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8" r:id="rId2"/>
    <p:sldId id="275" r:id="rId3"/>
    <p:sldId id="266" r:id="rId4"/>
    <p:sldId id="258" r:id="rId5"/>
    <p:sldId id="283" r:id="rId6"/>
    <p:sldId id="290" r:id="rId7"/>
    <p:sldId id="270" r:id="rId8"/>
    <p:sldId id="272" r:id="rId9"/>
    <p:sldId id="263" r:id="rId10"/>
    <p:sldId id="271" r:id="rId11"/>
    <p:sldId id="286" r:id="rId12"/>
    <p:sldId id="307" r:id="rId13"/>
    <p:sldId id="308" r:id="rId14"/>
    <p:sldId id="289" r:id="rId15"/>
    <p:sldId id="273" r:id="rId16"/>
    <p:sldId id="287" r:id="rId17"/>
    <p:sldId id="288" r:id="rId18"/>
    <p:sldId id="309" r:id="rId19"/>
    <p:sldId id="259" r:id="rId20"/>
    <p:sldId id="26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06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FFCC99"/>
    <a:srgbClr val="990000"/>
    <a:srgbClr val="00AAF6"/>
    <a:srgbClr val="21BAFF"/>
    <a:srgbClr val="9FE1FF"/>
    <a:srgbClr val="FF0000"/>
    <a:srgbClr val="009900"/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102" autoAdjust="0"/>
    <p:restoredTop sz="94660"/>
  </p:normalViewPr>
  <p:slideViewPr>
    <p:cSldViewPr>
      <p:cViewPr varScale="1">
        <p:scale>
          <a:sx n="83" d="100"/>
          <a:sy n="83" d="100"/>
        </p:scale>
        <p:origin x="-90" y="-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7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E4DFDEED-520D-46A5-9296-2FE091AABBE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E7672-12FF-4691-AFC5-7DC7CC55C566}" type="slidenum">
              <a:rPr lang="en-US"/>
              <a:pPr/>
              <a:t>1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D8E74-4919-47BB-BD82-EFCFB5E5CEBB}" type="slidenum">
              <a:rPr lang="en-US"/>
              <a:pPr/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EC4296-AB1E-4E4B-AB8A-9FFDE1D65F12}" type="slidenum">
              <a:rPr lang="en-US"/>
              <a:pPr/>
              <a:t>36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A14621-4E20-4E90-9957-4928F147B390}" type="slidenum">
              <a:rPr lang="en-US"/>
              <a:pPr/>
              <a:t>2</a:t>
            </a:fld>
            <a:endParaRPr lang="en-US"/>
          </a:p>
        </p:txBody>
      </p:sp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26" tIns="45614" rIns="91226" bIns="45614" anchor="b"/>
          <a:lstStyle/>
          <a:p>
            <a:pPr algn="r" defTabSz="912813"/>
            <a:fld id="{C580CA1F-504B-431C-A5C2-2B74E76B5660}" type="slidenum">
              <a:rPr lang="en-US" sz="1200" baseline="0"/>
              <a:pPr algn="r" defTabSz="912813"/>
              <a:t>2</a:t>
            </a:fld>
            <a:endParaRPr lang="en-US" sz="1200" baseline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 lIns="91226" tIns="45614" rIns="91226" bIns="45614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78533-72A1-4B8F-A20A-920E6C948D23}" type="slidenum">
              <a:rPr lang="en-US"/>
              <a:pPr/>
              <a:t>3</a:t>
            </a:fld>
            <a:endParaRPr lang="en-US"/>
          </a:p>
        </p:txBody>
      </p:sp>
      <p:sp>
        <p:nvSpPr>
          <p:cNvPr id="399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26" tIns="45614" rIns="91226" bIns="45614" anchor="b"/>
          <a:lstStyle/>
          <a:p>
            <a:pPr algn="r" defTabSz="912813"/>
            <a:fld id="{6817A3D0-6052-4C8C-835C-EE7A35E4263E}" type="slidenum">
              <a:rPr lang="en-US" sz="1200" baseline="0"/>
              <a:pPr algn="r" defTabSz="912813"/>
              <a:t>3</a:t>
            </a:fld>
            <a:endParaRPr lang="en-US" sz="1200" baseline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226" tIns="45614" rIns="91226" bIns="45614"/>
          <a:lstStyle/>
          <a:p>
            <a:endParaRPr lang="en-US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BFD542-598B-41A1-A213-0974E9273AC5}" type="slidenum">
              <a:rPr lang="en-US"/>
              <a:pPr/>
              <a:t>7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211138"/>
            <a:ext cx="5195888" cy="3897312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88" y="4344988"/>
            <a:ext cx="5611812" cy="4513262"/>
          </a:xfrm>
        </p:spPr>
        <p:txBody>
          <a:bodyPr/>
          <a:lstStyle/>
          <a:p>
            <a:pPr marL="177800" indent="-177800"/>
            <a:r>
              <a:rPr lang="en-US"/>
              <a:t>For those of you that were not able to attend Fred Prior’s talk, I’ll first desc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FF46A6-EAF2-41BB-83B6-BC4C0DC023E4}" type="slidenum">
              <a:rPr lang="en-US"/>
              <a:pPr/>
              <a:t>22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869F6A-EA41-4006-85FB-E87A2D6CC31F}" type="slidenum">
              <a:rPr lang="en-US"/>
              <a:pPr/>
              <a:t>23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77D4B1-CD37-44F6-A64A-32C7AA3AC3C4}" type="slidenum">
              <a:rPr lang="en-US"/>
              <a:pPr/>
              <a:t>24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AA2C7B-94F9-4755-A304-68F0943546A2}" type="slidenum">
              <a:rPr lang="en-US"/>
              <a:pPr/>
              <a:t>25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66D97A-E0FB-4750-B3F6-A7DCB9187197}" type="slidenum">
              <a:rPr lang="en-US"/>
              <a:pPr/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PPT_template-no-bar-MAIN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95800" y="1600200"/>
            <a:ext cx="3581400" cy="609600"/>
          </a:xfrm>
        </p:spPr>
        <p:txBody>
          <a:bodyPr anchor="t"/>
          <a:lstStyle>
            <a:lvl1pPr>
              <a:defRPr sz="36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4191000"/>
            <a:ext cx="3200400" cy="457200"/>
          </a:xfrm>
        </p:spPr>
        <p:txBody>
          <a:bodyPr/>
          <a:lstStyle>
            <a:lvl1pPr marL="0" indent="0">
              <a:defRPr sz="2000" i="1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PPT_template-no-bar-INSIDE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6858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www.nature.com/nsu/010215/images/mouse.jpg&amp;imgrefurl=http://www.nature.com/nsu/010215/010215-1.html&amp;h=152&amp;w=159&amp;prev=/images?q=mouse&amp;svnum=10&amp;hl=en&amp;lr=&amp;ie=UTF-8&amp;sa=N" TargetMode="Externa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hyperlink" Target="http://www3.cancer.gov/cancercenters/centerslist.html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153400" cy="6096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XIP</a:t>
            </a:r>
            <a:r>
              <a:rPr lang="en-US"/>
              <a:t>: The e</a:t>
            </a:r>
            <a:r>
              <a:rPr lang="en-US">
                <a:solidFill>
                  <a:srgbClr val="FF0000"/>
                </a:solidFill>
              </a:rPr>
              <a:t>X</a:t>
            </a:r>
            <a:r>
              <a:rPr lang="en-US"/>
              <a:t>tensible </a:t>
            </a:r>
            <a:r>
              <a:rPr lang="en-US">
                <a:solidFill>
                  <a:srgbClr val="FF0000"/>
                </a:solidFill>
              </a:rPr>
              <a:t>I</a:t>
            </a:r>
            <a:r>
              <a:rPr lang="en-US"/>
              <a:t>maging </a:t>
            </a:r>
            <a:r>
              <a:rPr lang="en-US">
                <a:solidFill>
                  <a:srgbClr val="FF0000"/>
                </a:solidFill>
              </a:rPr>
              <a:t>P</a:t>
            </a:r>
            <a:r>
              <a:rPr lang="en-US"/>
              <a:t>latform Development Program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9600" y="5486400"/>
            <a:ext cx="4724400" cy="4572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i="0" dirty="0" smtClean="0">
                <a:solidFill>
                  <a:srgbClr val="333399"/>
                </a:solidFill>
              </a:rPr>
              <a:t>Lawrence Tarbox, </a:t>
            </a:r>
            <a:r>
              <a:rPr lang="en-US" i="0" dirty="0">
                <a:solidFill>
                  <a:srgbClr val="333399"/>
                </a:solidFill>
              </a:rPr>
              <a:t>Ph.D.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i="0" dirty="0">
              <a:solidFill>
                <a:srgbClr val="333399"/>
              </a:solidFill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i="0" dirty="0">
                <a:solidFill>
                  <a:srgbClr val="333399"/>
                </a:solidFill>
              </a:rPr>
              <a:t>Mallinckrodt Institute of Radiology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i="0" dirty="0">
                <a:solidFill>
                  <a:srgbClr val="333399"/>
                </a:solidFill>
              </a:rPr>
              <a:t>Washington University in St. Louis</a:t>
            </a:r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257800"/>
            <a:ext cx="1676400" cy="12319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267200"/>
            <a:ext cx="2133600" cy="466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</p:spTree>
  </p:cSld>
  <p:clrMapOvr>
    <a:masterClrMapping/>
  </p:clrMapOvr>
  <p:transition advTm="540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152400" y="1219200"/>
            <a:ext cx="5181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 smtClean="0">
                <a:ea typeface="Arial Unicode MS" pitchFamily="34" charset="-128"/>
                <a:cs typeface="Arial Unicode MS" pitchFamily="34" charset="-128"/>
              </a:rPr>
              <a:t>Applications formed from Interconnected </a:t>
            </a: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Open Inventor </a:t>
            </a:r>
            <a:r>
              <a:rPr lang="en-US" sz="2000" b="1" baseline="0" dirty="0"/>
              <a:t>®</a:t>
            </a: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 engines, nodes, and manipulators from XIP Libraries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Engines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enable the creation of processing pipelines and animation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Nodes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support the concept of scene graphs, which are hierarchical structures of objects describing what needs to be visualized in </a:t>
            </a:r>
            <a:r>
              <a:rPr lang="en-US" baseline="0" dirty="0" smtClean="0">
                <a:ea typeface="Arial Unicode MS" pitchFamily="34" charset="-128"/>
                <a:cs typeface="Arial Unicode MS" pitchFamily="34" charset="-128"/>
              </a:rPr>
              <a:t>2D/3D, fed by the engines</a:t>
            </a:r>
            <a:endParaRPr lang="en-US" baseline="0" dirty="0">
              <a:ea typeface="Arial Unicode MS" pitchFamily="34" charset="-128"/>
              <a:cs typeface="Arial Unicode MS" pitchFamily="34" charset="-128"/>
            </a:endParaRP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Manipulators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handle input devices, measurements and coordinate transforms in response to user interaction via a simple event model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Focused on the processing logic, not the infrastructure or data format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 err="1">
                <a:ea typeface="Arial Unicode MS" pitchFamily="34" charset="-128"/>
                <a:cs typeface="Arial Unicode MS" pitchFamily="34" charset="-128"/>
              </a:rPr>
              <a:t>Skinnable</a:t>
            </a: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 GUI engine for different look-and-feel on different platforms</a:t>
            </a:r>
          </a:p>
        </p:txBody>
      </p:sp>
      <p:pic>
        <p:nvPicPr>
          <p:cNvPr id="512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200150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8" name="Picture 2"/>
          <p:cNvPicPr>
            <a:picLocks noChangeAspect="1" noChangeArrowheads="1"/>
          </p:cNvPicPr>
          <p:nvPr/>
        </p:nvPicPr>
        <p:blipFill>
          <a:blip r:embed="rId3" cstate="print"/>
          <a:srcRect l="19531" t="4167" r="13281"/>
          <a:stretch>
            <a:fillRect/>
          </a:stretch>
        </p:blipFill>
        <p:spPr bwMode="auto">
          <a:xfrm>
            <a:off x="6508750" y="3886200"/>
            <a:ext cx="26352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9" name="Picture 19" descr="xip-builder"/>
          <p:cNvPicPr>
            <a:picLocks noChangeAspect="1" noChangeArrowheads="1"/>
          </p:cNvPicPr>
          <p:nvPr/>
        </p:nvPicPr>
        <p:blipFill>
          <a:blip r:embed="rId4" cstate="print"/>
          <a:srcRect l="6667" t="11111" r="54443" b="13889"/>
          <a:stretch>
            <a:fillRect/>
          </a:stretch>
        </p:blipFill>
        <p:spPr bwMode="auto">
          <a:xfrm>
            <a:off x="0" y="0"/>
            <a:ext cx="1295400" cy="1000125"/>
          </a:xfrm>
          <a:prstGeom prst="rect">
            <a:avLst/>
          </a:prstGeom>
          <a:noFill/>
        </p:spPr>
      </p:pic>
      <p:sp>
        <p:nvSpPr>
          <p:cNvPr id="51222" name="WordArt 22"/>
          <p:cNvSpPr>
            <a:spLocks noChangeArrowheads="1" noChangeShapeType="1" noTextEdit="1"/>
          </p:cNvSpPr>
          <p:nvPr/>
        </p:nvSpPr>
        <p:spPr bwMode="auto">
          <a:xfrm>
            <a:off x="1447800" y="342900"/>
            <a:ext cx="3114675" cy="342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pc="72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B2B2B2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4D4D4D">
                      <a:alpha val="80000"/>
                    </a:srgbClr>
                  </a:outerShdw>
                </a:effectLst>
                <a:latin typeface="Arial Black"/>
              </a:rPr>
              <a:t>Applications</a:t>
            </a:r>
          </a:p>
        </p:txBody>
      </p:sp>
    </p:spTree>
  </p:cSld>
  <p:clrMapOvr>
    <a:masterClrMapping/>
  </p:clrMapOvr>
  <p:transition advTm="9703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RECIST measurement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custom set of applications for managing a multi-center clinical trial where tumor progression is measured using the RECIST criteria.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The Baseline Rater Application is used by readers at multiple sites to</a:t>
            </a:r>
          </a:p>
          <a:p>
            <a:pPr lvl="1"/>
            <a:r>
              <a:rPr lang="en-US" dirty="0" smtClean="0"/>
              <a:t>Identify up to 10 target lesions to track</a:t>
            </a:r>
          </a:p>
          <a:p>
            <a:pPr lvl="1"/>
            <a:r>
              <a:rPr lang="en-US" dirty="0" smtClean="0"/>
              <a:t>Make the initial measurement of the longest diameter</a:t>
            </a:r>
          </a:p>
          <a:p>
            <a:pPr lvl="1"/>
            <a:r>
              <a:rPr lang="en-US" dirty="0" smtClean="0"/>
              <a:t>Record the initial observations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The Baseline Adjudication Application is used by a single individual to</a:t>
            </a:r>
          </a:p>
          <a:p>
            <a:pPr lvl="1"/>
            <a:r>
              <a:rPr lang="en-US" dirty="0" smtClean="0"/>
              <a:t>View the measurements from several raters</a:t>
            </a:r>
          </a:p>
          <a:p>
            <a:pPr lvl="1"/>
            <a:r>
              <a:rPr lang="en-US" dirty="0" smtClean="0"/>
              <a:t>Generate a consensus decision of the target lesions, initial measurements and observations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The Follow Up Rater Application is used by multiple readers to make follow up measurements and observations of the target lesions.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The Follow Up Adjudicator is used by a single individual</a:t>
            </a:r>
          </a:p>
          <a:p>
            <a:pPr lvl="1"/>
            <a:r>
              <a:rPr lang="en-US" dirty="0" smtClean="0"/>
              <a:t>View the measurements from several raters</a:t>
            </a:r>
          </a:p>
          <a:p>
            <a:pPr lvl="1"/>
            <a:r>
              <a:rPr lang="en-US" dirty="0" smtClean="0"/>
              <a:t>Generate a consensus decision of the target lesions, initial measurements and observations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p:transition advTm="9235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Callout 2"/>
          <p:cNvSpPr/>
          <p:nvPr/>
        </p:nvSpPr>
        <p:spPr bwMode="auto">
          <a:xfrm>
            <a:off x="7010400" y="381000"/>
            <a:ext cx="1905000" cy="3592175"/>
          </a:xfrm>
          <a:prstGeom prst="wedgeEllipseCallout">
            <a:avLst>
              <a:gd name="adj1" fmla="val -86380"/>
              <a:gd name="adj2" fmla="val 452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Application Developer </a:t>
            </a:r>
            <a:r>
              <a:rPr lang="en-US" sz="2400" dirty="0"/>
              <a:t>may use the XIP Builder tool to create the app’s scene </a:t>
            </a:r>
            <a:r>
              <a:rPr lang="en-US" sz="2400" dirty="0" smtClean="0"/>
              <a:t>graph and processing pipelines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ransition advTm="9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Callout 3"/>
          <p:cNvSpPr/>
          <p:nvPr/>
        </p:nvSpPr>
        <p:spPr bwMode="auto">
          <a:xfrm>
            <a:off x="4800600" y="533400"/>
            <a:ext cx="3352800" cy="1514773"/>
          </a:xfrm>
          <a:prstGeom prst="wedgeEllipseCallout">
            <a:avLst>
              <a:gd name="adj1" fmla="val -49068"/>
              <a:gd name="adj2" fmla="val 9915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/>
              <a:t>The </a:t>
            </a:r>
            <a:r>
              <a:rPr lang="en-US" sz="2400" dirty="0"/>
              <a:t>XIP Builder tool can be used to test and debug the scene graph</a:t>
            </a:r>
          </a:p>
        </p:txBody>
      </p:sp>
    </p:spTree>
    <p:custDataLst>
      <p:tags r:id="rId1"/>
    </p:custDataLst>
  </p:cSld>
  <p:clrMapOvr>
    <a:masterClrMapping/>
  </p:clrMapOvr>
  <p:transition advTm="6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Callout 2"/>
          <p:cNvSpPr/>
          <p:nvPr/>
        </p:nvSpPr>
        <p:spPr bwMode="auto">
          <a:xfrm>
            <a:off x="1752600" y="1828800"/>
            <a:ext cx="3124200" cy="2207240"/>
          </a:xfrm>
          <a:prstGeom prst="wedgeEllipseCallout">
            <a:avLst>
              <a:gd name="adj1" fmla="val 84189"/>
              <a:gd name="adj2" fmla="val 7081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/>
              <a:t>Application </a:t>
            </a:r>
            <a:r>
              <a:rPr lang="en-US" sz="2400" dirty="0"/>
              <a:t>Developer controls the scene graph by creating a GUI program (e.g. via Java Swing)</a:t>
            </a:r>
          </a:p>
        </p:txBody>
      </p:sp>
    </p:spTree>
  </p:cSld>
  <p:clrMapOvr>
    <a:masterClrMapping/>
  </p:clrMapOvr>
  <p:transition advTm="5766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0" y="1143000"/>
            <a:ext cx="8839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="1" baseline="0">
                <a:ea typeface="Arial Unicode MS" pitchFamily="34" charset="-128"/>
                <a:cs typeface="Arial Unicode MS" pitchFamily="34" charset="-128"/>
              </a:rPr>
              <a:t>Provides the infrastructure in which XIP or DICOM WG-23 Applications run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Authenticates user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Manages installation, launching, and termination of XIP Applications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Provides data and services to XIP Applications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Accepts status information and results back from XIP Applications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Deals with auditing and controls access to services and data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="1" baseline="0">
                <a:ea typeface="Arial Unicode MS" pitchFamily="34" charset="-128"/>
                <a:cs typeface="Arial Unicode MS" pitchFamily="34" charset="-128"/>
              </a:rPr>
              <a:t>Isolates the XIP application from the nature of databases, archives, networks, and possibly image data formats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Manages caGRID interactions and security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Manages access to DICOM networks, objects, and services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Maps images and associated meta-data between 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	their native form and a common form useable by 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	the XIP application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="1" baseline="0">
                <a:ea typeface="Arial Unicode MS" pitchFamily="34" charset="-128"/>
                <a:cs typeface="Arial Unicode MS" pitchFamily="34" charset="-128"/>
              </a:rPr>
              <a:t>Handles workflow issues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ea typeface="Arial Unicode MS" pitchFamily="34" charset="-128"/>
                <a:cs typeface="Arial Unicode MS" pitchFamily="34" charset="-128"/>
              </a:rPr>
              <a:t>IHE General Purpose Worklist support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="1" baseline="0">
                <a:ea typeface="Arial Unicode MS" pitchFamily="34" charset="-128"/>
                <a:cs typeface="Arial Unicode MS" pitchFamily="34" charset="-128"/>
              </a:rPr>
              <a:t>Supports any application that follows DICOM WG-23 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</a:pPr>
            <a:r>
              <a:rPr lang="en-US" sz="1600" b="1" baseline="0">
                <a:ea typeface="Arial Unicode MS" pitchFamily="34" charset="-128"/>
                <a:cs typeface="Arial Unicode MS" pitchFamily="34" charset="-128"/>
              </a:rPr>
              <a:t>	Application Hosting Interface Standard</a:t>
            </a:r>
          </a:p>
        </p:txBody>
      </p:sp>
      <p:pic>
        <p:nvPicPr>
          <p:cNvPr id="53256" name="Picture 8" descr="xip-builder"/>
          <p:cNvPicPr>
            <a:picLocks noChangeAspect="1" noChangeArrowheads="1"/>
          </p:cNvPicPr>
          <p:nvPr/>
        </p:nvPicPr>
        <p:blipFill>
          <a:blip r:embed="rId2" cstate="print"/>
          <a:srcRect l="6667" t="11111" r="54443" b="13889"/>
          <a:stretch>
            <a:fillRect/>
          </a:stretch>
        </p:blipFill>
        <p:spPr bwMode="auto">
          <a:xfrm>
            <a:off x="0" y="0"/>
            <a:ext cx="1295400" cy="1000125"/>
          </a:xfrm>
          <a:prstGeom prst="rect">
            <a:avLst/>
          </a:prstGeom>
          <a:noFill/>
        </p:spPr>
      </p:pic>
      <p:sp>
        <p:nvSpPr>
          <p:cNvPr id="53257" name="WordArt 9"/>
          <p:cNvSpPr>
            <a:spLocks noChangeArrowheads="1" noChangeShapeType="1" noTextEdit="1"/>
          </p:cNvSpPr>
          <p:nvPr/>
        </p:nvSpPr>
        <p:spPr bwMode="auto">
          <a:xfrm>
            <a:off x="1447800" y="342900"/>
            <a:ext cx="1295400" cy="266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pc="72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B2B2B2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4D4D4D">
                      <a:alpha val="80000"/>
                    </a:srgbClr>
                  </a:outerShdw>
                </a:effectLst>
                <a:latin typeface="Arial Black"/>
              </a:rPr>
              <a:t>Host</a:t>
            </a:r>
          </a:p>
        </p:txBody>
      </p:sp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22725"/>
            <a:ext cx="3352800" cy="268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453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Identifies and Authenticates the User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HIPAA Audit Trails</a:t>
            </a:r>
          </a:p>
          <a:p>
            <a:r>
              <a:rPr lang="en-US" dirty="0" smtClean="0"/>
              <a:t>Tracking who made the observations</a:t>
            </a:r>
          </a:p>
          <a:p>
            <a:r>
              <a:rPr lang="en-US" dirty="0" smtClean="0"/>
              <a:t>Generating custom </a:t>
            </a:r>
            <a:r>
              <a:rPr lang="en-US" dirty="0" err="1" smtClean="0"/>
              <a:t>Worklists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371600"/>
            <a:ext cx="4419600" cy="49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766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Worklist</a:t>
            </a:r>
            <a:r>
              <a:rPr lang="en-US" dirty="0" smtClean="0"/>
              <a:t> Identify Data and Application to Run</a:t>
            </a:r>
            <a:endParaRPr lang="en-US" dirty="0"/>
          </a:p>
        </p:txBody>
      </p:sp>
      <p:pic>
        <p:nvPicPr>
          <p:cNvPr id="6451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66800"/>
            <a:ext cx="70485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953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906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Launches Application</a:t>
            </a:r>
            <a:endParaRPr lang="en-US" dirty="0"/>
          </a:p>
        </p:txBody>
      </p:sp>
    </p:spTree>
  </p:cSld>
  <p:clrMapOvr>
    <a:masterClrMapping/>
  </p:clrMapOvr>
  <p:transition advTm="320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aseline="0" dirty="0"/>
          </a:p>
        </p:txBody>
      </p:sp>
      <p:sp>
        <p:nvSpPr>
          <p:cNvPr id="30724" name="Rectangle 112"/>
          <p:cNvSpPr>
            <a:spLocks noChangeArrowheads="1"/>
          </p:cNvSpPr>
          <p:nvPr/>
        </p:nvSpPr>
        <p:spPr bwMode="auto">
          <a:xfrm>
            <a:off x="3200400" y="3208338"/>
            <a:ext cx="3257550" cy="952500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aseline="0">
              <a:latin typeface="Calibri" pitchFamily="34" charset="0"/>
            </a:endParaRPr>
          </a:p>
        </p:txBody>
      </p:sp>
      <p:sp>
        <p:nvSpPr>
          <p:cNvPr id="30725" name="PubL"/>
          <p:cNvSpPr>
            <a:spLocks noEditPoints="1" noChangeArrowheads="1"/>
          </p:cNvSpPr>
          <p:nvPr/>
        </p:nvSpPr>
        <p:spPr bwMode="auto">
          <a:xfrm flipV="1">
            <a:off x="3200400" y="1673225"/>
            <a:ext cx="3257550" cy="1535113"/>
          </a:xfrm>
          <a:custGeom>
            <a:avLst/>
            <a:gdLst>
              <a:gd name="T0" fmla="*/ 7351 w 21600"/>
              <a:gd name="T1" fmla="*/ 0 h 21600"/>
              <a:gd name="T2" fmla="*/ 0 w 21600"/>
              <a:gd name="T3" fmla="*/ 1538 h 21600"/>
              <a:gd name="T4" fmla="*/ 14703 w 21600"/>
              <a:gd name="T5" fmla="*/ 3076 h 21600"/>
              <a:gd name="T6" fmla="*/ 29405 w 21600"/>
              <a:gd name="T7" fmla="*/ 230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0 w 21600"/>
              <a:gd name="T13" fmla="*/ 10811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108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C9E4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endParaRPr lang="en-US" baseline="0">
              <a:latin typeface="Calibri" pitchFamily="34" charset="0"/>
            </a:endParaRPr>
          </a:p>
        </p:txBody>
      </p:sp>
      <p:sp>
        <p:nvSpPr>
          <p:cNvPr id="30726" name="Rectangle 114"/>
          <p:cNvSpPr>
            <a:spLocks noChangeArrowheads="1"/>
          </p:cNvSpPr>
          <p:nvPr/>
        </p:nvSpPr>
        <p:spPr bwMode="auto">
          <a:xfrm>
            <a:off x="4835525" y="2449513"/>
            <a:ext cx="1622425" cy="754062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27" name="Text Box 115"/>
          <p:cNvSpPr txBox="1">
            <a:spLocks noChangeArrowheads="1"/>
          </p:cNvSpPr>
          <p:nvPr/>
        </p:nvSpPr>
        <p:spPr bwMode="auto">
          <a:xfrm>
            <a:off x="3910013" y="1600200"/>
            <a:ext cx="2262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XIP Application</a:t>
            </a:r>
          </a:p>
        </p:txBody>
      </p:sp>
      <p:sp>
        <p:nvSpPr>
          <p:cNvPr id="30728" name="Text Box 116"/>
          <p:cNvSpPr txBox="1">
            <a:spLocks noChangeArrowheads="1"/>
          </p:cNvSpPr>
          <p:nvPr/>
        </p:nvSpPr>
        <p:spPr bwMode="auto">
          <a:xfrm>
            <a:off x="3262313" y="3352800"/>
            <a:ext cx="17192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b="1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2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(Can be replaced with any  DICOM WG23-compatible Host)</a:t>
            </a:r>
          </a:p>
        </p:txBody>
      </p:sp>
      <p:sp>
        <p:nvSpPr>
          <p:cNvPr id="30729" name="Text Box 117"/>
          <p:cNvSpPr txBox="1">
            <a:spLocks noChangeArrowheads="1"/>
          </p:cNvSpPr>
          <p:nvPr/>
        </p:nvSpPr>
        <p:spPr bwMode="auto">
          <a:xfrm>
            <a:off x="4953000" y="2438400"/>
            <a:ext cx="1600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XIP Host Adapter</a:t>
            </a:r>
          </a:p>
        </p:txBody>
      </p:sp>
      <p:sp>
        <p:nvSpPr>
          <p:cNvPr id="30738" name="Rectangle 126"/>
          <p:cNvSpPr>
            <a:spLocks noChangeArrowheads="1"/>
          </p:cNvSpPr>
          <p:nvPr/>
        </p:nvSpPr>
        <p:spPr bwMode="auto">
          <a:xfrm>
            <a:off x="4835525" y="3213100"/>
            <a:ext cx="1619250" cy="78263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100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en-US" sz="1100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en-US" sz="1100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en-US" sz="1100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en-US" sz="700" baseline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39" name="AutoShape 127"/>
          <p:cNvSpPr>
            <a:spLocks noChangeArrowheads="1"/>
          </p:cNvSpPr>
          <p:nvPr/>
        </p:nvSpPr>
        <p:spPr bwMode="blackWhite">
          <a:xfrm>
            <a:off x="5319713" y="2724150"/>
            <a:ext cx="274637" cy="260350"/>
          </a:xfrm>
          <a:prstGeom prst="roundRect">
            <a:avLst>
              <a:gd name="adj" fmla="val 16667"/>
            </a:avLst>
          </a:prstGeom>
          <a:solidFill>
            <a:srgbClr val="C9E4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0" name="AutoShape 130"/>
          <p:cNvSpPr>
            <a:spLocks noChangeArrowheads="1"/>
          </p:cNvSpPr>
          <p:nvPr/>
        </p:nvSpPr>
        <p:spPr bwMode="blackWhite">
          <a:xfrm>
            <a:off x="5329238" y="3486150"/>
            <a:ext cx="274637" cy="260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1" name="AutoShape 132"/>
          <p:cNvSpPr>
            <a:spLocks noChangeArrowheads="1"/>
          </p:cNvSpPr>
          <p:nvPr/>
        </p:nvSpPr>
        <p:spPr bwMode="blackWhite">
          <a:xfrm>
            <a:off x="4929188" y="2724150"/>
            <a:ext cx="274637" cy="260350"/>
          </a:xfrm>
          <a:prstGeom prst="roundRect">
            <a:avLst>
              <a:gd name="adj" fmla="val 16667"/>
            </a:avLst>
          </a:prstGeom>
          <a:solidFill>
            <a:srgbClr val="C9E4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2" name="AutoShape 135"/>
          <p:cNvSpPr>
            <a:spLocks noChangeArrowheads="1"/>
          </p:cNvSpPr>
          <p:nvPr/>
        </p:nvSpPr>
        <p:spPr bwMode="blackWhite">
          <a:xfrm>
            <a:off x="4929188" y="3495675"/>
            <a:ext cx="274637" cy="260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3" name="AutoShape 137"/>
          <p:cNvSpPr>
            <a:spLocks noChangeArrowheads="1"/>
          </p:cNvSpPr>
          <p:nvPr/>
        </p:nvSpPr>
        <p:spPr bwMode="blackWhite">
          <a:xfrm>
            <a:off x="5710238" y="2724150"/>
            <a:ext cx="274637" cy="260350"/>
          </a:xfrm>
          <a:prstGeom prst="roundRect">
            <a:avLst>
              <a:gd name="adj" fmla="val 16667"/>
            </a:avLst>
          </a:prstGeom>
          <a:solidFill>
            <a:srgbClr val="C9E4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4" name="AutoShape 140"/>
          <p:cNvSpPr>
            <a:spLocks noChangeArrowheads="1"/>
          </p:cNvSpPr>
          <p:nvPr/>
        </p:nvSpPr>
        <p:spPr bwMode="blackWhite">
          <a:xfrm>
            <a:off x="5710238" y="3486150"/>
            <a:ext cx="274637" cy="260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5" name="AutoShape 142"/>
          <p:cNvSpPr>
            <a:spLocks noChangeArrowheads="1"/>
          </p:cNvSpPr>
          <p:nvPr/>
        </p:nvSpPr>
        <p:spPr bwMode="blackWhite">
          <a:xfrm>
            <a:off x="6100763" y="2724150"/>
            <a:ext cx="274637" cy="260350"/>
          </a:xfrm>
          <a:prstGeom prst="roundRect">
            <a:avLst>
              <a:gd name="adj" fmla="val 16667"/>
            </a:avLst>
          </a:prstGeom>
          <a:solidFill>
            <a:srgbClr val="C9E4FF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6" name="AutoShape 145"/>
          <p:cNvSpPr>
            <a:spLocks noChangeArrowheads="1"/>
          </p:cNvSpPr>
          <p:nvPr/>
        </p:nvSpPr>
        <p:spPr bwMode="blackWhite">
          <a:xfrm>
            <a:off x="6100763" y="3486150"/>
            <a:ext cx="274637" cy="260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chemeClr val="folHlink"/>
            </a:solidFill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7" name="Text Box 147"/>
          <p:cNvSpPr txBox="1">
            <a:spLocks noChangeArrowheads="1"/>
          </p:cNvSpPr>
          <p:nvPr/>
        </p:nvSpPr>
        <p:spPr bwMode="auto">
          <a:xfrm>
            <a:off x="3236913" y="1905000"/>
            <a:ext cx="217328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XIP Modules</a:t>
            </a:r>
          </a:p>
          <a:p>
            <a:r>
              <a:rPr lang="en-US" sz="1600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Host Independent</a:t>
            </a:r>
          </a:p>
        </p:txBody>
      </p:sp>
      <p:sp>
        <p:nvSpPr>
          <p:cNvPr id="30748" name="Rectangle 149"/>
          <p:cNvSpPr>
            <a:spLocks noChangeArrowheads="1"/>
          </p:cNvSpPr>
          <p:nvPr/>
        </p:nvSpPr>
        <p:spPr bwMode="blackWhite">
          <a:xfrm>
            <a:off x="4960938" y="3121025"/>
            <a:ext cx="209550" cy="225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49" name="Text Box 150"/>
          <p:cNvSpPr txBox="1">
            <a:spLocks noChangeArrowheads="1"/>
          </p:cNvSpPr>
          <p:nvPr/>
        </p:nvSpPr>
        <p:spPr bwMode="auto">
          <a:xfrm>
            <a:off x="4892675" y="3094038"/>
            <a:ext cx="34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WG23</a:t>
            </a:r>
          </a:p>
        </p:txBody>
      </p:sp>
      <p:sp>
        <p:nvSpPr>
          <p:cNvPr id="30750" name="Text Box 151"/>
          <p:cNvSpPr txBox="1">
            <a:spLocks noChangeArrowheads="1"/>
          </p:cNvSpPr>
          <p:nvPr/>
        </p:nvSpPr>
        <p:spPr bwMode="auto">
          <a:xfrm>
            <a:off x="3352800" y="3257550"/>
            <a:ext cx="1219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XIP Host</a:t>
            </a:r>
          </a:p>
        </p:txBody>
      </p:sp>
      <p:sp>
        <p:nvSpPr>
          <p:cNvPr id="30751" name="Rectangle 153"/>
          <p:cNvSpPr>
            <a:spLocks noChangeArrowheads="1"/>
          </p:cNvSpPr>
          <p:nvPr/>
        </p:nvSpPr>
        <p:spPr bwMode="blackWhite">
          <a:xfrm>
            <a:off x="5357813" y="3130550"/>
            <a:ext cx="211137" cy="225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52" name="Rectangle 156"/>
          <p:cNvSpPr>
            <a:spLocks noChangeArrowheads="1"/>
          </p:cNvSpPr>
          <p:nvPr/>
        </p:nvSpPr>
        <p:spPr bwMode="blackWhite">
          <a:xfrm>
            <a:off x="5743575" y="3125788"/>
            <a:ext cx="211138" cy="225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53" name="Text Box 157"/>
          <p:cNvSpPr txBox="1">
            <a:spLocks noChangeArrowheads="1"/>
          </p:cNvSpPr>
          <p:nvPr/>
        </p:nvSpPr>
        <p:spPr bwMode="auto">
          <a:xfrm>
            <a:off x="5680075" y="3098800"/>
            <a:ext cx="342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WG23</a:t>
            </a:r>
          </a:p>
        </p:txBody>
      </p:sp>
      <p:sp>
        <p:nvSpPr>
          <p:cNvPr id="30754" name="Rectangle 159"/>
          <p:cNvSpPr>
            <a:spLocks noChangeArrowheads="1"/>
          </p:cNvSpPr>
          <p:nvPr/>
        </p:nvSpPr>
        <p:spPr bwMode="blackWhite">
          <a:xfrm>
            <a:off x="6132513" y="3128963"/>
            <a:ext cx="211137" cy="225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 baseline="0">
              <a:latin typeface="Calibri" pitchFamily="34" charset="0"/>
            </a:endParaRPr>
          </a:p>
        </p:txBody>
      </p:sp>
      <p:sp>
        <p:nvSpPr>
          <p:cNvPr id="30755" name="Text Box 160"/>
          <p:cNvSpPr txBox="1">
            <a:spLocks noChangeArrowheads="1"/>
          </p:cNvSpPr>
          <p:nvPr/>
        </p:nvSpPr>
        <p:spPr bwMode="auto">
          <a:xfrm>
            <a:off x="6069013" y="3103563"/>
            <a:ext cx="342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WG23</a:t>
            </a:r>
          </a:p>
        </p:txBody>
      </p:sp>
      <p:pic>
        <p:nvPicPr>
          <p:cNvPr id="30756" name="Picture 1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" y="3733800"/>
            <a:ext cx="2136775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7" name="AutoShape 162"/>
          <p:cNvSpPr>
            <a:spLocks noChangeArrowheads="1"/>
          </p:cNvSpPr>
          <p:nvPr/>
        </p:nvSpPr>
        <p:spPr bwMode="auto">
          <a:xfrm rot="16200000">
            <a:off x="471487" y="2728913"/>
            <a:ext cx="1547813" cy="509588"/>
          </a:xfrm>
          <a:custGeom>
            <a:avLst/>
            <a:gdLst>
              <a:gd name="T0" fmla="*/ 464 w 21600"/>
              <a:gd name="T1" fmla="*/ 0 h 21600"/>
              <a:gd name="T2" fmla="*/ 0 w 21600"/>
              <a:gd name="T3" fmla="*/ 54 h 21600"/>
              <a:gd name="T4" fmla="*/ 464 w 21600"/>
              <a:gd name="T5" fmla="*/ 107 h 21600"/>
              <a:gd name="T6" fmla="*/ 607 w 21600"/>
              <a:gd name="T7" fmla="*/ 54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6 w 21600"/>
              <a:gd name="T13" fmla="*/ 5400 h 21600"/>
              <a:gd name="T14" fmla="*/ 19068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503" y="0"/>
                </a:moveTo>
                <a:lnTo>
                  <a:pt x="16503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503" y="16200"/>
                </a:lnTo>
                <a:lnTo>
                  <a:pt x="16503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rgbClr val="3399FF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defTabSz="557213"/>
            <a:endParaRPr lang="en-US" sz="2000" baseline="0">
              <a:latin typeface="Calibri" pitchFamily="34" charset="0"/>
            </a:endParaRPr>
          </a:p>
        </p:txBody>
      </p:sp>
      <p:pic>
        <p:nvPicPr>
          <p:cNvPr id="30758" name="Picture 1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6938" y="2595563"/>
            <a:ext cx="1668462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9" name="Picture 166" descr="radmevisla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5513" y="515938"/>
            <a:ext cx="165258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0" name="Text Box 167"/>
          <p:cNvSpPr txBox="1">
            <a:spLocks noChangeArrowheads="1"/>
          </p:cNvSpPr>
          <p:nvPr/>
        </p:nvSpPr>
        <p:spPr bwMode="auto">
          <a:xfrm>
            <a:off x="7493000" y="2325688"/>
            <a:ext cx="120332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defTabSz="557213">
              <a:lnSpc>
                <a:spcPts val="1200"/>
              </a:lnSpc>
            </a:pPr>
            <a:r>
              <a:rPr lang="en-US" baseline="0">
                <a:latin typeface="Calibri" pitchFamily="34" charset="0"/>
              </a:rPr>
              <a:t>Web-based Application</a:t>
            </a:r>
          </a:p>
        </p:txBody>
      </p:sp>
      <p:sp>
        <p:nvSpPr>
          <p:cNvPr id="30761" name="Text Box 168"/>
          <p:cNvSpPr txBox="1">
            <a:spLocks noChangeArrowheads="1"/>
          </p:cNvSpPr>
          <p:nvPr/>
        </p:nvSpPr>
        <p:spPr bwMode="auto">
          <a:xfrm>
            <a:off x="7297738" y="238125"/>
            <a:ext cx="1684337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defTabSz="557213">
              <a:lnSpc>
                <a:spcPts val="1200"/>
              </a:lnSpc>
            </a:pPr>
            <a:r>
              <a:rPr lang="en-US" baseline="0">
                <a:latin typeface="Calibri" pitchFamily="34" charset="0"/>
              </a:rPr>
              <a:t>Medical Imaging Workstation</a:t>
            </a:r>
          </a:p>
        </p:txBody>
      </p:sp>
      <p:pic>
        <p:nvPicPr>
          <p:cNvPr id="30762" name="Picture 169" descr="Image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1225" y="5070475"/>
            <a:ext cx="1700213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3" name="Picture 17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3350" y="360363"/>
            <a:ext cx="2228850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4" name="Line 171"/>
          <p:cNvSpPr>
            <a:spLocks noChangeShapeType="1"/>
          </p:cNvSpPr>
          <p:nvPr/>
        </p:nvSpPr>
        <p:spPr bwMode="auto">
          <a:xfrm>
            <a:off x="1519238" y="1581150"/>
            <a:ext cx="1587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anchor="ctr"/>
          <a:lstStyle/>
          <a:p>
            <a:endParaRPr lang="en-US"/>
          </a:p>
        </p:txBody>
      </p:sp>
      <p:sp>
        <p:nvSpPr>
          <p:cNvPr id="30765" name="AutoShape 173"/>
          <p:cNvSpPr>
            <a:spLocks noChangeArrowheads="1"/>
          </p:cNvSpPr>
          <p:nvPr/>
        </p:nvSpPr>
        <p:spPr bwMode="auto">
          <a:xfrm rot="1347583">
            <a:off x="2351088" y="1427163"/>
            <a:ext cx="801687" cy="501650"/>
          </a:xfrm>
          <a:custGeom>
            <a:avLst/>
            <a:gdLst>
              <a:gd name="T0" fmla="*/ 335 w 21600"/>
              <a:gd name="T1" fmla="*/ 0 h 21600"/>
              <a:gd name="T2" fmla="*/ 0 w 21600"/>
              <a:gd name="T3" fmla="*/ 54 h 21600"/>
              <a:gd name="T4" fmla="*/ 335 w 21600"/>
              <a:gd name="T5" fmla="*/ 107 h 21600"/>
              <a:gd name="T6" fmla="*/ 438 w 21600"/>
              <a:gd name="T7" fmla="*/ 54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9 w 21600"/>
              <a:gd name="T13" fmla="*/ 5400 h 21600"/>
              <a:gd name="T14" fmla="*/ 19034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503" y="0"/>
                </a:moveTo>
                <a:lnTo>
                  <a:pt x="16503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503" y="16200"/>
                </a:lnTo>
                <a:lnTo>
                  <a:pt x="16503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rgbClr val="3399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557213"/>
            <a:endParaRPr lang="en-US" sz="2000" baseline="0">
              <a:latin typeface="Calibri" pitchFamily="34" charset="0"/>
            </a:endParaRPr>
          </a:p>
        </p:txBody>
      </p:sp>
      <p:sp>
        <p:nvSpPr>
          <p:cNvPr id="30766" name="Text Box 175"/>
          <p:cNvSpPr txBox="1">
            <a:spLocks noChangeArrowheads="1"/>
          </p:cNvSpPr>
          <p:nvPr/>
        </p:nvSpPr>
        <p:spPr bwMode="auto">
          <a:xfrm>
            <a:off x="7473950" y="4743450"/>
            <a:ext cx="13271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defTabSz="557213">
              <a:lnSpc>
                <a:spcPts val="1200"/>
              </a:lnSpc>
            </a:pPr>
            <a:r>
              <a:rPr lang="en-US" baseline="0">
                <a:latin typeface="Calibri" pitchFamily="34" charset="0"/>
              </a:rPr>
              <a:t>Standalone Application</a:t>
            </a:r>
          </a:p>
        </p:txBody>
      </p:sp>
      <p:sp>
        <p:nvSpPr>
          <p:cNvPr id="30767" name="AutoShape 176"/>
          <p:cNvSpPr>
            <a:spLocks noChangeArrowheads="1"/>
          </p:cNvSpPr>
          <p:nvPr/>
        </p:nvSpPr>
        <p:spPr bwMode="auto">
          <a:xfrm rot="-2090078">
            <a:off x="6038850" y="1397000"/>
            <a:ext cx="1314450" cy="409575"/>
          </a:xfrm>
          <a:prstGeom prst="notchedRightArrow">
            <a:avLst>
              <a:gd name="adj1" fmla="val 50000"/>
              <a:gd name="adj2" fmla="val 117422"/>
            </a:avLst>
          </a:prstGeom>
          <a:solidFill>
            <a:schemeClr val="bg1"/>
          </a:solidFill>
          <a:ln w="38100" algn="ctr">
            <a:solidFill>
              <a:srgbClr val="3399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557213"/>
            <a:r>
              <a:rPr lang="en-US" sz="1600" baseline="0">
                <a:latin typeface="Calibri" pitchFamily="34" charset="0"/>
              </a:rPr>
              <a:t>Distribute</a:t>
            </a:r>
          </a:p>
        </p:txBody>
      </p:sp>
      <p:sp>
        <p:nvSpPr>
          <p:cNvPr id="30768" name="AutoShape 177"/>
          <p:cNvSpPr>
            <a:spLocks noChangeArrowheads="1"/>
          </p:cNvSpPr>
          <p:nvPr/>
        </p:nvSpPr>
        <p:spPr bwMode="auto">
          <a:xfrm>
            <a:off x="6343650" y="3063875"/>
            <a:ext cx="1209675" cy="411163"/>
          </a:xfrm>
          <a:prstGeom prst="notchedRightArrow">
            <a:avLst>
              <a:gd name="adj1" fmla="val 50000"/>
              <a:gd name="adj2" fmla="val 94351"/>
            </a:avLst>
          </a:prstGeom>
          <a:solidFill>
            <a:schemeClr val="bg1"/>
          </a:solidFill>
          <a:ln w="38100" algn="ctr">
            <a:solidFill>
              <a:srgbClr val="3399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557213"/>
            <a:r>
              <a:rPr lang="en-US" sz="1600" baseline="0">
                <a:latin typeface="Calibri" pitchFamily="34" charset="0"/>
              </a:rPr>
              <a:t>Distribute</a:t>
            </a:r>
          </a:p>
        </p:txBody>
      </p:sp>
      <p:sp>
        <p:nvSpPr>
          <p:cNvPr id="137" name="Rectangle 180"/>
          <p:cNvSpPr>
            <a:spLocks noChangeArrowheads="1"/>
          </p:cNvSpPr>
          <p:nvPr/>
        </p:nvSpPr>
        <p:spPr bwMode="auto">
          <a:xfrm>
            <a:off x="3200400" y="4157663"/>
            <a:ext cx="1639888" cy="4556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57213"/>
            <a:r>
              <a:rPr lang="en-US" sz="1200" baseline="0"/>
              <a:t>DICOM, HL7, &amp; other</a:t>
            </a:r>
            <a:br>
              <a:rPr lang="en-US" sz="1200" baseline="0"/>
            </a:br>
            <a:r>
              <a:rPr lang="en-US" sz="1200" baseline="0"/>
              <a:t>services per IHE</a:t>
            </a:r>
          </a:p>
        </p:txBody>
      </p:sp>
      <p:sp>
        <p:nvSpPr>
          <p:cNvPr id="138" name="Rectangle 181"/>
          <p:cNvSpPr>
            <a:spLocks noChangeArrowheads="1"/>
          </p:cNvSpPr>
          <p:nvPr/>
        </p:nvSpPr>
        <p:spPr bwMode="auto">
          <a:xfrm>
            <a:off x="4799013" y="4157663"/>
            <a:ext cx="1660525" cy="4572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5572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baseline="0" dirty="0" err="1">
                <a:solidFill>
                  <a:schemeClr val="bg1"/>
                </a:solidFill>
                <a:latin typeface="+mn-lt"/>
              </a:rPr>
              <a:t>caGRID</a:t>
            </a:r>
            <a:r>
              <a:rPr lang="en-US" sz="1200" b="1" baseline="0" dirty="0">
                <a:solidFill>
                  <a:schemeClr val="bg1"/>
                </a:solidFill>
                <a:latin typeface="+mn-lt"/>
              </a:rPr>
              <a:t> Services via</a:t>
            </a:r>
            <a:br>
              <a:rPr lang="en-US" sz="1200" b="1" baseline="0" dirty="0">
                <a:solidFill>
                  <a:schemeClr val="bg1"/>
                </a:solidFill>
                <a:latin typeface="+mn-lt"/>
              </a:rPr>
            </a:br>
            <a:r>
              <a:rPr lang="en-US" sz="1200" b="1" baseline="0" dirty="0">
                <a:solidFill>
                  <a:schemeClr val="bg1"/>
                </a:solidFill>
                <a:latin typeface="+mn-lt"/>
              </a:rPr>
              <a:t>Imaging Middleware</a:t>
            </a:r>
          </a:p>
        </p:txBody>
      </p:sp>
      <p:sp>
        <p:nvSpPr>
          <p:cNvPr id="30771" name="Rectangle 139"/>
          <p:cNvSpPr>
            <a:spLocks noChangeArrowheads="1"/>
          </p:cNvSpPr>
          <p:nvPr/>
        </p:nvSpPr>
        <p:spPr bwMode="auto">
          <a:xfrm>
            <a:off x="0" y="0"/>
            <a:ext cx="2300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557213"/>
            <a:r>
              <a:rPr lang="en-US" baseline="0">
                <a:latin typeface="Calibri" pitchFamily="34" charset="0"/>
              </a:rPr>
              <a:t>XIP Application Builder</a:t>
            </a:r>
          </a:p>
        </p:txBody>
      </p:sp>
      <p:sp>
        <p:nvSpPr>
          <p:cNvPr id="30772" name="Rectangle 140"/>
          <p:cNvSpPr>
            <a:spLocks noChangeArrowheads="1"/>
          </p:cNvSpPr>
          <p:nvPr/>
        </p:nvSpPr>
        <p:spPr bwMode="auto">
          <a:xfrm>
            <a:off x="188913" y="6248400"/>
            <a:ext cx="21859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557213"/>
            <a:r>
              <a:rPr lang="en-US" baseline="0">
                <a:latin typeface="Calibri" pitchFamily="34" charset="0"/>
              </a:rPr>
              <a:t>XIP Class Library </a:t>
            </a:r>
          </a:p>
          <a:p>
            <a:pPr defTabSz="557213"/>
            <a:r>
              <a:rPr lang="en-US" baseline="0">
                <a:latin typeface="Calibri" pitchFamily="34" charset="0"/>
              </a:rPr>
              <a:t>Auto Conversion Tool</a:t>
            </a: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4770438" y="3733800"/>
            <a:ext cx="20113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aseline="0">
                <a:ea typeface="Arial Unicode MS" pitchFamily="34" charset="-128"/>
                <a:cs typeface="Arial Unicode MS" pitchFamily="34" charset="-128"/>
              </a:rPr>
              <a:t>Host-Specific Plug-in Libs</a:t>
            </a:r>
          </a:p>
        </p:txBody>
      </p:sp>
      <p:sp>
        <p:nvSpPr>
          <p:cNvPr id="30774" name="Text Box 150"/>
          <p:cNvSpPr txBox="1">
            <a:spLocks noChangeArrowheads="1"/>
          </p:cNvSpPr>
          <p:nvPr/>
        </p:nvSpPr>
        <p:spPr bwMode="auto">
          <a:xfrm>
            <a:off x="5295900" y="3101975"/>
            <a:ext cx="341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700" b="1" baseline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WG23</a:t>
            </a:r>
          </a:p>
        </p:txBody>
      </p:sp>
      <p:sp>
        <p:nvSpPr>
          <p:cNvPr id="30775" name="AutoShape 178"/>
          <p:cNvSpPr>
            <a:spLocks noChangeArrowheads="1"/>
          </p:cNvSpPr>
          <p:nvPr/>
        </p:nvSpPr>
        <p:spPr bwMode="auto">
          <a:xfrm rot="1800177">
            <a:off x="6086475" y="4641850"/>
            <a:ext cx="1385888" cy="409575"/>
          </a:xfrm>
          <a:prstGeom prst="notchedRightArrow">
            <a:avLst>
              <a:gd name="adj1" fmla="val 50000"/>
              <a:gd name="adj2" fmla="val 117490"/>
            </a:avLst>
          </a:prstGeom>
          <a:solidFill>
            <a:schemeClr val="bg1"/>
          </a:solidFill>
          <a:ln w="38100" algn="ctr">
            <a:solidFill>
              <a:srgbClr val="3399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557213"/>
            <a:r>
              <a:rPr lang="en-US" sz="1600" baseline="0">
                <a:latin typeface="Calibri" pitchFamily="34" charset="0"/>
              </a:rPr>
              <a:t>Distribute</a:t>
            </a:r>
          </a:p>
        </p:txBody>
      </p:sp>
      <p:pic>
        <p:nvPicPr>
          <p:cNvPr id="3077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" y="381000"/>
            <a:ext cx="2209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0" name="AutoShape 60"/>
          <p:cNvSpPr>
            <a:spLocks noChangeArrowheads="1"/>
          </p:cNvSpPr>
          <p:nvPr/>
        </p:nvSpPr>
        <p:spPr bwMode="blackWhite">
          <a:xfrm>
            <a:off x="3276600" y="2590800"/>
            <a:ext cx="228600" cy="533400"/>
          </a:xfrm>
          <a:prstGeom prst="flowChartAlternateProcess">
            <a:avLst/>
          </a:prstGeom>
          <a:solidFill>
            <a:srgbClr val="9ABCDE"/>
          </a:solidFill>
          <a:ln w="254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0781" name="AutoShape 61"/>
          <p:cNvSpPr>
            <a:spLocks noChangeArrowheads="1"/>
          </p:cNvSpPr>
          <p:nvPr/>
        </p:nvSpPr>
        <p:spPr bwMode="blackWhite">
          <a:xfrm>
            <a:off x="3657600" y="2590800"/>
            <a:ext cx="228600" cy="533400"/>
          </a:xfrm>
          <a:prstGeom prst="flowChartAlternateProcess">
            <a:avLst/>
          </a:prstGeom>
          <a:solidFill>
            <a:srgbClr val="9ABCDE"/>
          </a:solidFill>
          <a:ln w="254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0782" name="AutoShape 62"/>
          <p:cNvSpPr>
            <a:spLocks noChangeArrowheads="1"/>
          </p:cNvSpPr>
          <p:nvPr/>
        </p:nvSpPr>
        <p:spPr bwMode="blackWhite">
          <a:xfrm>
            <a:off x="4038600" y="2590800"/>
            <a:ext cx="228600" cy="533400"/>
          </a:xfrm>
          <a:prstGeom prst="flowChartAlternateProcess">
            <a:avLst/>
          </a:prstGeom>
          <a:solidFill>
            <a:srgbClr val="9ABCDE"/>
          </a:solidFill>
          <a:ln w="254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0783" name="AutoShape 63"/>
          <p:cNvSpPr>
            <a:spLocks noChangeArrowheads="1"/>
          </p:cNvSpPr>
          <p:nvPr/>
        </p:nvSpPr>
        <p:spPr bwMode="blackWhite">
          <a:xfrm>
            <a:off x="4419600" y="2590800"/>
            <a:ext cx="228600" cy="533400"/>
          </a:xfrm>
          <a:prstGeom prst="flowChartAlternateProcess">
            <a:avLst/>
          </a:prstGeom>
          <a:solidFill>
            <a:srgbClr val="9ABCDE"/>
          </a:solidFill>
          <a:ln w="2540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30733" name="Text Box 121"/>
          <p:cNvSpPr txBox="1">
            <a:spLocks noChangeArrowheads="1"/>
          </p:cNvSpPr>
          <p:nvPr/>
        </p:nvSpPr>
        <p:spPr bwMode="blackWhite">
          <a:xfrm rot="-5400000">
            <a:off x="3165475" y="2778125"/>
            <a:ext cx="501650" cy="127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hangingPunct="0">
              <a:lnSpc>
                <a:spcPts val="1000"/>
              </a:lnSpc>
              <a:spcBef>
                <a:spcPct val="50000"/>
              </a:spcBef>
            </a:pPr>
            <a:r>
              <a:rPr lang="en-US" sz="1600" b="1" baseline="0">
                <a:solidFill>
                  <a:srgbClr val="002B5D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ITK</a:t>
            </a:r>
          </a:p>
        </p:txBody>
      </p:sp>
      <p:sp>
        <p:nvSpPr>
          <p:cNvPr id="30735" name="Text Box 123"/>
          <p:cNvSpPr txBox="1">
            <a:spLocks noChangeArrowheads="1"/>
          </p:cNvSpPr>
          <p:nvPr/>
        </p:nvSpPr>
        <p:spPr bwMode="blackWhite">
          <a:xfrm rot="-5400000">
            <a:off x="3546475" y="2778125"/>
            <a:ext cx="501650" cy="127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hangingPunct="0">
              <a:lnSpc>
                <a:spcPts val="1000"/>
              </a:lnSpc>
              <a:spcBef>
                <a:spcPct val="50000"/>
              </a:spcBef>
            </a:pPr>
            <a:r>
              <a:rPr lang="en-US" sz="1600" b="1" baseline="0">
                <a:solidFill>
                  <a:srgbClr val="002B5D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VTK</a:t>
            </a:r>
          </a:p>
        </p:txBody>
      </p:sp>
      <p:sp>
        <p:nvSpPr>
          <p:cNvPr id="30731" name="Text Box 119"/>
          <p:cNvSpPr txBox="1">
            <a:spLocks noChangeArrowheads="1"/>
          </p:cNvSpPr>
          <p:nvPr/>
        </p:nvSpPr>
        <p:spPr bwMode="blackWhite">
          <a:xfrm rot="-5400000">
            <a:off x="3797300" y="2679700"/>
            <a:ext cx="762000" cy="127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hangingPunct="0">
              <a:lnSpc>
                <a:spcPts val="1000"/>
              </a:lnSpc>
              <a:spcBef>
                <a:spcPct val="50000"/>
              </a:spcBef>
            </a:pPr>
            <a:r>
              <a:rPr lang="en-US" sz="1400" b="1" baseline="0">
                <a:solidFill>
                  <a:srgbClr val="002B5D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XIP LIB</a:t>
            </a:r>
          </a:p>
        </p:txBody>
      </p:sp>
      <p:sp>
        <p:nvSpPr>
          <p:cNvPr id="30737" name="Text Box 125"/>
          <p:cNvSpPr txBox="1">
            <a:spLocks noChangeArrowheads="1"/>
          </p:cNvSpPr>
          <p:nvPr/>
        </p:nvSpPr>
        <p:spPr bwMode="blackWhite">
          <a:xfrm rot="-5400000">
            <a:off x="4308475" y="2778125"/>
            <a:ext cx="501650" cy="127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 eaLnBrk="0" hangingPunct="0">
              <a:lnSpc>
                <a:spcPts val="1000"/>
              </a:lnSpc>
              <a:spcBef>
                <a:spcPct val="50000"/>
              </a:spcBef>
            </a:pPr>
            <a:r>
              <a:rPr lang="en-US" sz="1600" b="1" baseline="0">
                <a:solidFill>
                  <a:srgbClr val="002B5D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. . 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0400" y="381000"/>
            <a:ext cx="33528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0" dirty="0" smtClean="0"/>
              <a:t>XIP Development Process</a:t>
            </a:r>
          </a:p>
          <a:p>
            <a:endParaRPr lang="en-US" sz="2000" b="1" dirty="0"/>
          </a:p>
        </p:txBody>
      </p:sp>
    </p:spTree>
  </p:cSld>
  <p:clrMapOvr>
    <a:masterClrMapping/>
  </p:clrMapOvr>
  <p:transition advTm="6547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lick to find a Center by state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4675" y="2565400"/>
            <a:ext cx="5216525" cy="391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aseline="0">
                <a:latin typeface="Trebuchet MS" pitchFamily="34" charset="0"/>
              </a:rPr>
              <a:t>caBIG will facilitate sharing of </a:t>
            </a:r>
            <a:br>
              <a:rPr lang="en-US" sz="3200" baseline="0">
                <a:latin typeface="Trebuchet MS" pitchFamily="34" charset="0"/>
              </a:rPr>
            </a:br>
            <a:r>
              <a:rPr lang="en-US" sz="3200" baseline="0">
                <a:latin typeface="Trebuchet MS" pitchFamily="34" charset="0"/>
              </a:rPr>
              <a:t>infrastructure, applications, and data</a:t>
            </a: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509588" y="2763838"/>
          <a:ext cx="1228725" cy="1003300"/>
        </p:xfrm>
        <a:graphic>
          <a:graphicData uri="http://schemas.openxmlformats.org/presentationml/2006/ole">
            <p:oleObj spid="_x0000_s55300" name="Photo Editor Photo" r:id="rId7" imgW="1000000" imgH="828791" progId="MSPhotoEd.3">
              <p:embed/>
            </p:oleObj>
          </a:graphicData>
        </a:graphic>
      </p:graphicFrame>
      <p:pic>
        <p:nvPicPr>
          <p:cNvPr id="55301" name="Picture 5" descr="mouse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62800" y="2133600"/>
            <a:ext cx="7905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 descr="structure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62600" y="2667000"/>
            <a:ext cx="8382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Line 7"/>
          <p:cNvSpPr>
            <a:spLocks noChangeShapeType="1"/>
          </p:cNvSpPr>
          <p:nvPr/>
        </p:nvSpPr>
        <p:spPr bwMode="auto">
          <a:xfrm flipV="1">
            <a:off x="5202238" y="3200400"/>
            <a:ext cx="360362" cy="7413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5967413" y="5549900"/>
            <a:ext cx="531812" cy="5254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 flipV="1">
            <a:off x="6826250" y="2971800"/>
            <a:ext cx="336550" cy="4206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 flipV="1">
            <a:off x="6323013" y="3810000"/>
            <a:ext cx="611187" cy="3810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V="1">
            <a:off x="2628900" y="4981575"/>
            <a:ext cx="417513" cy="6032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08" name="Line 12"/>
          <p:cNvSpPr>
            <a:spLocks noChangeShapeType="1"/>
          </p:cNvSpPr>
          <p:nvPr/>
        </p:nvSpPr>
        <p:spPr bwMode="auto">
          <a:xfrm flipH="1">
            <a:off x="1828800" y="3048000"/>
            <a:ext cx="3733800" cy="312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 flipH="1">
            <a:off x="1828800" y="2362200"/>
            <a:ext cx="5334000" cy="838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10" name="Line 14"/>
          <p:cNvSpPr>
            <a:spLocks noChangeShapeType="1"/>
          </p:cNvSpPr>
          <p:nvPr/>
        </p:nvSpPr>
        <p:spPr bwMode="auto">
          <a:xfrm flipH="1" flipV="1">
            <a:off x="1830388" y="3481388"/>
            <a:ext cx="5027612" cy="862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311" name="Line 15"/>
          <p:cNvSpPr>
            <a:spLocks noChangeShapeType="1"/>
          </p:cNvSpPr>
          <p:nvPr/>
        </p:nvSpPr>
        <p:spPr bwMode="auto">
          <a:xfrm flipH="1" flipV="1">
            <a:off x="1752600" y="3657600"/>
            <a:ext cx="4533900" cy="1830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5312" name="Picture 16" descr="array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48400" y="5443538"/>
            <a:ext cx="9144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13" name="Line 17"/>
          <p:cNvSpPr>
            <a:spLocks noChangeShapeType="1"/>
          </p:cNvSpPr>
          <p:nvPr/>
        </p:nvSpPr>
        <p:spPr bwMode="auto">
          <a:xfrm flipH="1" flipV="1">
            <a:off x="1752600" y="3733800"/>
            <a:ext cx="779463" cy="1647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55314" name="Picture 1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858000" y="3657600"/>
            <a:ext cx="1371600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5" name="Picture 1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105025" y="5213350"/>
            <a:ext cx="1079500" cy="1006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5316" name="Picture 20" descr="chip_view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19113" y="3749675"/>
            <a:ext cx="1220787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321" name="Group 25"/>
          <p:cNvGrpSpPr>
            <a:grpSpLocks/>
          </p:cNvGrpSpPr>
          <p:nvPr/>
        </p:nvGrpSpPr>
        <p:grpSpPr bwMode="auto">
          <a:xfrm>
            <a:off x="1828800" y="3581400"/>
            <a:ext cx="6494463" cy="2217738"/>
            <a:chOff x="1152" y="2256"/>
            <a:chExt cx="4091" cy="1397"/>
          </a:xfrm>
        </p:grpSpPr>
        <p:sp>
          <p:nvSpPr>
            <p:cNvPr id="55317" name="Line 22"/>
            <p:cNvSpPr>
              <a:spLocks noChangeShapeType="1"/>
            </p:cNvSpPr>
            <p:nvPr/>
          </p:nvSpPr>
          <p:spPr bwMode="auto">
            <a:xfrm>
              <a:off x="3216" y="2784"/>
              <a:ext cx="1344" cy="24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62487" name="Picture 23" descr="Out_Time1_FLAIR_normSlice31"/>
            <p:cNvPicPr>
              <a:picLocks noChangeAspect="1" noChangeArrowheads="1"/>
            </p:cNvPicPr>
            <p:nvPr/>
          </p:nvPicPr>
          <p:blipFill>
            <a:blip r:embed="rId15">
              <a:lum bright="36000" contrast="54000"/>
            </a:blip>
            <a:srcRect l="16489" b="5417"/>
            <a:stretch>
              <a:fillRect/>
            </a:stretch>
          </p:blipFill>
          <p:spPr bwMode="auto">
            <a:xfrm>
              <a:off x="4560" y="2880"/>
              <a:ext cx="683" cy="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19" name="Line 24"/>
            <p:cNvSpPr>
              <a:spLocks noChangeShapeType="1"/>
            </p:cNvSpPr>
            <p:nvPr/>
          </p:nvSpPr>
          <p:spPr bwMode="auto">
            <a:xfrm flipH="1" flipV="1">
              <a:off x="1152" y="2256"/>
              <a:ext cx="3395" cy="10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/>
          </p:cNvSpPr>
          <p:nvPr/>
        </p:nvSpPr>
        <p:spPr bwMode="auto">
          <a:xfrm>
            <a:off x="304800" y="228600"/>
            <a:ext cx="44196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800" b="1" baseline="0">
                <a:solidFill>
                  <a:srgbClr val="F2F2F2"/>
                </a:solidFill>
                <a:latin typeface="Arial Black" pitchFamily="34" charset="0"/>
              </a:rPr>
              <a:t>Cancer Biomedical Informatics Grid</a:t>
            </a:r>
          </a:p>
        </p:txBody>
      </p:sp>
    </p:spTree>
    <p:custDataLst>
      <p:tags r:id="rId2"/>
    </p:custDataLst>
  </p:cSld>
  <p:clrMapOvr>
    <a:masterClrMapping/>
  </p:clrMapOvr>
  <p:transition advTm="39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4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922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Applications developed using precursor XIP tools</a:t>
            </a:r>
            <a:endParaRPr lang="en-US" dirty="0"/>
          </a:p>
        </p:txBody>
      </p:sp>
    </p:spTree>
  </p:cSld>
  <p:clrMapOvr>
    <a:masterClrMapping/>
  </p:clrMapOvr>
  <p:transition advTm="1875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081963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Fused Volume Rendering</a:t>
            </a:r>
            <a:br>
              <a:rPr lang="en-US" sz="2000" smtClean="0"/>
            </a:br>
            <a:r>
              <a:rPr lang="en-US" sz="1600" b="0" smtClean="0"/>
              <a:t>(screen shot of live demo)</a:t>
            </a:r>
          </a:p>
        </p:txBody>
      </p:sp>
      <p:pic>
        <p:nvPicPr>
          <p:cNvPr id="4710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1038" y="1408113"/>
            <a:ext cx="8081962" cy="5068887"/>
          </a:xfrm>
        </p:spPr>
      </p:pic>
    </p:spTree>
  </p:cSld>
  <p:clrMapOvr>
    <a:masterClrMapping/>
  </p:clrMapOvr>
  <p:transition advTm="4672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AutoShape 2"/>
          <p:cNvSpPr>
            <a:spLocks noGrp="1" noChangeAspect="1" noChangeArrowheads="1"/>
          </p:cNvSpPr>
          <p:nvPr>
            <p:ph type="title"/>
          </p:nvPr>
        </p:nvSpPr>
        <p:spPr>
          <a:xfrm>
            <a:off x="685800" y="-76200"/>
            <a:ext cx="8081963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Animal Imaging Prototype</a:t>
            </a:r>
            <a:br>
              <a:rPr lang="en-US" sz="2000" smtClean="0"/>
            </a:br>
            <a:r>
              <a:rPr lang="en-US" sz="1600" b="0" smtClean="0"/>
              <a:t>(screen shot of live demo)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420813"/>
            <a:ext cx="7916863" cy="5056187"/>
          </a:xfrm>
        </p:spPr>
      </p:pic>
    </p:spTree>
  </p:cSld>
  <p:clrMapOvr>
    <a:masterClrMapping/>
  </p:clrMapOvr>
  <p:transition advTm="7031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081963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Animal Imaging Prototype</a:t>
            </a:r>
            <a:br>
              <a:rPr lang="en-US" sz="2000" smtClean="0"/>
            </a:br>
            <a:r>
              <a:rPr lang="en-US" sz="1600" b="0" smtClean="0"/>
              <a:t>(screen shot of live demo)</a:t>
            </a:r>
          </a:p>
        </p:txBody>
      </p:sp>
      <p:pic>
        <p:nvPicPr>
          <p:cNvPr id="491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4838" y="1368425"/>
            <a:ext cx="7929562" cy="5184775"/>
          </a:xfrm>
        </p:spPr>
      </p:pic>
    </p:spTree>
  </p:cSld>
  <p:clrMapOvr>
    <a:masterClrMapping/>
  </p:clrMapOvr>
  <p:transition advTm="625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4838" y="-76200"/>
            <a:ext cx="8081962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Lymphnode Segmentation</a:t>
            </a:r>
            <a:br>
              <a:rPr lang="en-US" sz="2000" smtClean="0"/>
            </a:br>
            <a:r>
              <a:rPr lang="en-US" sz="1600" b="0" smtClean="0"/>
              <a:t>(screen shot of live demo)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598613"/>
            <a:ext cx="7439025" cy="464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5016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81963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ROI Tools, Measurement and Filtering</a:t>
            </a:r>
            <a:br>
              <a:rPr lang="en-US" sz="2000" smtClean="0"/>
            </a:br>
            <a:r>
              <a:rPr lang="en-US" sz="1600" b="0" smtClean="0"/>
              <a:t>(screen shot of live demo)</a:t>
            </a:r>
          </a:p>
        </p:txBody>
      </p:sp>
      <p:pic>
        <p:nvPicPr>
          <p:cNvPr id="5120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14400" y="1581150"/>
            <a:ext cx="7391400" cy="4591050"/>
          </a:xfrm>
        </p:spPr>
      </p:pic>
    </p:spTree>
  </p:cSld>
  <p:clrMapOvr>
    <a:masterClrMapping/>
  </p:clrMapOvr>
  <p:transition advTm="6953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71513" y="95250"/>
            <a:ext cx="8081962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4D Beating Heart</a:t>
            </a:r>
            <a:br>
              <a:rPr lang="en-US" sz="2000" smtClean="0"/>
            </a:br>
            <a:r>
              <a:rPr lang="en-US" sz="1600" b="0" smtClean="0"/>
              <a:t>(screen shot of live demo)</a:t>
            </a:r>
            <a:r>
              <a:rPr lang="en-US" sz="2000" smtClean="0"/>
              <a:t> </a:t>
            </a:r>
          </a:p>
        </p:txBody>
      </p:sp>
      <p:pic>
        <p:nvPicPr>
          <p:cNvPr id="5222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4838" y="1366838"/>
            <a:ext cx="8081962" cy="5110162"/>
          </a:xfrm>
        </p:spPr>
      </p:pic>
    </p:spTree>
  </p:cSld>
  <p:clrMapOvr>
    <a:masterClrMapping/>
  </p:clrMapOvr>
  <p:transition advTm="7219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Propose Future Applications</a:t>
            </a:r>
            <a:endParaRPr lang="en-US" dirty="0"/>
          </a:p>
        </p:txBody>
      </p:sp>
    </p:spTree>
  </p:cSld>
  <p:clrMapOvr>
    <a:masterClrMapping/>
  </p:clrMapOvr>
  <p:transition advTm="145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2" name="Rectangle 6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Use Case – Agent-Specific Post Processing</a:t>
            </a:r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304800" y="2590800"/>
            <a:ext cx="8610600" cy="3335338"/>
            <a:chOff x="144" y="1488"/>
            <a:chExt cx="5424" cy="2101"/>
          </a:xfrm>
        </p:grpSpPr>
        <p:sp>
          <p:nvSpPr>
            <p:cNvPr id="21511" name="AutoShape 8"/>
            <p:cNvSpPr>
              <a:spLocks noChangeAspect="1" noChangeArrowheads="1" noTextEdit="1"/>
            </p:cNvSpPr>
            <p:nvPr/>
          </p:nvSpPr>
          <p:spPr bwMode="auto">
            <a:xfrm>
              <a:off x="144" y="1488"/>
              <a:ext cx="5424" cy="2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210"/>
            <p:cNvGrpSpPr>
              <a:grpSpLocks/>
            </p:cNvGrpSpPr>
            <p:nvPr/>
          </p:nvGrpSpPr>
          <p:grpSpPr bwMode="auto">
            <a:xfrm>
              <a:off x="152" y="1496"/>
              <a:ext cx="5397" cy="2074"/>
              <a:chOff x="152" y="1496"/>
              <a:chExt cx="5397" cy="2074"/>
            </a:xfrm>
          </p:grpSpPr>
          <p:sp>
            <p:nvSpPr>
              <p:cNvPr id="21557" name="Rectangle 10"/>
              <p:cNvSpPr>
                <a:spLocks noChangeArrowheads="1"/>
              </p:cNvSpPr>
              <p:nvPr/>
            </p:nvSpPr>
            <p:spPr bwMode="auto">
              <a:xfrm>
                <a:off x="3622" y="1803"/>
                <a:ext cx="18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MR </a:t>
                </a:r>
                <a:endParaRPr lang="en-US"/>
              </a:p>
            </p:txBody>
          </p:sp>
          <p:sp>
            <p:nvSpPr>
              <p:cNvPr id="21558" name="Freeform 11"/>
              <p:cNvSpPr>
                <a:spLocks/>
              </p:cNvSpPr>
              <p:nvPr/>
            </p:nvSpPr>
            <p:spPr bwMode="auto">
              <a:xfrm>
                <a:off x="3547" y="1700"/>
                <a:ext cx="309" cy="302"/>
              </a:xfrm>
              <a:custGeom>
                <a:avLst/>
                <a:gdLst>
                  <a:gd name="T0" fmla="*/ 138 w 309"/>
                  <a:gd name="T1" fmla="*/ 1 h 302"/>
                  <a:gd name="T2" fmla="*/ 115 w 309"/>
                  <a:gd name="T3" fmla="*/ 5 h 302"/>
                  <a:gd name="T4" fmla="*/ 94 w 309"/>
                  <a:gd name="T5" fmla="*/ 11 h 302"/>
                  <a:gd name="T6" fmla="*/ 74 w 309"/>
                  <a:gd name="T7" fmla="*/ 22 h 302"/>
                  <a:gd name="T8" fmla="*/ 57 w 309"/>
                  <a:gd name="T9" fmla="*/ 34 h 302"/>
                  <a:gd name="T10" fmla="*/ 40 w 309"/>
                  <a:gd name="T11" fmla="*/ 49 h 302"/>
                  <a:gd name="T12" fmla="*/ 26 w 309"/>
                  <a:gd name="T13" fmla="*/ 66 h 302"/>
                  <a:gd name="T14" fmla="*/ 16 w 309"/>
                  <a:gd name="T15" fmla="*/ 84 h 302"/>
                  <a:gd name="T16" fmla="*/ 7 w 309"/>
                  <a:gd name="T17" fmla="*/ 105 h 302"/>
                  <a:gd name="T18" fmla="*/ 2 w 309"/>
                  <a:gd name="T19" fmla="*/ 127 h 302"/>
                  <a:gd name="T20" fmla="*/ 0 w 309"/>
                  <a:gd name="T21" fmla="*/ 150 h 302"/>
                  <a:gd name="T22" fmla="*/ 2 w 309"/>
                  <a:gd name="T23" fmla="*/ 173 h 302"/>
                  <a:gd name="T24" fmla="*/ 7 w 309"/>
                  <a:gd name="T25" fmla="*/ 195 h 302"/>
                  <a:gd name="T26" fmla="*/ 16 w 309"/>
                  <a:gd name="T27" fmla="*/ 216 h 302"/>
                  <a:gd name="T28" fmla="*/ 26 w 309"/>
                  <a:gd name="T29" fmla="*/ 235 h 302"/>
                  <a:gd name="T30" fmla="*/ 40 w 309"/>
                  <a:gd name="T31" fmla="*/ 252 h 302"/>
                  <a:gd name="T32" fmla="*/ 57 w 309"/>
                  <a:gd name="T33" fmla="*/ 268 h 302"/>
                  <a:gd name="T34" fmla="*/ 74 w 309"/>
                  <a:gd name="T35" fmla="*/ 280 h 302"/>
                  <a:gd name="T36" fmla="*/ 94 w 309"/>
                  <a:gd name="T37" fmla="*/ 291 h 302"/>
                  <a:gd name="T38" fmla="*/ 115 w 309"/>
                  <a:gd name="T39" fmla="*/ 297 h 302"/>
                  <a:gd name="T40" fmla="*/ 138 w 309"/>
                  <a:gd name="T41" fmla="*/ 301 h 302"/>
                  <a:gd name="T42" fmla="*/ 162 w 309"/>
                  <a:gd name="T43" fmla="*/ 302 h 302"/>
                  <a:gd name="T44" fmla="*/ 185 w 309"/>
                  <a:gd name="T45" fmla="*/ 299 h 302"/>
                  <a:gd name="T46" fmla="*/ 207 w 309"/>
                  <a:gd name="T47" fmla="*/ 293 h 302"/>
                  <a:gd name="T48" fmla="*/ 228 w 309"/>
                  <a:gd name="T49" fmla="*/ 284 h 302"/>
                  <a:gd name="T50" fmla="*/ 247 w 309"/>
                  <a:gd name="T51" fmla="*/ 272 h 302"/>
                  <a:gd name="T52" fmla="*/ 264 w 309"/>
                  <a:gd name="T53" fmla="*/ 258 h 302"/>
                  <a:gd name="T54" fmla="*/ 279 w 309"/>
                  <a:gd name="T55" fmla="*/ 242 h 302"/>
                  <a:gd name="T56" fmla="*/ 290 w 309"/>
                  <a:gd name="T57" fmla="*/ 223 h 302"/>
                  <a:gd name="T58" fmla="*/ 300 w 309"/>
                  <a:gd name="T59" fmla="*/ 203 h 302"/>
                  <a:gd name="T60" fmla="*/ 306 w 309"/>
                  <a:gd name="T61" fmla="*/ 181 h 302"/>
                  <a:gd name="T62" fmla="*/ 309 w 309"/>
                  <a:gd name="T63" fmla="*/ 158 h 302"/>
                  <a:gd name="T64" fmla="*/ 308 w 309"/>
                  <a:gd name="T65" fmla="*/ 135 h 302"/>
                  <a:gd name="T66" fmla="*/ 304 w 309"/>
                  <a:gd name="T67" fmla="*/ 113 h 302"/>
                  <a:gd name="T68" fmla="*/ 296 w 309"/>
                  <a:gd name="T69" fmla="*/ 92 h 302"/>
                  <a:gd name="T70" fmla="*/ 287 w 309"/>
                  <a:gd name="T71" fmla="*/ 72 h 302"/>
                  <a:gd name="T72" fmla="*/ 273 w 309"/>
                  <a:gd name="T73" fmla="*/ 54 h 302"/>
                  <a:gd name="T74" fmla="*/ 259 w 309"/>
                  <a:gd name="T75" fmla="*/ 38 h 302"/>
                  <a:gd name="T76" fmla="*/ 241 w 309"/>
                  <a:gd name="T77" fmla="*/ 25 h 302"/>
                  <a:gd name="T78" fmla="*/ 221 w 309"/>
                  <a:gd name="T79" fmla="*/ 14 h 302"/>
                  <a:gd name="T80" fmla="*/ 200 w 309"/>
                  <a:gd name="T81" fmla="*/ 6 h 302"/>
                  <a:gd name="T82" fmla="*/ 178 w 309"/>
                  <a:gd name="T83" fmla="*/ 2 h 302"/>
                  <a:gd name="T84" fmla="*/ 154 w 309"/>
                  <a:gd name="T85" fmla="*/ 0 h 30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9"/>
                  <a:gd name="T130" fmla="*/ 0 h 302"/>
                  <a:gd name="T131" fmla="*/ 309 w 309"/>
                  <a:gd name="T132" fmla="*/ 302 h 30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9" h="302">
                    <a:moveTo>
                      <a:pt x="154" y="0"/>
                    </a:moveTo>
                    <a:lnTo>
                      <a:pt x="146" y="0"/>
                    </a:lnTo>
                    <a:lnTo>
                      <a:pt x="138" y="1"/>
                    </a:lnTo>
                    <a:lnTo>
                      <a:pt x="131" y="2"/>
                    </a:lnTo>
                    <a:lnTo>
                      <a:pt x="123" y="3"/>
                    </a:lnTo>
                    <a:lnTo>
                      <a:pt x="115" y="5"/>
                    </a:lnTo>
                    <a:lnTo>
                      <a:pt x="108" y="6"/>
                    </a:lnTo>
                    <a:lnTo>
                      <a:pt x="102" y="9"/>
                    </a:lnTo>
                    <a:lnTo>
                      <a:pt x="94" y="11"/>
                    </a:lnTo>
                    <a:lnTo>
                      <a:pt x="87" y="14"/>
                    </a:lnTo>
                    <a:lnTo>
                      <a:pt x="81" y="17"/>
                    </a:lnTo>
                    <a:lnTo>
                      <a:pt x="74" y="22"/>
                    </a:lnTo>
                    <a:lnTo>
                      <a:pt x="68" y="25"/>
                    </a:lnTo>
                    <a:lnTo>
                      <a:pt x="62" y="29"/>
                    </a:lnTo>
                    <a:lnTo>
                      <a:pt x="57" y="34"/>
                    </a:lnTo>
                    <a:lnTo>
                      <a:pt x="50" y="38"/>
                    </a:lnTo>
                    <a:lnTo>
                      <a:pt x="45" y="44"/>
                    </a:lnTo>
                    <a:lnTo>
                      <a:pt x="40" y="49"/>
                    </a:lnTo>
                    <a:lnTo>
                      <a:pt x="36" y="54"/>
                    </a:lnTo>
                    <a:lnTo>
                      <a:pt x="30" y="60"/>
                    </a:lnTo>
                    <a:lnTo>
                      <a:pt x="26" y="66"/>
                    </a:lnTo>
                    <a:lnTo>
                      <a:pt x="22" y="72"/>
                    </a:lnTo>
                    <a:lnTo>
                      <a:pt x="19" y="78"/>
                    </a:lnTo>
                    <a:lnTo>
                      <a:pt x="16" y="84"/>
                    </a:lnTo>
                    <a:lnTo>
                      <a:pt x="13" y="92"/>
                    </a:lnTo>
                    <a:lnTo>
                      <a:pt x="9" y="98"/>
                    </a:lnTo>
                    <a:lnTo>
                      <a:pt x="7" y="105"/>
                    </a:lnTo>
                    <a:lnTo>
                      <a:pt x="5" y="113"/>
                    </a:lnTo>
                    <a:lnTo>
                      <a:pt x="3" y="120"/>
                    </a:lnTo>
                    <a:lnTo>
                      <a:pt x="2" y="127"/>
                    </a:lnTo>
                    <a:lnTo>
                      <a:pt x="1" y="135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2" y="173"/>
                    </a:lnTo>
                    <a:lnTo>
                      <a:pt x="3" y="181"/>
                    </a:lnTo>
                    <a:lnTo>
                      <a:pt x="5" y="188"/>
                    </a:lnTo>
                    <a:lnTo>
                      <a:pt x="7" y="195"/>
                    </a:lnTo>
                    <a:lnTo>
                      <a:pt x="9" y="203"/>
                    </a:lnTo>
                    <a:lnTo>
                      <a:pt x="13" y="209"/>
                    </a:lnTo>
                    <a:lnTo>
                      <a:pt x="16" y="216"/>
                    </a:lnTo>
                    <a:lnTo>
                      <a:pt x="19" y="223"/>
                    </a:lnTo>
                    <a:lnTo>
                      <a:pt x="22" y="229"/>
                    </a:lnTo>
                    <a:lnTo>
                      <a:pt x="26" y="235"/>
                    </a:lnTo>
                    <a:lnTo>
                      <a:pt x="30" y="242"/>
                    </a:lnTo>
                    <a:lnTo>
                      <a:pt x="36" y="247"/>
                    </a:lnTo>
                    <a:lnTo>
                      <a:pt x="40" y="252"/>
                    </a:lnTo>
                    <a:lnTo>
                      <a:pt x="45" y="258"/>
                    </a:lnTo>
                    <a:lnTo>
                      <a:pt x="50" y="262"/>
                    </a:lnTo>
                    <a:lnTo>
                      <a:pt x="57" y="268"/>
                    </a:lnTo>
                    <a:lnTo>
                      <a:pt x="62" y="272"/>
                    </a:lnTo>
                    <a:lnTo>
                      <a:pt x="68" y="276"/>
                    </a:lnTo>
                    <a:lnTo>
                      <a:pt x="74" y="280"/>
                    </a:lnTo>
                    <a:lnTo>
                      <a:pt x="81" y="284"/>
                    </a:lnTo>
                    <a:lnTo>
                      <a:pt x="87" y="288"/>
                    </a:lnTo>
                    <a:lnTo>
                      <a:pt x="94" y="291"/>
                    </a:lnTo>
                    <a:lnTo>
                      <a:pt x="102" y="293"/>
                    </a:lnTo>
                    <a:lnTo>
                      <a:pt x="108" y="295"/>
                    </a:lnTo>
                    <a:lnTo>
                      <a:pt x="115" y="297"/>
                    </a:lnTo>
                    <a:lnTo>
                      <a:pt x="123" y="299"/>
                    </a:lnTo>
                    <a:lnTo>
                      <a:pt x="131" y="300"/>
                    </a:lnTo>
                    <a:lnTo>
                      <a:pt x="138" y="301"/>
                    </a:lnTo>
                    <a:lnTo>
                      <a:pt x="146" y="302"/>
                    </a:lnTo>
                    <a:lnTo>
                      <a:pt x="154" y="302"/>
                    </a:lnTo>
                    <a:lnTo>
                      <a:pt x="162" y="302"/>
                    </a:lnTo>
                    <a:lnTo>
                      <a:pt x="170" y="301"/>
                    </a:lnTo>
                    <a:lnTo>
                      <a:pt x="178" y="300"/>
                    </a:lnTo>
                    <a:lnTo>
                      <a:pt x="185" y="299"/>
                    </a:lnTo>
                    <a:lnTo>
                      <a:pt x="193" y="297"/>
                    </a:lnTo>
                    <a:lnTo>
                      <a:pt x="200" y="295"/>
                    </a:lnTo>
                    <a:lnTo>
                      <a:pt x="207" y="293"/>
                    </a:lnTo>
                    <a:lnTo>
                      <a:pt x="215" y="291"/>
                    </a:lnTo>
                    <a:lnTo>
                      <a:pt x="221" y="288"/>
                    </a:lnTo>
                    <a:lnTo>
                      <a:pt x="228" y="284"/>
                    </a:lnTo>
                    <a:lnTo>
                      <a:pt x="235" y="280"/>
                    </a:lnTo>
                    <a:lnTo>
                      <a:pt x="241" y="276"/>
                    </a:lnTo>
                    <a:lnTo>
                      <a:pt x="247" y="272"/>
                    </a:lnTo>
                    <a:lnTo>
                      <a:pt x="252" y="268"/>
                    </a:lnTo>
                    <a:lnTo>
                      <a:pt x="259" y="262"/>
                    </a:lnTo>
                    <a:lnTo>
                      <a:pt x="264" y="258"/>
                    </a:lnTo>
                    <a:lnTo>
                      <a:pt x="269" y="252"/>
                    </a:lnTo>
                    <a:lnTo>
                      <a:pt x="273" y="247"/>
                    </a:lnTo>
                    <a:lnTo>
                      <a:pt x="279" y="242"/>
                    </a:lnTo>
                    <a:lnTo>
                      <a:pt x="283" y="235"/>
                    </a:lnTo>
                    <a:lnTo>
                      <a:pt x="287" y="229"/>
                    </a:lnTo>
                    <a:lnTo>
                      <a:pt x="290" y="223"/>
                    </a:lnTo>
                    <a:lnTo>
                      <a:pt x="293" y="216"/>
                    </a:lnTo>
                    <a:lnTo>
                      <a:pt x="296" y="209"/>
                    </a:lnTo>
                    <a:lnTo>
                      <a:pt x="300" y="203"/>
                    </a:lnTo>
                    <a:lnTo>
                      <a:pt x="302" y="195"/>
                    </a:lnTo>
                    <a:lnTo>
                      <a:pt x="304" y="188"/>
                    </a:lnTo>
                    <a:lnTo>
                      <a:pt x="306" y="181"/>
                    </a:lnTo>
                    <a:lnTo>
                      <a:pt x="307" y="173"/>
                    </a:lnTo>
                    <a:lnTo>
                      <a:pt x="308" y="166"/>
                    </a:lnTo>
                    <a:lnTo>
                      <a:pt x="309" y="158"/>
                    </a:lnTo>
                    <a:lnTo>
                      <a:pt x="309" y="150"/>
                    </a:lnTo>
                    <a:lnTo>
                      <a:pt x="309" y="143"/>
                    </a:lnTo>
                    <a:lnTo>
                      <a:pt x="308" y="135"/>
                    </a:lnTo>
                    <a:lnTo>
                      <a:pt x="307" y="127"/>
                    </a:lnTo>
                    <a:lnTo>
                      <a:pt x="306" y="120"/>
                    </a:lnTo>
                    <a:lnTo>
                      <a:pt x="304" y="113"/>
                    </a:lnTo>
                    <a:lnTo>
                      <a:pt x="302" y="105"/>
                    </a:lnTo>
                    <a:lnTo>
                      <a:pt x="300" y="98"/>
                    </a:lnTo>
                    <a:lnTo>
                      <a:pt x="296" y="92"/>
                    </a:lnTo>
                    <a:lnTo>
                      <a:pt x="293" y="84"/>
                    </a:lnTo>
                    <a:lnTo>
                      <a:pt x="290" y="78"/>
                    </a:lnTo>
                    <a:lnTo>
                      <a:pt x="287" y="72"/>
                    </a:lnTo>
                    <a:lnTo>
                      <a:pt x="283" y="66"/>
                    </a:lnTo>
                    <a:lnTo>
                      <a:pt x="279" y="60"/>
                    </a:lnTo>
                    <a:lnTo>
                      <a:pt x="273" y="54"/>
                    </a:lnTo>
                    <a:lnTo>
                      <a:pt x="269" y="49"/>
                    </a:lnTo>
                    <a:lnTo>
                      <a:pt x="264" y="44"/>
                    </a:lnTo>
                    <a:lnTo>
                      <a:pt x="259" y="38"/>
                    </a:lnTo>
                    <a:lnTo>
                      <a:pt x="252" y="34"/>
                    </a:lnTo>
                    <a:lnTo>
                      <a:pt x="247" y="29"/>
                    </a:lnTo>
                    <a:lnTo>
                      <a:pt x="241" y="25"/>
                    </a:lnTo>
                    <a:lnTo>
                      <a:pt x="235" y="22"/>
                    </a:lnTo>
                    <a:lnTo>
                      <a:pt x="228" y="17"/>
                    </a:lnTo>
                    <a:lnTo>
                      <a:pt x="221" y="14"/>
                    </a:lnTo>
                    <a:lnTo>
                      <a:pt x="215" y="11"/>
                    </a:lnTo>
                    <a:lnTo>
                      <a:pt x="207" y="9"/>
                    </a:lnTo>
                    <a:lnTo>
                      <a:pt x="200" y="6"/>
                    </a:lnTo>
                    <a:lnTo>
                      <a:pt x="193" y="5"/>
                    </a:lnTo>
                    <a:lnTo>
                      <a:pt x="185" y="3"/>
                    </a:lnTo>
                    <a:lnTo>
                      <a:pt x="178" y="2"/>
                    </a:lnTo>
                    <a:lnTo>
                      <a:pt x="170" y="1"/>
                    </a:lnTo>
                    <a:lnTo>
                      <a:pt x="162" y="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9" name="Freeform 12"/>
              <p:cNvSpPr>
                <a:spLocks/>
              </p:cNvSpPr>
              <p:nvPr/>
            </p:nvSpPr>
            <p:spPr bwMode="auto">
              <a:xfrm>
                <a:off x="3512" y="1664"/>
                <a:ext cx="308" cy="304"/>
              </a:xfrm>
              <a:custGeom>
                <a:avLst/>
                <a:gdLst>
                  <a:gd name="T0" fmla="*/ 139 w 308"/>
                  <a:gd name="T1" fmla="*/ 1 h 304"/>
                  <a:gd name="T2" fmla="*/ 116 w 308"/>
                  <a:gd name="T3" fmla="*/ 5 h 304"/>
                  <a:gd name="T4" fmla="*/ 95 w 308"/>
                  <a:gd name="T5" fmla="*/ 11 h 304"/>
                  <a:gd name="T6" fmla="*/ 75 w 308"/>
                  <a:gd name="T7" fmla="*/ 22 h 304"/>
                  <a:gd name="T8" fmla="*/ 57 w 308"/>
                  <a:gd name="T9" fmla="*/ 35 h 304"/>
                  <a:gd name="T10" fmla="*/ 40 w 308"/>
                  <a:gd name="T11" fmla="*/ 50 h 304"/>
                  <a:gd name="T12" fmla="*/ 27 w 308"/>
                  <a:gd name="T13" fmla="*/ 67 h 304"/>
                  <a:gd name="T14" fmla="*/ 16 w 308"/>
                  <a:gd name="T15" fmla="*/ 86 h 304"/>
                  <a:gd name="T16" fmla="*/ 8 w 308"/>
                  <a:gd name="T17" fmla="*/ 107 h 304"/>
                  <a:gd name="T18" fmla="*/ 2 w 308"/>
                  <a:gd name="T19" fmla="*/ 129 h 304"/>
                  <a:gd name="T20" fmla="*/ 0 w 308"/>
                  <a:gd name="T21" fmla="*/ 152 h 304"/>
                  <a:gd name="T22" fmla="*/ 2 w 308"/>
                  <a:gd name="T23" fmla="*/ 175 h 304"/>
                  <a:gd name="T24" fmla="*/ 8 w 308"/>
                  <a:gd name="T25" fmla="*/ 197 h 304"/>
                  <a:gd name="T26" fmla="*/ 16 w 308"/>
                  <a:gd name="T27" fmla="*/ 218 h 304"/>
                  <a:gd name="T28" fmla="*/ 27 w 308"/>
                  <a:gd name="T29" fmla="*/ 237 h 304"/>
                  <a:gd name="T30" fmla="*/ 40 w 308"/>
                  <a:gd name="T31" fmla="*/ 253 h 304"/>
                  <a:gd name="T32" fmla="*/ 57 w 308"/>
                  <a:gd name="T33" fmla="*/ 269 h 304"/>
                  <a:gd name="T34" fmla="*/ 75 w 308"/>
                  <a:gd name="T35" fmla="*/ 282 h 304"/>
                  <a:gd name="T36" fmla="*/ 95 w 308"/>
                  <a:gd name="T37" fmla="*/ 292 h 304"/>
                  <a:gd name="T38" fmla="*/ 116 w 308"/>
                  <a:gd name="T39" fmla="*/ 298 h 304"/>
                  <a:gd name="T40" fmla="*/ 139 w 308"/>
                  <a:gd name="T41" fmla="*/ 303 h 304"/>
                  <a:gd name="T42" fmla="*/ 163 w 308"/>
                  <a:gd name="T43" fmla="*/ 304 h 304"/>
                  <a:gd name="T44" fmla="*/ 186 w 308"/>
                  <a:gd name="T45" fmla="*/ 301 h 304"/>
                  <a:gd name="T46" fmla="*/ 207 w 308"/>
                  <a:gd name="T47" fmla="*/ 294 h 304"/>
                  <a:gd name="T48" fmla="*/ 228 w 308"/>
                  <a:gd name="T49" fmla="*/ 286 h 304"/>
                  <a:gd name="T50" fmla="*/ 247 w 308"/>
                  <a:gd name="T51" fmla="*/ 273 h 304"/>
                  <a:gd name="T52" fmla="*/ 263 w 308"/>
                  <a:gd name="T53" fmla="*/ 260 h 304"/>
                  <a:gd name="T54" fmla="*/ 278 w 308"/>
                  <a:gd name="T55" fmla="*/ 243 h 304"/>
                  <a:gd name="T56" fmla="*/ 290 w 308"/>
                  <a:gd name="T57" fmla="*/ 224 h 304"/>
                  <a:gd name="T58" fmla="*/ 299 w 308"/>
                  <a:gd name="T59" fmla="*/ 204 h 304"/>
                  <a:gd name="T60" fmla="*/ 305 w 308"/>
                  <a:gd name="T61" fmla="*/ 182 h 304"/>
                  <a:gd name="T62" fmla="*/ 308 w 308"/>
                  <a:gd name="T63" fmla="*/ 159 h 304"/>
                  <a:gd name="T64" fmla="*/ 307 w 308"/>
                  <a:gd name="T65" fmla="*/ 136 h 304"/>
                  <a:gd name="T66" fmla="*/ 303 w 308"/>
                  <a:gd name="T67" fmla="*/ 114 h 304"/>
                  <a:gd name="T68" fmla="*/ 296 w 308"/>
                  <a:gd name="T69" fmla="*/ 93 h 304"/>
                  <a:gd name="T70" fmla="*/ 286 w 308"/>
                  <a:gd name="T71" fmla="*/ 73 h 304"/>
                  <a:gd name="T72" fmla="*/ 273 w 308"/>
                  <a:gd name="T73" fmla="*/ 55 h 304"/>
                  <a:gd name="T74" fmla="*/ 258 w 308"/>
                  <a:gd name="T75" fmla="*/ 40 h 304"/>
                  <a:gd name="T76" fmla="*/ 240 w 308"/>
                  <a:gd name="T77" fmla="*/ 26 h 304"/>
                  <a:gd name="T78" fmla="*/ 221 w 308"/>
                  <a:gd name="T79" fmla="*/ 15 h 304"/>
                  <a:gd name="T80" fmla="*/ 201 w 308"/>
                  <a:gd name="T81" fmla="*/ 7 h 304"/>
                  <a:gd name="T82" fmla="*/ 177 w 308"/>
                  <a:gd name="T83" fmla="*/ 2 h 304"/>
                  <a:gd name="T84" fmla="*/ 154 w 308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8"/>
                  <a:gd name="T130" fmla="*/ 0 h 304"/>
                  <a:gd name="T131" fmla="*/ 308 w 308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8" h="304">
                    <a:moveTo>
                      <a:pt x="154" y="0"/>
                    </a:moveTo>
                    <a:lnTo>
                      <a:pt x="146" y="0"/>
                    </a:lnTo>
                    <a:lnTo>
                      <a:pt x="139" y="1"/>
                    </a:lnTo>
                    <a:lnTo>
                      <a:pt x="131" y="2"/>
                    </a:lnTo>
                    <a:lnTo>
                      <a:pt x="123" y="3"/>
                    </a:lnTo>
                    <a:lnTo>
                      <a:pt x="116" y="5"/>
                    </a:lnTo>
                    <a:lnTo>
                      <a:pt x="108" y="7"/>
                    </a:lnTo>
                    <a:lnTo>
                      <a:pt x="102" y="9"/>
                    </a:lnTo>
                    <a:lnTo>
                      <a:pt x="95" y="11"/>
                    </a:lnTo>
                    <a:lnTo>
                      <a:pt x="87" y="15"/>
                    </a:lnTo>
                    <a:lnTo>
                      <a:pt x="81" y="19"/>
                    </a:lnTo>
                    <a:lnTo>
                      <a:pt x="75" y="22"/>
                    </a:lnTo>
                    <a:lnTo>
                      <a:pt x="68" y="26"/>
                    </a:lnTo>
                    <a:lnTo>
                      <a:pt x="62" y="30"/>
                    </a:lnTo>
                    <a:lnTo>
                      <a:pt x="57" y="35"/>
                    </a:lnTo>
                    <a:lnTo>
                      <a:pt x="51" y="40"/>
                    </a:lnTo>
                    <a:lnTo>
                      <a:pt x="45" y="45"/>
                    </a:lnTo>
                    <a:lnTo>
                      <a:pt x="40" y="50"/>
                    </a:lnTo>
                    <a:lnTo>
                      <a:pt x="36" y="55"/>
                    </a:lnTo>
                    <a:lnTo>
                      <a:pt x="31" y="61"/>
                    </a:lnTo>
                    <a:lnTo>
                      <a:pt x="27" y="67"/>
                    </a:lnTo>
                    <a:lnTo>
                      <a:pt x="22" y="73"/>
                    </a:lnTo>
                    <a:lnTo>
                      <a:pt x="19" y="80"/>
                    </a:lnTo>
                    <a:lnTo>
                      <a:pt x="16" y="86"/>
                    </a:lnTo>
                    <a:lnTo>
                      <a:pt x="13" y="93"/>
                    </a:lnTo>
                    <a:lnTo>
                      <a:pt x="10" y="99"/>
                    </a:lnTo>
                    <a:lnTo>
                      <a:pt x="8" y="107"/>
                    </a:lnTo>
                    <a:lnTo>
                      <a:pt x="6" y="114"/>
                    </a:lnTo>
                    <a:lnTo>
                      <a:pt x="4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4" y="182"/>
                    </a:lnTo>
                    <a:lnTo>
                      <a:pt x="6" y="190"/>
                    </a:lnTo>
                    <a:lnTo>
                      <a:pt x="8" y="197"/>
                    </a:lnTo>
                    <a:lnTo>
                      <a:pt x="10" y="204"/>
                    </a:lnTo>
                    <a:lnTo>
                      <a:pt x="13" y="210"/>
                    </a:lnTo>
                    <a:lnTo>
                      <a:pt x="16" y="218"/>
                    </a:lnTo>
                    <a:lnTo>
                      <a:pt x="19" y="224"/>
                    </a:lnTo>
                    <a:lnTo>
                      <a:pt x="22" y="230"/>
                    </a:lnTo>
                    <a:lnTo>
                      <a:pt x="27" y="237"/>
                    </a:lnTo>
                    <a:lnTo>
                      <a:pt x="31" y="243"/>
                    </a:lnTo>
                    <a:lnTo>
                      <a:pt x="36" y="248"/>
                    </a:lnTo>
                    <a:lnTo>
                      <a:pt x="40" y="253"/>
                    </a:lnTo>
                    <a:lnTo>
                      <a:pt x="45" y="260"/>
                    </a:lnTo>
                    <a:lnTo>
                      <a:pt x="51" y="264"/>
                    </a:lnTo>
                    <a:lnTo>
                      <a:pt x="57" y="269"/>
                    </a:lnTo>
                    <a:lnTo>
                      <a:pt x="62" y="273"/>
                    </a:lnTo>
                    <a:lnTo>
                      <a:pt x="68" y="278"/>
                    </a:lnTo>
                    <a:lnTo>
                      <a:pt x="75" y="282"/>
                    </a:lnTo>
                    <a:lnTo>
                      <a:pt x="81" y="286"/>
                    </a:lnTo>
                    <a:lnTo>
                      <a:pt x="87" y="289"/>
                    </a:lnTo>
                    <a:lnTo>
                      <a:pt x="95" y="292"/>
                    </a:lnTo>
                    <a:lnTo>
                      <a:pt x="102" y="294"/>
                    </a:lnTo>
                    <a:lnTo>
                      <a:pt x="108" y="296"/>
                    </a:lnTo>
                    <a:lnTo>
                      <a:pt x="116" y="298"/>
                    </a:lnTo>
                    <a:lnTo>
                      <a:pt x="123" y="301"/>
                    </a:lnTo>
                    <a:lnTo>
                      <a:pt x="131" y="302"/>
                    </a:lnTo>
                    <a:lnTo>
                      <a:pt x="139" y="303"/>
                    </a:lnTo>
                    <a:lnTo>
                      <a:pt x="146" y="304"/>
                    </a:lnTo>
                    <a:lnTo>
                      <a:pt x="154" y="304"/>
                    </a:lnTo>
                    <a:lnTo>
                      <a:pt x="163" y="304"/>
                    </a:lnTo>
                    <a:lnTo>
                      <a:pt x="170" y="303"/>
                    </a:lnTo>
                    <a:lnTo>
                      <a:pt x="177" y="302"/>
                    </a:lnTo>
                    <a:lnTo>
                      <a:pt x="186" y="301"/>
                    </a:lnTo>
                    <a:lnTo>
                      <a:pt x="193" y="298"/>
                    </a:lnTo>
                    <a:lnTo>
                      <a:pt x="201" y="296"/>
                    </a:lnTo>
                    <a:lnTo>
                      <a:pt x="207" y="294"/>
                    </a:lnTo>
                    <a:lnTo>
                      <a:pt x="214" y="292"/>
                    </a:lnTo>
                    <a:lnTo>
                      <a:pt x="221" y="289"/>
                    </a:lnTo>
                    <a:lnTo>
                      <a:pt x="228" y="286"/>
                    </a:lnTo>
                    <a:lnTo>
                      <a:pt x="234" y="282"/>
                    </a:lnTo>
                    <a:lnTo>
                      <a:pt x="240" y="278"/>
                    </a:lnTo>
                    <a:lnTo>
                      <a:pt x="247" y="273"/>
                    </a:lnTo>
                    <a:lnTo>
                      <a:pt x="252" y="269"/>
                    </a:lnTo>
                    <a:lnTo>
                      <a:pt x="258" y="264"/>
                    </a:lnTo>
                    <a:lnTo>
                      <a:pt x="263" y="260"/>
                    </a:lnTo>
                    <a:lnTo>
                      <a:pt x="269" y="253"/>
                    </a:lnTo>
                    <a:lnTo>
                      <a:pt x="273" y="248"/>
                    </a:lnTo>
                    <a:lnTo>
                      <a:pt x="278" y="243"/>
                    </a:lnTo>
                    <a:lnTo>
                      <a:pt x="282" y="237"/>
                    </a:lnTo>
                    <a:lnTo>
                      <a:pt x="286" y="230"/>
                    </a:lnTo>
                    <a:lnTo>
                      <a:pt x="290" y="224"/>
                    </a:lnTo>
                    <a:lnTo>
                      <a:pt x="293" y="218"/>
                    </a:lnTo>
                    <a:lnTo>
                      <a:pt x="296" y="210"/>
                    </a:lnTo>
                    <a:lnTo>
                      <a:pt x="299" y="204"/>
                    </a:lnTo>
                    <a:lnTo>
                      <a:pt x="301" y="197"/>
                    </a:lnTo>
                    <a:lnTo>
                      <a:pt x="303" y="190"/>
                    </a:lnTo>
                    <a:lnTo>
                      <a:pt x="305" y="182"/>
                    </a:lnTo>
                    <a:lnTo>
                      <a:pt x="306" y="175"/>
                    </a:lnTo>
                    <a:lnTo>
                      <a:pt x="307" y="168"/>
                    </a:lnTo>
                    <a:lnTo>
                      <a:pt x="308" y="159"/>
                    </a:lnTo>
                    <a:lnTo>
                      <a:pt x="308" y="152"/>
                    </a:lnTo>
                    <a:lnTo>
                      <a:pt x="308" y="144"/>
                    </a:lnTo>
                    <a:lnTo>
                      <a:pt x="307" y="136"/>
                    </a:lnTo>
                    <a:lnTo>
                      <a:pt x="306" y="129"/>
                    </a:lnTo>
                    <a:lnTo>
                      <a:pt x="305" y="121"/>
                    </a:lnTo>
                    <a:lnTo>
                      <a:pt x="303" y="114"/>
                    </a:lnTo>
                    <a:lnTo>
                      <a:pt x="301" y="107"/>
                    </a:lnTo>
                    <a:lnTo>
                      <a:pt x="299" y="99"/>
                    </a:lnTo>
                    <a:lnTo>
                      <a:pt x="296" y="93"/>
                    </a:lnTo>
                    <a:lnTo>
                      <a:pt x="293" y="86"/>
                    </a:lnTo>
                    <a:lnTo>
                      <a:pt x="290" y="80"/>
                    </a:lnTo>
                    <a:lnTo>
                      <a:pt x="286" y="73"/>
                    </a:lnTo>
                    <a:lnTo>
                      <a:pt x="282" y="67"/>
                    </a:lnTo>
                    <a:lnTo>
                      <a:pt x="278" y="61"/>
                    </a:lnTo>
                    <a:lnTo>
                      <a:pt x="273" y="55"/>
                    </a:lnTo>
                    <a:lnTo>
                      <a:pt x="269" y="50"/>
                    </a:lnTo>
                    <a:lnTo>
                      <a:pt x="263" y="45"/>
                    </a:lnTo>
                    <a:lnTo>
                      <a:pt x="258" y="40"/>
                    </a:lnTo>
                    <a:lnTo>
                      <a:pt x="252" y="35"/>
                    </a:lnTo>
                    <a:lnTo>
                      <a:pt x="247" y="30"/>
                    </a:lnTo>
                    <a:lnTo>
                      <a:pt x="240" y="26"/>
                    </a:lnTo>
                    <a:lnTo>
                      <a:pt x="234" y="22"/>
                    </a:lnTo>
                    <a:lnTo>
                      <a:pt x="228" y="19"/>
                    </a:lnTo>
                    <a:lnTo>
                      <a:pt x="221" y="15"/>
                    </a:lnTo>
                    <a:lnTo>
                      <a:pt x="214" y="11"/>
                    </a:lnTo>
                    <a:lnTo>
                      <a:pt x="207" y="9"/>
                    </a:lnTo>
                    <a:lnTo>
                      <a:pt x="201" y="7"/>
                    </a:lnTo>
                    <a:lnTo>
                      <a:pt x="193" y="5"/>
                    </a:lnTo>
                    <a:lnTo>
                      <a:pt x="186" y="3"/>
                    </a:lnTo>
                    <a:lnTo>
                      <a:pt x="177" y="2"/>
                    </a:lnTo>
                    <a:lnTo>
                      <a:pt x="170" y="1"/>
                    </a:lnTo>
                    <a:lnTo>
                      <a:pt x="163" y="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0" name="Freeform 13"/>
              <p:cNvSpPr>
                <a:spLocks/>
              </p:cNvSpPr>
              <p:nvPr/>
            </p:nvSpPr>
            <p:spPr bwMode="auto">
              <a:xfrm>
                <a:off x="3512" y="1664"/>
                <a:ext cx="308" cy="304"/>
              </a:xfrm>
              <a:custGeom>
                <a:avLst/>
                <a:gdLst>
                  <a:gd name="T0" fmla="*/ 139 w 308"/>
                  <a:gd name="T1" fmla="*/ 1 h 304"/>
                  <a:gd name="T2" fmla="*/ 116 w 308"/>
                  <a:gd name="T3" fmla="*/ 5 h 304"/>
                  <a:gd name="T4" fmla="*/ 95 w 308"/>
                  <a:gd name="T5" fmla="*/ 11 h 304"/>
                  <a:gd name="T6" fmla="*/ 75 w 308"/>
                  <a:gd name="T7" fmla="*/ 22 h 304"/>
                  <a:gd name="T8" fmla="*/ 57 w 308"/>
                  <a:gd name="T9" fmla="*/ 35 h 304"/>
                  <a:gd name="T10" fmla="*/ 40 w 308"/>
                  <a:gd name="T11" fmla="*/ 50 h 304"/>
                  <a:gd name="T12" fmla="*/ 27 w 308"/>
                  <a:gd name="T13" fmla="*/ 67 h 304"/>
                  <a:gd name="T14" fmla="*/ 16 w 308"/>
                  <a:gd name="T15" fmla="*/ 86 h 304"/>
                  <a:gd name="T16" fmla="*/ 8 w 308"/>
                  <a:gd name="T17" fmla="*/ 107 h 304"/>
                  <a:gd name="T18" fmla="*/ 2 w 308"/>
                  <a:gd name="T19" fmla="*/ 129 h 304"/>
                  <a:gd name="T20" fmla="*/ 0 w 308"/>
                  <a:gd name="T21" fmla="*/ 152 h 304"/>
                  <a:gd name="T22" fmla="*/ 2 w 308"/>
                  <a:gd name="T23" fmla="*/ 175 h 304"/>
                  <a:gd name="T24" fmla="*/ 8 w 308"/>
                  <a:gd name="T25" fmla="*/ 197 h 304"/>
                  <a:gd name="T26" fmla="*/ 16 w 308"/>
                  <a:gd name="T27" fmla="*/ 218 h 304"/>
                  <a:gd name="T28" fmla="*/ 27 w 308"/>
                  <a:gd name="T29" fmla="*/ 237 h 304"/>
                  <a:gd name="T30" fmla="*/ 40 w 308"/>
                  <a:gd name="T31" fmla="*/ 253 h 304"/>
                  <a:gd name="T32" fmla="*/ 57 w 308"/>
                  <a:gd name="T33" fmla="*/ 269 h 304"/>
                  <a:gd name="T34" fmla="*/ 75 w 308"/>
                  <a:gd name="T35" fmla="*/ 282 h 304"/>
                  <a:gd name="T36" fmla="*/ 95 w 308"/>
                  <a:gd name="T37" fmla="*/ 292 h 304"/>
                  <a:gd name="T38" fmla="*/ 116 w 308"/>
                  <a:gd name="T39" fmla="*/ 298 h 304"/>
                  <a:gd name="T40" fmla="*/ 139 w 308"/>
                  <a:gd name="T41" fmla="*/ 303 h 304"/>
                  <a:gd name="T42" fmla="*/ 163 w 308"/>
                  <a:gd name="T43" fmla="*/ 304 h 304"/>
                  <a:gd name="T44" fmla="*/ 186 w 308"/>
                  <a:gd name="T45" fmla="*/ 301 h 304"/>
                  <a:gd name="T46" fmla="*/ 207 w 308"/>
                  <a:gd name="T47" fmla="*/ 294 h 304"/>
                  <a:gd name="T48" fmla="*/ 228 w 308"/>
                  <a:gd name="T49" fmla="*/ 286 h 304"/>
                  <a:gd name="T50" fmla="*/ 247 w 308"/>
                  <a:gd name="T51" fmla="*/ 273 h 304"/>
                  <a:gd name="T52" fmla="*/ 263 w 308"/>
                  <a:gd name="T53" fmla="*/ 260 h 304"/>
                  <a:gd name="T54" fmla="*/ 278 w 308"/>
                  <a:gd name="T55" fmla="*/ 243 h 304"/>
                  <a:gd name="T56" fmla="*/ 290 w 308"/>
                  <a:gd name="T57" fmla="*/ 224 h 304"/>
                  <a:gd name="T58" fmla="*/ 299 w 308"/>
                  <a:gd name="T59" fmla="*/ 204 h 304"/>
                  <a:gd name="T60" fmla="*/ 305 w 308"/>
                  <a:gd name="T61" fmla="*/ 182 h 304"/>
                  <a:gd name="T62" fmla="*/ 308 w 308"/>
                  <a:gd name="T63" fmla="*/ 159 h 304"/>
                  <a:gd name="T64" fmla="*/ 307 w 308"/>
                  <a:gd name="T65" fmla="*/ 136 h 304"/>
                  <a:gd name="T66" fmla="*/ 303 w 308"/>
                  <a:gd name="T67" fmla="*/ 114 h 304"/>
                  <a:gd name="T68" fmla="*/ 296 w 308"/>
                  <a:gd name="T69" fmla="*/ 93 h 304"/>
                  <a:gd name="T70" fmla="*/ 286 w 308"/>
                  <a:gd name="T71" fmla="*/ 73 h 304"/>
                  <a:gd name="T72" fmla="*/ 273 w 308"/>
                  <a:gd name="T73" fmla="*/ 55 h 304"/>
                  <a:gd name="T74" fmla="*/ 258 w 308"/>
                  <a:gd name="T75" fmla="*/ 40 h 304"/>
                  <a:gd name="T76" fmla="*/ 240 w 308"/>
                  <a:gd name="T77" fmla="*/ 26 h 304"/>
                  <a:gd name="T78" fmla="*/ 221 w 308"/>
                  <a:gd name="T79" fmla="*/ 15 h 304"/>
                  <a:gd name="T80" fmla="*/ 201 w 308"/>
                  <a:gd name="T81" fmla="*/ 7 h 304"/>
                  <a:gd name="T82" fmla="*/ 177 w 308"/>
                  <a:gd name="T83" fmla="*/ 2 h 304"/>
                  <a:gd name="T84" fmla="*/ 154 w 308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8"/>
                  <a:gd name="T130" fmla="*/ 0 h 304"/>
                  <a:gd name="T131" fmla="*/ 308 w 308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8" h="304">
                    <a:moveTo>
                      <a:pt x="154" y="0"/>
                    </a:moveTo>
                    <a:lnTo>
                      <a:pt x="146" y="0"/>
                    </a:lnTo>
                    <a:lnTo>
                      <a:pt x="139" y="1"/>
                    </a:lnTo>
                    <a:lnTo>
                      <a:pt x="131" y="2"/>
                    </a:lnTo>
                    <a:lnTo>
                      <a:pt x="123" y="3"/>
                    </a:lnTo>
                    <a:lnTo>
                      <a:pt x="116" y="5"/>
                    </a:lnTo>
                    <a:lnTo>
                      <a:pt x="108" y="7"/>
                    </a:lnTo>
                    <a:lnTo>
                      <a:pt x="102" y="9"/>
                    </a:lnTo>
                    <a:lnTo>
                      <a:pt x="95" y="11"/>
                    </a:lnTo>
                    <a:lnTo>
                      <a:pt x="87" y="15"/>
                    </a:lnTo>
                    <a:lnTo>
                      <a:pt x="81" y="19"/>
                    </a:lnTo>
                    <a:lnTo>
                      <a:pt x="75" y="22"/>
                    </a:lnTo>
                    <a:lnTo>
                      <a:pt x="68" y="26"/>
                    </a:lnTo>
                    <a:lnTo>
                      <a:pt x="62" y="30"/>
                    </a:lnTo>
                    <a:lnTo>
                      <a:pt x="57" y="35"/>
                    </a:lnTo>
                    <a:lnTo>
                      <a:pt x="51" y="40"/>
                    </a:lnTo>
                    <a:lnTo>
                      <a:pt x="45" y="45"/>
                    </a:lnTo>
                    <a:lnTo>
                      <a:pt x="40" y="50"/>
                    </a:lnTo>
                    <a:lnTo>
                      <a:pt x="36" y="55"/>
                    </a:lnTo>
                    <a:lnTo>
                      <a:pt x="31" y="61"/>
                    </a:lnTo>
                    <a:lnTo>
                      <a:pt x="27" y="67"/>
                    </a:lnTo>
                    <a:lnTo>
                      <a:pt x="22" y="73"/>
                    </a:lnTo>
                    <a:lnTo>
                      <a:pt x="19" y="80"/>
                    </a:lnTo>
                    <a:lnTo>
                      <a:pt x="16" y="86"/>
                    </a:lnTo>
                    <a:lnTo>
                      <a:pt x="13" y="93"/>
                    </a:lnTo>
                    <a:lnTo>
                      <a:pt x="10" y="99"/>
                    </a:lnTo>
                    <a:lnTo>
                      <a:pt x="8" y="107"/>
                    </a:lnTo>
                    <a:lnTo>
                      <a:pt x="6" y="114"/>
                    </a:lnTo>
                    <a:lnTo>
                      <a:pt x="4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4" y="182"/>
                    </a:lnTo>
                    <a:lnTo>
                      <a:pt x="6" y="190"/>
                    </a:lnTo>
                    <a:lnTo>
                      <a:pt x="8" y="197"/>
                    </a:lnTo>
                    <a:lnTo>
                      <a:pt x="10" y="204"/>
                    </a:lnTo>
                    <a:lnTo>
                      <a:pt x="13" y="210"/>
                    </a:lnTo>
                    <a:lnTo>
                      <a:pt x="16" y="218"/>
                    </a:lnTo>
                    <a:lnTo>
                      <a:pt x="19" y="224"/>
                    </a:lnTo>
                    <a:lnTo>
                      <a:pt x="22" y="230"/>
                    </a:lnTo>
                    <a:lnTo>
                      <a:pt x="27" y="237"/>
                    </a:lnTo>
                    <a:lnTo>
                      <a:pt x="31" y="243"/>
                    </a:lnTo>
                    <a:lnTo>
                      <a:pt x="36" y="248"/>
                    </a:lnTo>
                    <a:lnTo>
                      <a:pt x="40" y="253"/>
                    </a:lnTo>
                    <a:lnTo>
                      <a:pt x="45" y="260"/>
                    </a:lnTo>
                    <a:lnTo>
                      <a:pt x="51" y="264"/>
                    </a:lnTo>
                    <a:lnTo>
                      <a:pt x="57" y="269"/>
                    </a:lnTo>
                    <a:lnTo>
                      <a:pt x="62" y="273"/>
                    </a:lnTo>
                    <a:lnTo>
                      <a:pt x="68" y="278"/>
                    </a:lnTo>
                    <a:lnTo>
                      <a:pt x="75" y="282"/>
                    </a:lnTo>
                    <a:lnTo>
                      <a:pt x="81" y="286"/>
                    </a:lnTo>
                    <a:lnTo>
                      <a:pt x="87" y="289"/>
                    </a:lnTo>
                    <a:lnTo>
                      <a:pt x="95" y="292"/>
                    </a:lnTo>
                    <a:lnTo>
                      <a:pt x="102" y="294"/>
                    </a:lnTo>
                    <a:lnTo>
                      <a:pt x="108" y="296"/>
                    </a:lnTo>
                    <a:lnTo>
                      <a:pt x="116" y="298"/>
                    </a:lnTo>
                    <a:lnTo>
                      <a:pt x="123" y="301"/>
                    </a:lnTo>
                    <a:lnTo>
                      <a:pt x="131" y="302"/>
                    </a:lnTo>
                    <a:lnTo>
                      <a:pt x="139" y="303"/>
                    </a:lnTo>
                    <a:lnTo>
                      <a:pt x="146" y="304"/>
                    </a:lnTo>
                    <a:lnTo>
                      <a:pt x="154" y="304"/>
                    </a:lnTo>
                    <a:lnTo>
                      <a:pt x="163" y="304"/>
                    </a:lnTo>
                    <a:lnTo>
                      <a:pt x="170" y="303"/>
                    </a:lnTo>
                    <a:lnTo>
                      <a:pt x="177" y="302"/>
                    </a:lnTo>
                    <a:lnTo>
                      <a:pt x="186" y="301"/>
                    </a:lnTo>
                    <a:lnTo>
                      <a:pt x="193" y="298"/>
                    </a:lnTo>
                    <a:lnTo>
                      <a:pt x="201" y="296"/>
                    </a:lnTo>
                    <a:lnTo>
                      <a:pt x="207" y="294"/>
                    </a:lnTo>
                    <a:lnTo>
                      <a:pt x="214" y="292"/>
                    </a:lnTo>
                    <a:lnTo>
                      <a:pt x="221" y="289"/>
                    </a:lnTo>
                    <a:lnTo>
                      <a:pt x="228" y="286"/>
                    </a:lnTo>
                    <a:lnTo>
                      <a:pt x="234" y="282"/>
                    </a:lnTo>
                    <a:lnTo>
                      <a:pt x="240" y="278"/>
                    </a:lnTo>
                    <a:lnTo>
                      <a:pt x="247" y="273"/>
                    </a:lnTo>
                    <a:lnTo>
                      <a:pt x="252" y="269"/>
                    </a:lnTo>
                    <a:lnTo>
                      <a:pt x="258" y="264"/>
                    </a:lnTo>
                    <a:lnTo>
                      <a:pt x="263" y="260"/>
                    </a:lnTo>
                    <a:lnTo>
                      <a:pt x="269" y="253"/>
                    </a:lnTo>
                    <a:lnTo>
                      <a:pt x="273" y="248"/>
                    </a:lnTo>
                    <a:lnTo>
                      <a:pt x="278" y="243"/>
                    </a:lnTo>
                    <a:lnTo>
                      <a:pt x="282" y="237"/>
                    </a:lnTo>
                    <a:lnTo>
                      <a:pt x="286" y="230"/>
                    </a:lnTo>
                    <a:lnTo>
                      <a:pt x="290" y="224"/>
                    </a:lnTo>
                    <a:lnTo>
                      <a:pt x="293" y="218"/>
                    </a:lnTo>
                    <a:lnTo>
                      <a:pt x="296" y="210"/>
                    </a:lnTo>
                    <a:lnTo>
                      <a:pt x="299" y="204"/>
                    </a:lnTo>
                    <a:lnTo>
                      <a:pt x="301" y="197"/>
                    </a:lnTo>
                    <a:lnTo>
                      <a:pt x="303" y="190"/>
                    </a:lnTo>
                    <a:lnTo>
                      <a:pt x="305" y="182"/>
                    </a:lnTo>
                    <a:lnTo>
                      <a:pt x="306" y="175"/>
                    </a:lnTo>
                    <a:lnTo>
                      <a:pt x="307" y="168"/>
                    </a:lnTo>
                    <a:lnTo>
                      <a:pt x="308" y="159"/>
                    </a:lnTo>
                    <a:lnTo>
                      <a:pt x="308" y="152"/>
                    </a:lnTo>
                    <a:lnTo>
                      <a:pt x="308" y="144"/>
                    </a:lnTo>
                    <a:lnTo>
                      <a:pt x="307" y="136"/>
                    </a:lnTo>
                    <a:lnTo>
                      <a:pt x="306" y="129"/>
                    </a:lnTo>
                    <a:lnTo>
                      <a:pt x="305" y="121"/>
                    </a:lnTo>
                    <a:lnTo>
                      <a:pt x="303" y="114"/>
                    </a:lnTo>
                    <a:lnTo>
                      <a:pt x="301" y="107"/>
                    </a:lnTo>
                    <a:lnTo>
                      <a:pt x="299" y="99"/>
                    </a:lnTo>
                    <a:lnTo>
                      <a:pt x="296" y="93"/>
                    </a:lnTo>
                    <a:lnTo>
                      <a:pt x="293" y="86"/>
                    </a:lnTo>
                    <a:lnTo>
                      <a:pt x="290" y="80"/>
                    </a:lnTo>
                    <a:lnTo>
                      <a:pt x="286" y="73"/>
                    </a:lnTo>
                    <a:lnTo>
                      <a:pt x="282" y="67"/>
                    </a:lnTo>
                    <a:lnTo>
                      <a:pt x="278" y="61"/>
                    </a:lnTo>
                    <a:lnTo>
                      <a:pt x="273" y="55"/>
                    </a:lnTo>
                    <a:lnTo>
                      <a:pt x="269" y="50"/>
                    </a:lnTo>
                    <a:lnTo>
                      <a:pt x="263" y="45"/>
                    </a:lnTo>
                    <a:lnTo>
                      <a:pt x="258" y="40"/>
                    </a:lnTo>
                    <a:lnTo>
                      <a:pt x="252" y="35"/>
                    </a:lnTo>
                    <a:lnTo>
                      <a:pt x="247" y="30"/>
                    </a:lnTo>
                    <a:lnTo>
                      <a:pt x="240" y="26"/>
                    </a:lnTo>
                    <a:lnTo>
                      <a:pt x="234" y="22"/>
                    </a:lnTo>
                    <a:lnTo>
                      <a:pt x="228" y="19"/>
                    </a:lnTo>
                    <a:lnTo>
                      <a:pt x="221" y="15"/>
                    </a:lnTo>
                    <a:lnTo>
                      <a:pt x="214" y="11"/>
                    </a:lnTo>
                    <a:lnTo>
                      <a:pt x="207" y="9"/>
                    </a:lnTo>
                    <a:lnTo>
                      <a:pt x="201" y="7"/>
                    </a:lnTo>
                    <a:lnTo>
                      <a:pt x="193" y="5"/>
                    </a:lnTo>
                    <a:lnTo>
                      <a:pt x="186" y="3"/>
                    </a:lnTo>
                    <a:lnTo>
                      <a:pt x="177" y="2"/>
                    </a:lnTo>
                    <a:lnTo>
                      <a:pt x="170" y="1"/>
                    </a:lnTo>
                    <a:lnTo>
                      <a:pt x="163" y="0"/>
                    </a:lnTo>
                    <a:lnTo>
                      <a:pt x="15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1" name="Rectangle 14"/>
              <p:cNvSpPr>
                <a:spLocks noChangeArrowheads="1"/>
              </p:cNvSpPr>
              <p:nvPr/>
            </p:nvSpPr>
            <p:spPr bwMode="auto">
              <a:xfrm>
                <a:off x="3588" y="1769"/>
                <a:ext cx="18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MR </a:t>
                </a:r>
                <a:endParaRPr lang="en-US"/>
              </a:p>
            </p:txBody>
          </p:sp>
          <p:sp>
            <p:nvSpPr>
              <p:cNvPr id="21562" name="Rectangle 15"/>
              <p:cNvSpPr>
                <a:spLocks noChangeArrowheads="1"/>
              </p:cNvSpPr>
              <p:nvPr/>
            </p:nvSpPr>
            <p:spPr bwMode="auto">
              <a:xfrm>
                <a:off x="3995" y="1803"/>
                <a:ext cx="15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CT </a:t>
                </a:r>
                <a:endParaRPr lang="en-US"/>
              </a:p>
            </p:txBody>
          </p:sp>
          <p:sp>
            <p:nvSpPr>
              <p:cNvPr id="21563" name="Freeform 16"/>
              <p:cNvSpPr>
                <a:spLocks/>
              </p:cNvSpPr>
              <p:nvPr/>
            </p:nvSpPr>
            <p:spPr bwMode="auto">
              <a:xfrm>
                <a:off x="3923" y="1700"/>
                <a:ext cx="278" cy="302"/>
              </a:xfrm>
              <a:custGeom>
                <a:avLst/>
                <a:gdLst>
                  <a:gd name="T0" fmla="*/ 132 w 278"/>
                  <a:gd name="T1" fmla="*/ 0 h 302"/>
                  <a:gd name="T2" fmla="*/ 118 w 278"/>
                  <a:gd name="T3" fmla="*/ 2 h 302"/>
                  <a:gd name="T4" fmla="*/ 105 w 278"/>
                  <a:gd name="T5" fmla="*/ 5 h 302"/>
                  <a:gd name="T6" fmla="*/ 91 w 278"/>
                  <a:gd name="T7" fmla="*/ 9 h 302"/>
                  <a:gd name="T8" fmla="*/ 79 w 278"/>
                  <a:gd name="T9" fmla="*/ 14 h 302"/>
                  <a:gd name="T10" fmla="*/ 67 w 278"/>
                  <a:gd name="T11" fmla="*/ 22 h 302"/>
                  <a:gd name="T12" fmla="*/ 56 w 278"/>
                  <a:gd name="T13" fmla="*/ 29 h 302"/>
                  <a:gd name="T14" fmla="*/ 45 w 278"/>
                  <a:gd name="T15" fmla="*/ 38 h 302"/>
                  <a:gd name="T16" fmla="*/ 32 w 278"/>
                  <a:gd name="T17" fmla="*/ 54 h 302"/>
                  <a:gd name="T18" fmla="*/ 20 w 278"/>
                  <a:gd name="T19" fmla="*/ 72 h 302"/>
                  <a:gd name="T20" fmla="*/ 14 w 278"/>
                  <a:gd name="T21" fmla="*/ 84 h 302"/>
                  <a:gd name="T22" fmla="*/ 8 w 278"/>
                  <a:gd name="T23" fmla="*/ 98 h 302"/>
                  <a:gd name="T24" fmla="*/ 4 w 278"/>
                  <a:gd name="T25" fmla="*/ 113 h 302"/>
                  <a:gd name="T26" fmla="*/ 2 w 278"/>
                  <a:gd name="T27" fmla="*/ 127 h 302"/>
                  <a:gd name="T28" fmla="*/ 0 w 278"/>
                  <a:gd name="T29" fmla="*/ 143 h 302"/>
                  <a:gd name="T30" fmla="*/ 0 w 278"/>
                  <a:gd name="T31" fmla="*/ 158 h 302"/>
                  <a:gd name="T32" fmla="*/ 2 w 278"/>
                  <a:gd name="T33" fmla="*/ 173 h 302"/>
                  <a:gd name="T34" fmla="*/ 4 w 278"/>
                  <a:gd name="T35" fmla="*/ 188 h 302"/>
                  <a:gd name="T36" fmla="*/ 8 w 278"/>
                  <a:gd name="T37" fmla="*/ 203 h 302"/>
                  <a:gd name="T38" fmla="*/ 14 w 278"/>
                  <a:gd name="T39" fmla="*/ 216 h 302"/>
                  <a:gd name="T40" fmla="*/ 20 w 278"/>
                  <a:gd name="T41" fmla="*/ 229 h 302"/>
                  <a:gd name="T42" fmla="*/ 32 w 278"/>
                  <a:gd name="T43" fmla="*/ 247 h 302"/>
                  <a:gd name="T44" fmla="*/ 45 w 278"/>
                  <a:gd name="T45" fmla="*/ 262 h 302"/>
                  <a:gd name="T46" fmla="*/ 56 w 278"/>
                  <a:gd name="T47" fmla="*/ 272 h 302"/>
                  <a:gd name="T48" fmla="*/ 67 w 278"/>
                  <a:gd name="T49" fmla="*/ 280 h 302"/>
                  <a:gd name="T50" fmla="*/ 79 w 278"/>
                  <a:gd name="T51" fmla="*/ 288 h 302"/>
                  <a:gd name="T52" fmla="*/ 91 w 278"/>
                  <a:gd name="T53" fmla="*/ 293 h 302"/>
                  <a:gd name="T54" fmla="*/ 105 w 278"/>
                  <a:gd name="T55" fmla="*/ 297 h 302"/>
                  <a:gd name="T56" fmla="*/ 118 w 278"/>
                  <a:gd name="T57" fmla="*/ 300 h 302"/>
                  <a:gd name="T58" fmla="*/ 132 w 278"/>
                  <a:gd name="T59" fmla="*/ 302 h 302"/>
                  <a:gd name="T60" fmla="*/ 147 w 278"/>
                  <a:gd name="T61" fmla="*/ 302 h 302"/>
                  <a:gd name="T62" fmla="*/ 160 w 278"/>
                  <a:gd name="T63" fmla="*/ 300 h 302"/>
                  <a:gd name="T64" fmla="*/ 174 w 278"/>
                  <a:gd name="T65" fmla="*/ 297 h 302"/>
                  <a:gd name="T66" fmla="*/ 187 w 278"/>
                  <a:gd name="T67" fmla="*/ 293 h 302"/>
                  <a:gd name="T68" fmla="*/ 199 w 278"/>
                  <a:gd name="T69" fmla="*/ 288 h 302"/>
                  <a:gd name="T70" fmla="*/ 212 w 278"/>
                  <a:gd name="T71" fmla="*/ 280 h 302"/>
                  <a:gd name="T72" fmla="*/ 222 w 278"/>
                  <a:gd name="T73" fmla="*/ 272 h 302"/>
                  <a:gd name="T74" fmla="*/ 233 w 278"/>
                  <a:gd name="T75" fmla="*/ 262 h 302"/>
                  <a:gd name="T76" fmla="*/ 246 w 278"/>
                  <a:gd name="T77" fmla="*/ 247 h 302"/>
                  <a:gd name="T78" fmla="*/ 258 w 278"/>
                  <a:gd name="T79" fmla="*/ 229 h 302"/>
                  <a:gd name="T80" fmla="*/ 264 w 278"/>
                  <a:gd name="T81" fmla="*/ 216 h 302"/>
                  <a:gd name="T82" fmla="*/ 269 w 278"/>
                  <a:gd name="T83" fmla="*/ 203 h 302"/>
                  <a:gd name="T84" fmla="*/ 274 w 278"/>
                  <a:gd name="T85" fmla="*/ 188 h 302"/>
                  <a:gd name="T86" fmla="*/ 277 w 278"/>
                  <a:gd name="T87" fmla="*/ 173 h 302"/>
                  <a:gd name="T88" fmla="*/ 278 w 278"/>
                  <a:gd name="T89" fmla="*/ 158 h 302"/>
                  <a:gd name="T90" fmla="*/ 278 w 278"/>
                  <a:gd name="T91" fmla="*/ 143 h 302"/>
                  <a:gd name="T92" fmla="*/ 277 w 278"/>
                  <a:gd name="T93" fmla="*/ 127 h 302"/>
                  <a:gd name="T94" fmla="*/ 274 w 278"/>
                  <a:gd name="T95" fmla="*/ 113 h 302"/>
                  <a:gd name="T96" fmla="*/ 269 w 278"/>
                  <a:gd name="T97" fmla="*/ 98 h 302"/>
                  <a:gd name="T98" fmla="*/ 264 w 278"/>
                  <a:gd name="T99" fmla="*/ 84 h 302"/>
                  <a:gd name="T100" fmla="*/ 258 w 278"/>
                  <a:gd name="T101" fmla="*/ 72 h 302"/>
                  <a:gd name="T102" fmla="*/ 246 w 278"/>
                  <a:gd name="T103" fmla="*/ 54 h 302"/>
                  <a:gd name="T104" fmla="*/ 233 w 278"/>
                  <a:gd name="T105" fmla="*/ 38 h 302"/>
                  <a:gd name="T106" fmla="*/ 222 w 278"/>
                  <a:gd name="T107" fmla="*/ 29 h 302"/>
                  <a:gd name="T108" fmla="*/ 212 w 278"/>
                  <a:gd name="T109" fmla="*/ 22 h 302"/>
                  <a:gd name="T110" fmla="*/ 199 w 278"/>
                  <a:gd name="T111" fmla="*/ 14 h 302"/>
                  <a:gd name="T112" fmla="*/ 187 w 278"/>
                  <a:gd name="T113" fmla="*/ 9 h 302"/>
                  <a:gd name="T114" fmla="*/ 174 w 278"/>
                  <a:gd name="T115" fmla="*/ 5 h 302"/>
                  <a:gd name="T116" fmla="*/ 160 w 278"/>
                  <a:gd name="T117" fmla="*/ 2 h 302"/>
                  <a:gd name="T118" fmla="*/ 147 w 278"/>
                  <a:gd name="T119" fmla="*/ 0 h 30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8"/>
                  <a:gd name="T181" fmla="*/ 0 h 302"/>
                  <a:gd name="T182" fmla="*/ 278 w 278"/>
                  <a:gd name="T183" fmla="*/ 302 h 30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8" h="302">
                    <a:moveTo>
                      <a:pt x="139" y="0"/>
                    </a:moveTo>
                    <a:lnTo>
                      <a:pt x="132" y="0"/>
                    </a:lnTo>
                    <a:lnTo>
                      <a:pt x="125" y="1"/>
                    </a:lnTo>
                    <a:lnTo>
                      <a:pt x="118" y="2"/>
                    </a:lnTo>
                    <a:lnTo>
                      <a:pt x="111" y="3"/>
                    </a:lnTo>
                    <a:lnTo>
                      <a:pt x="105" y="5"/>
                    </a:lnTo>
                    <a:lnTo>
                      <a:pt x="98" y="6"/>
                    </a:lnTo>
                    <a:lnTo>
                      <a:pt x="91" y="9"/>
                    </a:lnTo>
                    <a:lnTo>
                      <a:pt x="85" y="11"/>
                    </a:lnTo>
                    <a:lnTo>
                      <a:pt x="79" y="14"/>
                    </a:lnTo>
                    <a:lnTo>
                      <a:pt x="72" y="17"/>
                    </a:lnTo>
                    <a:lnTo>
                      <a:pt x="67" y="22"/>
                    </a:lnTo>
                    <a:lnTo>
                      <a:pt x="61" y="25"/>
                    </a:lnTo>
                    <a:lnTo>
                      <a:pt x="56" y="29"/>
                    </a:lnTo>
                    <a:lnTo>
                      <a:pt x="50" y="34"/>
                    </a:lnTo>
                    <a:lnTo>
                      <a:pt x="45" y="38"/>
                    </a:lnTo>
                    <a:lnTo>
                      <a:pt x="41" y="44"/>
                    </a:lnTo>
                    <a:lnTo>
                      <a:pt x="32" y="54"/>
                    </a:lnTo>
                    <a:lnTo>
                      <a:pt x="24" y="66"/>
                    </a:lnTo>
                    <a:lnTo>
                      <a:pt x="20" y="72"/>
                    </a:lnTo>
                    <a:lnTo>
                      <a:pt x="17" y="78"/>
                    </a:lnTo>
                    <a:lnTo>
                      <a:pt x="14" y="84"/>
                    </a:lnTo>
                    <a:lnTo>
                      <a:pt x="11" y="92"/>
                    </a:lnTo>
                    <a:lnTo>
                      <a:pt x="8" y="98"/>
                    </a:lnTo>
                    <a:lnTo>
                      <a:pt x="6" y="105"/>
                    </a:lnTo>
                    <a:lnTo>
                      <a:pt x="4" y="113"/>
                    </a:lnTo>
                    <a:lnTo>
                      <a:pt x="3" y="120"/>
                    </a:lnTo>
                    <a:lnTo>
                      <a:pt x="2" y="127"/>
                    </a:lnTo>
                    <a:lnTo>
                      <a:pt x="1" y="135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2" y="173"/>
                    </a:lnTo>
                    <a:lnTo>
                      <a:pt x="3" y="181"/>
                    </a:lnTo>
                    <a:lnTo>
                      <a:pt x="4" y="188"/>
                    </a:lnTo>
                    <a:lnTo>
                      <a:pt x="6" y="195"/>
                    </a:lnTo>
                    <a:lnTo>
                      <a:pt x="8" y="203"/>
                    </a:lnTo>
                    <a:lnTo>
                      <a:pt x="11" y="209"/>
                    </a:lnTo>
                    <a:lnTo>
                      <a:pt x="14" y="216"/>
                    </a:lnTo>
                    <a:lnTo>
                      <a:pt x="17" y="223"/>
                    </a:lnTo>
                    <a:lnTo>
                      <a:pt x="20" y="229"/>
                    </a:lnTo>
                    <a:lnTo>
                      <a:pt x="24" y="235"/>
                    </a:lnTo>
                    <a:lnTo>
                      <a:pt x="32" y="247"/>
                    </a:lnTo>
                    <a:lnTo>
                      <a:pt x="41" y="258"/>
                    </a:lnTo>
                    <a:lnTo>
                      <a:pt x="45" y="262"/>
                    </a:lnTo>
                    <a:lnTo>
                      <a:pt x="50" y="268"/>
                    </a:lnTo>
                    <a:lnTo>
                      <a:pt x="56" y="272"/>
                    </a:lnTo>
                    <a:lnTo>
                      <a:pt x="61" y="276"/>
                    </a:lnTo>
                    <a:lnTo>
                      <a:pt x="67" y="280"/>
                    </a:lnTo>
                    <a:lnTo>
                      <a:pt x="72" y="284"/>
                    </a:lnTo>
                    <a:lnTo>
                      <a:pt x="79" y="288"/>
                    </a:lnTo>
                    <a:lnTo>
                      <a:pt x="85" y="291"/>
                    </a:lnTo>
                    <a:lnTo>
                      <a:pt x="91" y="293"/>
                    </a:lnTo>
                    <a:lnTo>
                      <a:pt x="98" y="295"/>
                    </a:lnTo>
                    <a:lnTo>
                      <a:pt x="105" y="297"/>
                    </a:lnTo>
                    <a:lnTo>
                      <a:pt x="111" y="299"/>
                    </a:lnTo>
                    <a:lnTo>
                      <a:pt x="118" y="300"/>
                    </a:lnTo>
                    <a:lnTo>
                      <a:pt x="125" y="301"/>
                    </a:lnTo>
                    <a:lnTo>
                      <a:pt x="132" y="302"/>
                    </a:lnTo>
                    <a:lnTo>
                      <a:pt x="139" y="302"/>
                    </a:lnTo>
                    <a:lnTo>
                      <a:pt x="147" y="302"/>
                    </a:lnTo>
                    <a:lnTo>
                      <a:pt x="154" y="301"/>
                    </a:lnTo>
                    <a:lnTo>
                      <a:pt x="160" y="300"/>
                    </a:lnTo>
                    <a:lnTo>
                      <a:pt x="168" y="299"/>
                    </a:lnTo>
                    <a:lnTo>
                      <a:pt x="174" y="297"/>
                    </a:lnTo>
                    <a:lnTo>
                      <a:pt x="180" y="295"/>
                    </a:lnTo>
                    <a:lnTo>
                      <a:pt x="187" y="293"/>
                    </a:lnTo>
                    <a:lnTo>
                      <a:pt x="193" y="291"/>
                    </a:lnTo>
                    <a:lnTo>
                      <a:pt x="199" y="288"/>
                    </a:lnTo>
                    <a:lnTo>
                      <a:pt x="205" y="284"/>
                    </a:lnTo>
                    <a:lnTo>
                      <a:pt x="212" y="280"/>
                    </a:lnTo>
                    <a:lnTo>
                      <a:pt x="217" y="276"/>
                    </a:lnTo>
                    <a:lnTo>
                      <a:pt x="222" y="272"/>
                    </a:lnTo>
                    <a:lnTo>
                      <a:pt x="227" y="268"/>
                    </a:lnTo>
                    <a:lnTo>
                      <a:pt x="233" y="262"/>
                    </a:lnTo>
                    <a:lnTo>
                      <a:pt x="237" y="258"/>
                    </a:lnTo>
                    <a:lnTo>
                      <a:pt x="246" y="247"/>
                    </a:lnTo>
                    <a:lnTo>
                      <a:pt x="255" y="235"/>
                    </a:lnTo>
                    <a:lnTo>
                      <a:pt x="258" y="229"/>
                    </a:lnTo>
                    <a:lnTo>
                      <a:pt x="261" y="223"/>
                    </a:lnTo>
                    <a:lnTo>
                      <a:pt x="264" y="216"/>
                    </a:lnTo>
                    <a:lnTo>
                      <a:pt x="267" y="209"/>
                    </a:lnTo>
                    <a:lnTo>
                      <a:pt x="269" y="203"/>
                    </a:lnTo>
                    <a:lnTo>
                      <a:pt x="271" y="195"/>
                    </a:lnTo>
                    <a:lnTo>
                      <a:pt x="274" y="188"/>
                    </a:lnTo>
                    <a:lnTo>
                      <a:pt x="275" y="181"/>
                    </a:lnTo>
                    <a:lnTo>
                      <a:pt x="277" y="173"/>
                    </a:lnTo>
                    <a:lnTo>
                      <a:pt x="277" y="166"/>
                    </a:lnTo>
                    <a:lnTo>
                      <a:pt x="278" y="158"/>
                    </a:lnTo>
                    <a:lnTo>
                      <a:pt x="278" y="150"/>
                    </a:lnTo>
                    <a:lnTo>
                      <a:pt x="278" y="143"/>
                    </a:lnTo>
                    <a:lnTo>
                      <a:pt x="277" y="135"/>
                    </a:lnTo>
                    <a:lnTo>
                      <a:pt x="277" y="127"/>
                    </a:lnTo>
                    <a:lnTo>
                      <a:pt x="275" y="120"/>
                    </a:lnTo>
                    <a:lnTo>
                      <a:pt x="274" y="113"/>
                    </a:lnTo>
                    <a:lnTo>
                      <a:pt x="271" y="105"/>
                    </a:lnTo>
                    <a:lnTo>
                      <a:pt x="269" y="98"/>
                    </a:lnTo>
                    <a:lnTo>
                      <a:pt x="267" y="92"/>
                    </a:lnTo>
                    <a:lnTo>
                      <a:pt x="264" y="84"/>
                    </a:lnTo>
                    <a:lnTo>
                      <a:pt x="261" y="78"/>
                    </a:lnTo>
                    <a:lnTo>
                      <a:pt x="258" y="72"/>
                    </a:lnTo>
                    <a:lnTo>
                      <a:pt x="255" y="66"/>
                    </a:lnTo>
                    <a:lnTo>
                      <a:pt x="246" y="54"/>
                    </a:lnTo>
                    <a:lnTo>
                      <a:pt x="237" y="44"/>
                    </a:lnTo>
                    <a:lnTo>
                      <a:pt x="233" y="38"/>
                    </a:lnTo>
                    <a:lnTo>
                      <a:pt x="227" y="34"/>
                    </a:lnTo>
                    <a:lnTo>
                      <a:pt x="222" y="29"/>
                    </a:lnTo>
                    <a:lnTo>
                      <a:pt x="217" y="25"/>
                    </a:lnTo>
                    <a:lnTo>
                      <a:pt x="212" y="22"/>
                    </a:lnTo>
                    <a:lnTo>
                      <a:pt x="205" y="17"/>
                    </a:lnTo>
                    <a:lnTo>
                      <a:pt x="199" y="14"/>
                    </a:lnTo>
                    <a:lnTo>
                      <a:pt x="193" y="11"/>
                    </a:lnTo>
                    <a:lnTo>
                      <a:pt x="187" y="9"/>
                    </a:lnTo>
                    <a:lnTo>
                      <a:pt x="180" y="6"/>
                    </a:lnTo>
                    <a:lnTo>
                      <a:pt x="174" y="5"/>
                    </a:lnTo>
                    <a:lnTo>
                      <a:pt x="168" y="3"/>
                    </a:lnTo>
                    <a:lnTo>
                      <a:pt x="160" y="2"/>
                    </a:lnTo>
                    <a:lnTo>
                      <a:pt x="154" y="1"/>
                    </a:lnTo>
                    <a:lnTo>
                      <a:pt x="147" y="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4" name="Freeform 17"/>
              <p:cNvSpPr>
                <a:spLocks/>
              </p:cNvSpPr>
              <p:nvPr/>
            </p:nvSpPr>
            <p:spPr bwMode="auto">
              <a:xfrm>
                <a:off x="3889" y="1664"/>
                <a:ext cx="277" cy="304"/>
              </a:xfrm>
              <a:custGeom>
                <a:avLst/>
                <a:gdLst>
                  <a:gd name="T0" fmla="*/ 130 w 277"/>
                  <a:gd name="T1" fmla="*/ 0 h 304"/>
                  <a:gd name="T2" fmla="*/ 117 w 277"/>
                  <a:gd name="T3" fmla="*/ 2 h 304"/>
                  <a:gd name="T4" fmla="*/ 103 w 277"/>
                  <a:gd name="T5" fmla="*/ 5 h 304"/>
                  <a:gd name="T6" fmla="*/ 91 w 277"/>
                  <a:gd name="T7" fmla="*/ 9 h 304"/>
                  <a:gd name="T8" fmla="*/ 78 w 277"/>
                  <a:gd name="T9" fmla="*/ 15 h 304"/>
                  <a:gd name="T10" fmla="*/ 67 w 277"/>
                  <a:gd name="T11" fmla="*/ 22 h 304"/>
                  <a:gd name="T12" fmla="*/ 55 w 277"/>
                  <a:gd name="T13" fmla="*/ 30 h 304"/>
                  <a:gd name="T14" fmla="*/ 45 w 277"/>
                  <a:gd name="T15" fmla="*/ 40 h 304"/>
                  <a:gd name="T16" fmla="*/ 31 w 277"/>
                  <a:gd name="T17" fmla="*/ 55 h 304"/>
                  <a:gd name="T18" fmla="*/ 19 w 277"/>
                  <a:gd name="T19" fmla="*/ 73 h 304"/>
                  <a:gd name="T20" fmla="*/ 13 w 277"/>
                  <a:gd name="T21" fmla="*/ 86 h 304"/>
                  <a:gd name="T22" fmla="*/ 8 w 277"/>
                  <a:gd name="T23" fmla="*/ 99 h 304"/>
                  <a:gd name="T24" fmla="*/ 4 w 277"/>
                  <a:gd name="T25" fmla="*/ 114 h 304"/>
                  <a:gd name="T26" fmla="*/ 2 w 277"/>
                  <a:gd name="T27" fmla="*/ 129 h 304"/>
                  <a:gd name="T28" fmla="*/ 0 w 277"/>
                  <a:gd name="T29" fmla="*/ 144 h 304"/>
                  <a:gd name="T30" fmla="*/ 0 w 277"/>
                  <a:gd name="T31" fmla="*/ 159 h 304"/>
                  <a:gd name="T32" fmla="*/ 2 w 277"/>
                  <a:gd name="T33" fmla="*/ 175 h 304"/>
                  <a:gd name="T34" fmla="*/ 4 w 277"/>
                  <a:gd name="T35" fmla="*/ 190 h 304"/>
                  <a:gd name="T36" fmla="*/ 8 w 277"/>
                  <a:gd name="T37" fmla="*/ 204 h 304"/>
                  <a:gd name="T38" fmla="*/ 13 w 277"/>
                  <a:gd name="T39" fmla="*/ 218 h 304"/>
                  <a:gd name="T40" fmla="*/ 19 w 277"/>
                  <a:gd name="T41" fmla="*/ 230 h 304"/>
                  <a:gd name="T42" fmla="*/ 31 w 277"/>
                  <a:gd name="T43" fmla="*/ 248 h 304"/>
                  <a:gd name="T44" fmla="*/ 45 w 277"/>
                  <a:gd name="T45" fmla="*/ 264 h 304"/>
                  <a:gd name="T46" fmla="*/ 55 w 277"/>
                  <a:gd name="T47" fmla="*/ 273 h 304"/>
                  <a:gd name="T48" fmla="*/ 67 w 277"/>
                  <a:gd name="T49" fmla="*/ 282 h 304"/>
                  <a:gd name="T50" fmla="*/ 78 w 277"/>
                  <a:gd name="T51" fmla="*/ 289 h 304"/>
                  <a:gd name="T52" fmla="*/ 91 w 277"/>
                  <a:gd name="T53" fmla="*/ 294 h 304"/>
                  <a:gd name="T54" fmla="*/ 103 w 277"/>
                  <a:gd name="T55" fmla="*/ 298 h 304"/>
                  <a:gd name="T56" fmla="*/ 117 w 277"/>
                  <a:gd name="T57" fmla="*/ 302 h 304"/>
                  <a:gd name="T58" fmla="*/ 130 w 277"/>
                  <a:gd name="T59" fmla="*/ 304 h 304"/>
                  <a:gd name="T60" fmla="*/ 145 w 277"/>
                  <a:gd name="T61" fmla="*/ 304 h 304"/>
                  <a:gd name="T62" fmla="*/ 159 w 277"/>
                  <a:gd name="T63" fmla="*/ 302 h 304"/>
                  <a:gd name="T64" fmla="*/ 172 w 277"/>
                  <a:gd name="T65" fmla="*/ 298 h 304"/>
                  <a:gd name="T66" fmla="*/ 186 w 277"/>
                  <a:gd name="T67" fmla="*/ 294 h 304"/>
                  <a:gd name="T68" fmla="*/ 198 w 277"/>
                  <a:gd name="T69" fmla="*/ 289 h 304"/>
                  <a:gd name="T70" fmla="*/ 210 w 277"/>
                  <a:gd name="T71" fmla="*/ 282 h 304"/>
                  <a:gd name="T72" fmla="*/ 221 w 277"/>
                  <a:gd name="T73" fmla="*/ 273 h 304"/>
                  <a:gd name="T74" fmla="*/ 231 w 277"/>
                  <a:gd name="T75" fmla="*/ 264 h 304"/>
                  <a:gd name="T76" fmla="*/ 246 w 277"/>
                  <a:gd name="T77" fmla="*/ 248 h 304"/>
                  <a:gd name="T78" fmla="*/ 257 w 277"/>
                  <a:gd name="T79" fmla="*/ 230 h 304"/>
                  <a:gd name="T80" fmla="*/ 264 w 277"/>
                  <a:gd name="T81" fmla="*/ 218 h 304"/>
                  <a:gd name="T82" fmla="*/ 269 w 277"/>
                  <a:gd name="T83" fmla="*/ 204 h 304"/>
                  <a:gd name="T84" fmla="*/ 273 w 277"/>
                  <a:gd name="T85" fmla="*/ 190 h 304"/>
                  <a:gd name="T86" fmla="*/ 275 w 277"/>
                  <a:gd name="T87" fmla="*/ 175 h 304"/>
                  <a:gd name="T88" fmla="*/ 277 w 277"/>
                  <a:gd name="T89" fmla="*/ 159 h 304"/>
                  <a:gd name="T90" fmla="*/ 277 w 277"/>
                  <a:gd name="T91" fmla="*/ 144 h 304"/>
                  <a:gd name="T92" fmla="*/ 275 w 277"/>
                  <a:gd name="T93" fmla="*/ 129 h 304"/>
                  <a:gd name="T94" fmla="*/ 273 w 277"/>
                  <a:gd name="T95" fmla="*/ 114 h 304"/>
                  <a:gd name="T96" fmla="*/ 269 w 277"/>
                  <a:gd name="T97" fmla="*/ 99 h 304"/>
                  <a:gd name="T98" fmla="*/ 264 w 277"/>
                  <a:gd name="T99" fmla="*/ 86 h 304"/>
                  <a:gd name="T100" fmla="*/ 257 w 277"/>
                  <a:gd name="T101" fmla="*/ 73 h 304"/>
                  <a:gd name="T102" fmla="*/ 246 w 277"/>
                  <a:gd name="T103" fmla="*/ 55 h 304"/>
                  <a:gd name="T104" fmla="*/ 231 w 277"/>
                  <a:gd name="T105" fmla="*/ 40 h 304"/>
                  <a:gd name="T106" fmla="*/ 221 w 277"/>
                  <a:gd name="T107" fmla="*/ 30 h 304"/>
                  <a:gd name="T108" fmla="*/ 210 w 277"/>
                  <a:gd name="T109" fmla="*/ 22 h 304"/>
                  <a:gd name="T110" fmla="*/ 198 w 277"/>
                  <a:gd name="T111" fmla="*/ 15 h 304"/>
                  <a:gd name="T112" fmla="*/ 186 w 277"/>
                  <a:gd name="T113" fmla="*/ 9 h 304"/>
                  <a:gd name="T114" fmla="*/ 172 w 277"/>
                  <a:gd name="T115" fmla="*/ 5 h 304"/>
                  <a:gd name="T116" fmla="*/ 159 w 277"/>
                  <a:gd name="T117" fmla="*/ 2 h 304"/>
                  <a:gd name="T118" fmla="*/ 145 w 277"/>
                  <a:gd name="T119" fmla="*/ 0 h 30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7"/>
                  <a:gd name="T181" fmla="*/ 0 h 304"/>
                  <a:gd name="T182" fmla="*/ 277 w 277"/>
                  <a:gd name="T183" fmla="*/ 304 h 30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7" h="304">
                    <a:moveTo>
                      <a:pt x="138" y="0"/>
                    </a:moveTo>
                    <a:lnTo>
                      <a:pt x="130" y="0"/>
                    </a:lnTo>
                    <a:lnTo>
                      <a:pt x="124" y="1"/>
                    </a:lnTo>
                    <a:lnTo>
                      <a:pt x="117" y="2"/>
                    </a:lnTo>
                    <a:lnTo>
                      <a:pt x="110" y="3"/>
                    </a:lnTo>
                    <a:lnTo>
                      <a:pt x="103" y="5"/>
                    </a:lnTo>
                    <a:lnTo>
                      <a:pt x="97" y="7"/>
                    </a:lnTo>
                    <a:lnTo>
                      <a:pt x="91" y="9"/>
                    </a:lnTo>
                    <a:lnTo>
                      <a:pt x="84" y="11"/>
                    </a:lnTo>
                    <a:lnTo>
                      <a:pt x="78" y="15"/>
                    </a:lnTo>
                    <a:lnTo>
                      <a:pt x="72" y="19"/>
                    </a:lnTo>
                    <a:lnTo>
                      <a:pt x="67" y="22"/>
                    </a:lnTo>
                    <a:lnTo>
                      <a:pt x="60" y="26"/>
                    </a:lnTo>
                    <a:lnTo>
                      <a:pt x="55" y="30"/>
                    </a:lnTo>
                    <a:lnTo>
                      <a:pt x="50" y="35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31" y="55"/>
                    </a:lnTo>
                    <a:lnTo>
                      <a:pt x="24" y="67"/>
                    </a:lnTo>
                    <a:lnTo>
                      <a:pt x="19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0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0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19" y="230"/>
                    </a:lnTo>
                    <a:lnTo>
                      <a:pt x="24" y="237"/>
                    </a:lnTo>
                    <a:lnTo>
                      <a:pt x="31" y="248"/>
                    </a:lnTo>
                    <a:lnTo>
                      <a:pt x="40" y="260"/>
                    </a:lnTo>
                    <a:lnTo>
                      <a:pt x="45" y="264"/>
                    </a:lnTo>
                    <a:lnTo>
                      <a:pt x="50" y="269"/>
                    </a:lnTo>
                    <a:lnTo>
                      <a:pt x="55" y="273"/>
                    </a:lnTo>
                    <a:lnTo>
                      <a:pt x="60" y="278"/>
                    </a:lnTo>
                    <a:lnTo>
                      <a:pt x="67" y="282"/>
                    </a:lnTo>
                    <a:lnTo>
                      <a:pt x="72" y="286"/>
                    </a:lnTo>
                    <a:lnTo>
                      <a:pt x="78" y="289"/>
                    </a:lnTo>
                    <a:lnTo>
                      <a:pt x="84" y="292"/>
                    </a:lnTo>
                    <a:lnTo>
                      <a:pt x="91" y="294"/>
                    </a:lnTo>
                    <a:lnTo>
                      <a:pt x="97" y="296"/>
                    </a:lnTo>
                    <a:lnTo>
                      <a:pt x="103" y="298"/>
                    </a:lnTo>
                    <a:lnTo>
                      <a:pt x="110" y="301"/>
                    </a:lnTo>
                    <a:lnTo>
                      <a:pt x="117" y="302"/>
                    </a:lnTo>
                    <a:lnTo>
                      <a:pt x="124" y="303"/>
                    </a:lnTo>
                    <a:lnTo>
                      <a:pt x="130" y="304"/>
                    </a:lnTo>
                    <a:lnTo>
                      <a:pt x="138" y="304"/>
                    </a:lnTo>
                    <a:lnTo>
                      <a:pt x="145" y="304"/>
                    </a:lnTo>
                    <a:lnTo>
                      <a:pt x="152" y="303"/>
                    </a:lnTo>
                    <a:lnTo>
                      <a:pt x="159" y="302"/>
                    </a:lnTo>
                    <a:lnTo>
                      <a:pt x="166" y="301"/>
                    </a:lnTo>
                    <a:lnTo>
                      <a:pt x="172" y="298"/>
                    </a:lnTo>
                    <a:lnTo>
                      <a:pt x="179" y="296"/>
                    </a:lnTo>
                    <a:lnTo>
                      <a:pt x="186" y="294"/>
                    </a:lnTo>
                    <a:lnTo>
                      <a:pt x="192" y="292"/>
                    </a:lnTo>
                    <a:lnTo>
                      <a:pt x="198" y="289"/>
                    </a:lnTo>
                    <a:lnTo>
                      <a:pt x="204" y="286"/>
                    </a:lnTo>
                    <a:lnTo>
                      <a:pt x="210" y="282"/>
                    </a:lnTo>
                    <a:lnTo>
                      <a:pt x="215" y="278"/>
                    </a:lnTo>
                    <a:lnTo>
                      <a:pt x="221" y="273"/>
                    </a:lnTo>
                    <a:lnTo>
                      <a:pt x="226" y="269"/>
                    </a:lnTo>
                    <a:lnTo>
                      <a:pt x="231" y="264"/>
                    </a:lnTo>
                    <a:lnTo>
                      <a:pt x="236" y="260"/>
                    </a:lnTo>
                    <a:lnTo>
                      <a:pt x="246" y="248"/>
                    </a:lnTo>
                    <a:lnTo>
                      <a:pt x="253" y="237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18"/>
                    </a:lnTo>
                    <a:lnTo>
                      <a:pt x="267" y="210"/>
                    </a:lnTo>
                    <a:lnTo>
                      <a:pt x="269" y="204"/>
                    </a:lnTo>
                    <a:lnTo>
                      <a:pt x="271" y="197"/>
                    </a:lnTo>
                    <a:lnTo>
                      <a:pt x="273" y="190"/>
                    </a:lnTo>
                    <a:lnTo>
                      <a:pt x="274" y="182"/>
                    </a:lnTo>
                    <a:lnTo>
                      <a:pt x="275" y="175"/>
                    </a:lnTo>
                    <a:lnTo>
                      <a:pt x="276" y="168"/>
                    </a:lnTo>
                    <a:lnTo>
                      <a:pt x="277" y="159"/>
                    </a:lnTo>
                    <a:lnTo>
                      <a:pt x="277" y="152"/>
                    </a:lnTo>
                    <a:lnTo>
                      <a:pt x="277" y="144"/>
                    </a:lnTo>
                    <a:lnTo>
                      <a:pt x="276" y="136"/>
                    </a:lnTo>
                    <a:lnTo>
                      <a:pt x="275" y="129"/>
                    </a:lnTo>
                    <a:lnTo>
                      <a:pt x="274" y="121"/>
                    </a:lnTo>
                    <a:lnTo>
                      <a:pt x="273" y="114"/>
                    </a:lnTo>
                    <a:lnTo>
                      <a:pt x="271" y="107"/>
                    </a:lnTo>
                    <a:lnTo>
                      <a:pt x="269" y="99"/>
                    </a:lnTo>
                    <a:lnTo>
                      <a:pt x="267" y="93"/>
                    </a:lnTo>
                    <a:lnTo>
                      <a:pt x="264" y="86"/>
                    </a:lnTo>
                    <a:lnTo>
                      <a:pt x="260" y="80"/>
                    </a:lnTo>
                    <a:lnTo>
                      <a:pt x="257" y="73"/>
                    </a:lnTo>
                    <a:lnTo>
                      <a:pt x="253" y="67"/>
                    </a:lnTo>
                    <a:lnTo>
                      <a:pt x="246" y="55"/>
                    </a:lnTo>
                    <a:lnTo>
                      <a:pt x="236" y="45"/>
                    </a:lnTo>
                    <a:lnTo>
                      <a:pt x="231" y="40"/>
                    </a:lnTo>
                    <a:lnTo>
                      <a:pt x="226" y="35"/>
                    </a:lnTo>
                    <a:lnTo>
                      <a:pt x="221" y="30"/>
                    </a:lnTo>
                    <a:lnTo>
                      <a:pt x="215" y="26"/>
                    </a:lnTo>
                    <a:lnTo>
                      <a:pt x="210" y="22"/>
                    </a:lnTo>
                    <a:lnTo>
                      <a:pt x="204" y="19"/>
                    </a:lnTo>
                    <a:lnTo>
                      <a:pt x="198" y="15"/>
                    </a:lnTo>
                    <a:lnTo>
                      <a:pt x="192" y="11"/>
                    </a:lnTo>
                    <a:lnTo>
                      <a:pt x="186" y="9"/>
                    </a:lnTo>
                    <a:lnTo>
                      <a:pt x="179" y="7"/>
                    </a:lnTo>
                    <a:lnTo>
                      <a:pt x="172" y="5"/>
                    </a:lnTo>
                    <a:lnTo>
                      <a:pt x="166" y="3"/>
                    </a:lnTo>
                    <a:lnTo>
                      <a:pt x="159" y="2"/>
                    </a:lnTo>
                    <a:lnTo>
                      <a:pt x="152" y="1"/>
                    </a:lnTo>
                    <a:lnTo>
                      <a:pt x="145" y="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5" name="Freeform 18"/>
              <p:cNvSpPr>
                <a:spLocks/>
              </p:cNvSpPr>
              <p:nvPr/>
            </p:nvSpPr>
            <p:spPr bwMode="auto">
              <a:xfrm>
                <a:off x="3889" y="1664"/>
                <a:ext cx="277" cy="304"/>
              </a:xfrm>
              <a:custGeom>
                <a:avLst/>
                <a:gdLst>
                  <a:gd name="T0" fmla="*/ 130 w 277"/>
                  <a:gd name="T1" fmla="*/ 0 h 304"/>
                  <a:gd name="T2" fmla="*/ 117 w 277"/>
                  <a:gd name="T3" fmla="*/ 2 h 304"/>
                  <a:gd name="T4" fmla="*/ 103 w 277"/>
                  <a:gd name="T5" fmla="*/ 5 h 304"/>
                  <a:gd name="T6" fmla="*/ 91 w 277"/>
                  <a:gd name="T7" fmla="*/ 9 h 304"/>
                  <a:gd name="T8" fmla="*/ 78 w 277"/>
                  <a:gd name="T9" fmla="*/ 15 h 304"/>
                  <a:gd name="T10" fmla="*/ 67 w 277"/>
                  <a:gd name="T11" fmla="*/ 22 h 304"/>
                  <a:gd name="T12" fmla="*/ 55 w 277"/>
                  <a:gd name="T13" fmla="*/ 30 h 304"/>
                  <a:gd name="T14" fmla="*/ 45 w 277"/>
                  <a:gd name="T15" fmla="*/ 40 h 304"/>
                  <a:gd name="T16" fmla="*/ 31 w 277"/>
                  <a:gd name="T17" fmla="*/ 55 h 304"/>
                  <a:gd name="T18" fmla="*/ 19 w 277"/>
                  <a:gd name="T19" fmla="*/ 73 h 304"/>
                  <a:gd name="T20" fmla="*/ 13 w 277"/>
                  <a:gd name="T21" fmla="*/ 86 h 304"/>
                  <a:gd name="T22" fmla="*/ 8 w 277"/>
                  <a:gd name="T23" fmla="*/ 99 h 304"/>
                  <a:gd name="T24" fmla="*/ 4 w 277"/>
                  <a:gd name="T25" fmla="*/ 114 h 304"/>
                  <a:gd name="T26" fmla="*/ 2 w 277"/>
                  <a:gd name="T27" fmla="*/ 129 h 304"/>
                  <a:gd name="T28" fmla="*/ 0 w 277"/>
                  <a:gd name="T29" fmla="*/ 144 h 304"/>
                  <a:gd name="T30" fmla="*/ 0 w 277"/>
                  <a:gd name="T31" fmla="*/ 159 h 304"/>
                  <a:gd name="T32" fmla="*/ 2 w 277"/>
                  <a:gd name="T33" fmla="*/ 175 h 304"/>
                  <a:gd name="T34" fmla="*/ 4 w 277"/>
                  <a:gd name="T35" fmla="*/ 190 h 304"/>
                  <a:gd name="T36" fmla="*/ 8 w 277"/>
                  <a:gd name="T37" fmla="*/ 204 h 304"/>
                  <a:gd name="T38" fmla="*/ 13 w 277"/>
                  <a:gd name="T39" fmla="*/ 218 h 304"/>
                  <a:gd name="T40" fmla="*/ 19 w 277"/>
                  <a:gd name="T41" fmla="*/ 230 h 304"/>
                  <a:gd name="T42" fmla="*/ 31 w 277"/>
                  <a:gd name="T43" fmla="*/ 248 h 304"/>
                  <a:gd name="T44" fmla="*/ 45 w 277"/>
                  <a:gd name="T45" fmla="*/ 264 h 304"/>
                  <a:gd name="T46" fmla="*/ 55 w 277"/>
                  <a:gd name="T47" fmla="*/ 273 h 304"/>
                  <a:gd name="T48" fmla="*/ 67 w 277"/>
                  <a:gd name="T49" fmla="*/ 282 h 304"/>
                  <a:gd name="T50" fmla="*/ 78 w 277"/>
                  <a:gd name="T51" fmla="*/ 289 h 304"/>
                  <a:gd name="T52" fmla="*/ 91 w 277"/>
                  <a:gd name="T53" fmla="*/ 294 h 304"/>
                  <a:gd name="T54" fmla="*/ 103 w 277"/>
                  <a:gd name="T55" fmla="*/ 298 h 304"/>
                  <a:gd name="T56" fmla="*/ 117 w 277"/>
                  <a:gd name="T57" fmla="*/ 302 h 304"/>
                  <a:gd name="T58" fmla="*/ 130 w 277"/>
                  <a:gd name="T59" fmla="*/ 304 h 304"/>
                  <a:gd name="T60" fmla="*/ 145 w 277"/>
                  <a:gd name="T61" fmla="*/ 304 h 304"/>
                  <a:gd name="T62" fmla="*/ 159 w 277"/>
                  <a:gd name="T63" fmla="*/ 302 h 304"/>
                  <a:gd name="T64" fmla="*/ 172 w 277"/>
                  <a:gd name="T65" fmla="*/ 298 h 304"/>
                  <a:gd name="T66" fmla="*/ 186 w 277"/>
                  <a:gd name="T67" fmla="*/ 294 h 304"/>
                  <a:gd name="T68" fmla="*/ 198 w 277"/>
                  <a:gd name="T69" fmla="*/ 289 h 304"/>
                  <a:gd name="T70" fmla="*/ 210 w 277"/>
                  <a:gd name="T71" fmla="*/ 282 h 304"/>
                  <a:gd name="T72" fmla="*/ 221 w 277"/>
                  <a:gd name="T73" fmla="*/ 273 h 304"/>
                  <a:gd name="T74" fmla="*/ 231 w 277"/>
                  <a:gd name="T75" fmla="*/ 264 h 304"/>
                  <a:gd name="T76" fmla="*/ 246 w 277"/>
                  <a:gd name="T77" fmla="*/ 248 h 304"/>
                  <a:gd name="T78" fmla="*/ 257 w 277"/>
                  <a:gd name="T79" fmla="*/ 230 h 304"/>
                  <a:gd name="T80" fmla="*/ 264 w 277"/>
                  <a:gd name="T81" fmla="*/ 218 h 304"/>
                  <a:gd name="T82" fmla="*/ 269 w 277"/>
                  <a:gd name="T83" fmla="*/ 204 h 304"/>
                  <a:gd name="T84" fmla="*/ 273 w 277"/>
                  <a:gd name="T85" fmla="*/ 190 h 304"/>
                  <a:gd name="T86" fmla="*/ 275 w 277"/>
                  <a:gd name="T87" fmla="*/ 175 h 304"/>
                  <a:gd name="T88" fmla="*/ 277 w 277"/>
                  <a:gd name="T89" fmla="*/ 159 h 304"/>
                  <a:gd name="T90" fmla="*/ 277 w 277"/>
                  <a:gd name="T91" fmla="*/ 144 h 304"/>
                  <a:gd name="T92" fmla="*/ 275 w 277"/>
                  <a:gd name="T93" fmla="*/ 129 h 304"/>
                  <a:gd name="T94" fmla="*/ 273 w 277"/>
                  <a:gd name="T95" fmla="*/ 114 h 304"/>
                  <a:gd name="T96" fmla="*/ 269 w 277"/>
                  <a:gd name="T97" fmla="*/ 99 h 304"/>
                  <a:gd name="T98" fmla="*/ 264 w 277"/>
                  <a:gd name="T99" fmla="*/ 86 h 304"/>
                  <a:gd name="T100" fmla="*/ 257 w 277"/>
                  <a:gd name="T101" fmla="*/ 73 h 304"/>
                  <a:gd name="T102" fmla="*/ 246 w 277"/>
                  <a:gd name="T103" fmla="*/ 55 h 304"/>
                  <a:gd name="T104" fmla="*/ 231 w 277"/>
                  <a:gd name="T105" fmla="*/ 40 h 304"/>
                  <a:gd name="T106" fmla="*/ 221 w 277"/>
                  <a:gd name="T107" fmla="*/ 30 h 304"/>
                  <a:gd name="T108" fmla="*/ 210 w 277"/>
                  <a:gd name="T109" fmla="*/ 22 h 304"/>
                  <a:gd name="T110" fmla="*/ 198 w 277"/>
                  <a:gd name="T111" fmla="*/ 15 h 304"/>
                  <a:gd name="T112" fmla="*/ 186 w 277"/>
                  <a:gd name="T113" fmla="*/ 9 h 304"/>
                  <a:gd name="T114" fmla="*/ 172 w 277"/>
                  <a:gd name="T115" fmla="*/ 5 h 304"/>
                  <a:gd name="T116" fmla="*/ 159 w 277"/>
                  <a:gd name="T117" fmla="*/ 2 h 304"/>
                  <a:gd name="T118" fmla="*/ 145 w 277"/>
                  <a:gd name="T119" fmla="*/ 0 h 30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7"/>
                  <a:gd name="T181" fmla="*/ 0 h 304"/>
                  <a:gd name="T182" fmla="*/ 277 w 277"/>
                  <a:gd name="T183" fmla="*/ 304 h 30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7" h="304">
                    <a:moveTo>
                      <a:pt x="138" y="0"/>
                    </a:moveTo>
                    <a:lnTo>
                      <a:pt x="130" y="0"/>
                    </a:lnTo>
                    <a:lnTo>
                      <a:pt x="124" y="1"/>
                    </a:lnTo>
                    <a:lnTo>
                      <a:pt x="117" y="2"/>
                    </a:lnTo>
                    <a:lnTo>
                      <a:pt x="110" y="3"/>
                    </a:lnTo>
                    <a:lnTo>
                      <a:pt x="103" y="5"/>
                    </a:lnTo>
                    <a:lnTo>
                      <a:pt x="97" y="7"/>
                    </a:lnTo>
                    <a:lnTo>
                      <a:pt x="91" y="9"/>
                    </a:lnTo>
                    <a:lnTo>
                      <a:pt x="84" y="11"/>
                    </a:lnTo>
                    <a:lnTo>
                      <a:pt x="78" y="15"/>
                    </a:lnTo>
                    <a:lnTo>
                      <a:pt x="72" y="19"/>
                    </a:lnTo>
                    <a:lnTo>
                      <a:pt x="67" y="22"/>
                    </a:lnTo>
                    <a:lnTo>
                      <a:pt x="60" y="26"/>
                    </a:lnTo>
                    <a:lnTo>
                      <a:pt x="55" y="30"/>
                    </a:lnTo>
                    <a:lnTo>
                      <a:pt x="50" y="35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31" y="55"/>
                    </a:lnTo>
                    <a:lnTo>
                      <a:pt x="24" y="67"/>
                    </a:lnTo>
                    <a:lnTo>
                      <a:pt x="19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0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0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19" y="230"/>
                    </a:lnTo>
                    <a:lnTo>
                      <a:pt x="24" y="237"/>
                    </a:lnTo>
                    <a:lnTo>
                      <a:pt x="31" y="248"/>
                    </a:lnTo>
                    <a:lnTo>
                      <a:pt x="40" y="260"/>
                    </a:lnTo>
                    <a:lnTo>
                      <a:pt x="45" y="264"/>
                    </a:lnTo>
                    <a:lnTo>
                      <a:pt x="50" y="269"/>
                    </a:lnTo>
                    <a:lnTo>
                      <a:pt x="55" y="273"/>
                    </a:lnTo>
                    <a:lnTo>
                      <a:pt x="60" y="278"/>
                    </a:lnTo>
                    <a:lnTo>
                      <a:pt x="67" y="282"/>
                    </a:lnTo>
                    <a:lnTo>
                      <a:pt x="72" y="286"/>
                    </a:lnTo>
                    <a:lnTo>
                      <a:pt x="78" y="289"/>
                    </a:lnTo>
                    <a:lnTo>
                      <a:pt x="84" y="292"/>
                    </a:lnTo>
                    <a:lnTo>
                      <a:pt x="91" y="294"/>
                    </a:lnTo>
                    <a:lnTo>
                      <a:pt x="97" y="296"/>
                    </a:lnTo>
                    <a:lnTo>
                      <a:pt x="103" y="298"/>
                    </a:lnTo>
                    <a:lnTo>
                      <a:pt x="110" y="301"/>
                    </a:lnTo>
                    <a:lnTo>
                      <a:pt x="117" y="302"/>
                    </a:lnTo>
                    <a:lnTo>
                      <a:pt x="124" y="303"/>
                    </a:lnTo>
                    <a:lnTo>
                      <a:pt x="130" y="304"/>
                    </a:lnTo>
                    <a:lnTo>
                      <a:pt x="138" y="304"/>
                    </a:lnTo>
                    <a:lnTo>
                      <a:pt x="145" y="304"/>
                    </a:lnTo>
                    <a:lnTo>
                      <a:pt x="152" y="303"/>
                    </a:lnTo>
                    <a:lnTo>
                      <a:pt x="159" y="302"/>
                    </a:lnTo>
                    <a:lnTo>
                      <a:pt x="166" y="301"/>
                    </a:lnTo>
                    <a:lnTo>
                      <a:pt x="172" y="298"/>
                    </a:lnTo>
                    <a:lnTo>
                      <a:pt x="179" y="296"/>
                    </a:lnTo>
                    <a:lnTo>
                      <a:pt x="186" y="294"/>
                    </a:lnTo>
                    <a:lnTo>
                      <a:pt x="192" y="292"/>
                    </a:lnTo>
                    <a:lnTo>
                      <a:pt x="198" y="289"/>
                    </a:lnTo>
                    <a:lnTo>
                      <a:pt x="204" y="286"/>
                    </a:lnTo>
                    <a:lnTo>
                      <a:pt x="210" y="282"/>
                    </a:lnTo>
                    <a:lnTo>
                      <a:pt x="215" y="278"/>
                    </a:lnTo>
                    <a:lnTo>
                      <a:pt x="221" y="273"/>
                    </a:lnTo>
                    <a:lnTo>
                      <a:pt x="226" y="269"/>
                    </a:lnTo>
                    <a:lnTo>
                      <a:pt x="231" y="264"/>
                    </a:lnTo>
                    <a:lnTo>
                      <a:pt x="236" y="260"/>
                    </a:lnTo>
                    <a:lnTo>
                      <a:pt x="246" y="248"/>
                    </a:lnTo>
                    <a:lnTo>
                      <a:pt x="253" y="237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18"/>
                    </a:lnTo>
                    <a:lnTo>
                      <a:pt x="267" y="210"/>
                    </a:lnTo>
                    <a:lnTo>
                      <a:pt x="269" y="204"/>
                    </a:lnTo>
                    <a:lnTo>
                      <a:pt x="271" y="197"/>
                    </a:lnTo>
                    <a:lnTo>
                      <a:pt x="273" y="190"/>
                    </a:lnTo>
                    <a:lnTo>
                      <a:pt x="274" y="182"/>
                    </a:lnTo>
                    <a:lnTo>
                      <a:pt x="275" y="175"/>
                    </a:lnTo>
                    <a:lnTo>
                      <a:pt x="276" y="168"/>
                    </a:lnTo>
                    <a:lnTo>
                      <a:pt x="277" y="159"/>
                    </a:lnTo>
                    <a:lnTo>
                      <a:pt x="277" y="152"/>
                    </a:lnTo>
                    <a:lnTo>
                      <a:pt x="277" y="144"/>
                    </a:lnTo>
                    <a:lnTo>
                      <a:pt x="276" y="136"/>
                    </a:lnTo>
                    <a:lnTo>
                      <a:pt x="275" y="129"/>
                    </a:lnTo>
                    <a:lnTo>
                      <a:pt x="274" y="121"/>
                    </a:lnTo>
                    <a:lnTo>
                      <a:pt x="273" y="114"/>
                    </a:lnTo>
                    <a:lnTo>
                      <a:pt x="271" y="107"/>
                    </a:lnTo>
                    <a:lnTo>
                      <a:pt x="269" y="99"/>
                    </a:lnTo>
                    <a:lnTo>
                      <a:pt x="267" y="93"/>
                    </a:lnTo>
                    <a:lnTo>
                      <a:pt x="264" y="86"/>
                    </a:lnTo>
                    <a:lnTo>
                      <a:pt x="260" y="80"/>
                    </a:lnTo>
                    <a:lnTo>
                      <a:pt x="257" y="73"/>
                    </a:lnTo>
                    <a:lnTo>
                      <a:pt x="253" y="67"/>
                    </a:lnTo>
                    <a:lnTo>
                      <a:pt x="246" y="55"/>
                    </a:lnTo>
                    <a:lnTo>
                      <a:pt x="236" y="45"/>
                    </a:lnTo>
                    <a:lnTo>
                      <a:pt x="231" y="40"/>
                    </a:lnTo>
                    <a:lnTo>
                      <a:pt x="226" y="35"/>
                    </a:lnTo>
                    <a:lnTo>
                      <a:pt x="221" y="30"/>
                    </a:lnTo>
                    <a:lnTo>
                      <a:pt x="215" y="26"/>
                    </a:lnTo>
                    <a:lnTo>
                      <a:pt x="210" y="22"/>
                    </a:lnTo>
                    <a:lnTo>
                      <a:pt x="204" y="19"/>
                    </a:lnTo>
                    <a:lnTo>
                      <a:pt x="198" y="15"/>
                    </a:lnTo>
                    <a:lnTo>
                      <a:pt x="192" y="11"/>
                    </a:lnTo>
                    <a:lnTo>
                      <a:pt x="186" y="9"/>
                    </a:lnTo>
                    <a:lnTo>
                      <a:pt x="179" y="7"/>
                    </a:lnTo>
                    <a:lnTo>
                      <a:pt x="172" y="5"/>
                    </a:lnTo>
                    <a:lnTo>
                      <a:pt x="166" y="3"/>
                    </a:lnTo>
                    <a:lnTo>
                      <a:pt x="159" y="2"/>
                    </a:lnTo>
                    <a:lnTo>
                      <a:pt x="152" y="1"/>
                    </a:lnTo>
                    <a:lnTo>
                      <a:pt x="145" y="0"/>
                    </a:lnTo>
                    <a:lnTo>
                      <a:pt x="13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6" name="Rectangle 19"/>
              <p:cNvSpPr>
                <a:spLocks noChangeArrowheads="1"/>
              </p:cNvSpPr>
              <p:nvPr/>
            </p:nvSpPr>
            <p:spPr bwMode="auto">
              <a:xfrm>
                <a:off x="3961" y="1769"/>
                <a:ext cx="15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CT </a:t>
                </a:r>
                <a:endParaRPr lang="en-US"/>
              </a:p>
            </p:txBody>
          </p:sp>
          <p:sp>
            <p:nvSpPr>
              <p:cNvPr id="21567" name="Rectangle 20"/>
              <p:cNvSpPr>
                <a:spLocks noChangeArrowheads="1"/>
              </p:cNvSpPr>
              <p:nvPr/>
            </p:nvSpPr>
            <p:spPr bwMode="auto">
              <a:xfrm>
                <a:off x="4318" y="1803"/>
                <a:ext cx="19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PET</a:t>
                </a:r>
                <a:endParaRPr lang="en-US"/>
              </a:p>
            </p:txBody>
          </p:sp>
          <p:sp>
            <p:nvSpPr>
              <p:cNvPr id="21568" name="Freeform 21"/>
              <p:cNvSpPr>
                <a:spLocks/>
              </p:cNvSpPr>
              <p:nvPr/>
            </p:nvSpPr>
            <p:spPr bwMode="auto">
              <a:xfrm>
                <a:off x="4275" y="1700"/>
                <a:ext cx="281" cy="302"/>
              </a:xfrm>
              <a:custGeom>
                <a:avLst/>
                <a:gdLst>
                  <a:gd name="T0" fmla="*/ 133 w 281"/>
                  <a:gd name="T1" fmla="*/ 0 h 302"/>
                  <a:gd name="T2" fmla="*/ 120 w 281"/>
                  <a:gd name="T3" fmla="*/ 2 h 302"/>
                  <a:gd name="T4" fmla="*/ 106 w 281"/>
                  <a:gd name="T5" fmla="*/ 5 h 302"/>
                  <a:gd name="T6" fmla="*/ 92 w 281"/>
                  <a:gd name="T7" fmla="*/ 9 h 302"/>
                  <a:gd name="T8" fmla="*/ 80 w 281"/>
                  <a:gd name="T9" fmla="*/ 14 h 302"/>
                  <a:gd name="T10" fmla="*/ 68 w 281"/>
                  <a:gd name="T11" fmla="*/ 22 h 302"/>
                  <a:gd name="T12" fmla="*/ 57 w 281"/>
                  <a:gd name="T13" fmla="*/ 29 h 302"/>
                  <a:gd name="T14" fmla="*/ 46 w 281"/>
                  <a:gd name="T15" fmla="*/ 38 h 302"/>
                  <a:gd name="T16" fmla="*/ 33 w 281"/>
                  <a:gd name="T17" fmla="*/ 54 h 302"/>
                  <a:gd name="T18" fmla="*/ 24 w 281"/>
                  <a:gd name="T19" fmla="*/ 66 h 302"/>
                  <a:gd name="T20" fmla="*/ 17 w 281"/>
                  <a:gd name="T21" fmla="*/ 78 h 302"/>
                  <a:gd name="T22" fmla="*/ 12 w 281"/>
                  <a:gd name="T23" fmla="*/ 92 h 302"/>
                  <a:gd name="T24" fmla="*/ 6 w 281"/>
                  <a:gd name="T25" fmla="*/ 105 h 302"/>
                  <a:gd name="T26" fmla="*/ 3 w 281"/>
                  <a:gd name="T27" fmla="*/ 120 h 302"/>
                  <a:gd name="T28" fmla="*/ 1 w 281"/>
                  <a:gd name="T29" fmla="*/ 135 h 302"/>
                  <a:gd name="T30" fmla="*/ 0 w 281"/>
                  <a:gd name="T31" fmla="*/ 150 h 302"/>
                  <a:gd name="T32" fmla="*/ 1 w 281"/>
                  <a:gd name="T33" fmla="*/ 166 h 302"/>
                  <a:gd name="T34" fmla="*/ 3 w 281"/>
                  <a:gd name="T35" fmla="*/ 181 h 302"/>
                  <a:gd name="T36" fmla="*/ 6 w 281"/>
                  <a:gd name="T37" fmla="*/ 195 h 302"/>
                  <a:gd name="T38" fmla="*/ 12 w 281"/>
                  <a:gd name="T39" fmla="*/ 209 h 302"/>
                  <a:gd name="T40" fmla="*/ 17 w 281"/>
                  <a:gd name="T41" fmla="*/ 223 h 302"/>
                  <a:gd name="T42" fmla="*/ 24 w 281"/>
                  <a:gd name="T43" fmla="*/ 235 h 302"/>
                  <a:gd name="T44" fmla="*/ 33 w 281"/>
                  <a:gd name="T45" fmla="*/ 247 h 302"/>
                  <a:gd name="T46" fmla="*/ 46 w 281"/>
                  <a:gd name="T47" fmla="*/ 262 h 302"/>
                  <a:gd name="T48" fmla="*/ 57 w 281"/>
                  <a:gd name="T49" fmla="*/ 272 h 302"/>
                  <a:gd name="T50" fmla="*/ 68 w 281"/>
                  <a:gd name="T51" fmla="*/ 280 h 302"/>
                  <a:gd name="T52" fmla="*/ 80 w 281"/>
                  <a:gd name="T53" fmla="*/ 288 h 302"/>
                  <a:gd name="T54" fmla="*/ 92 w 281"/>
                  <a:gd name="T55" fmla="*/ 293 h 302"/>
                  <a:gd name="T56" fmla="*/ 106 w 281"/>
                  <a:gd name="T57" fmla="*/ 297 h 302"/>
                  <a:gd name="T58" fmla="*/ 120 w 281"/>
                  <a:gd name="T59" fmla="*/ 300 h 302"/>
                  <a:gd name="T60" fmla="*/ 133 w 281"/>
                  <a:gd name="T61" fmla="*/ 302 h 302"/>
                  <a:gd name="T62" fmla="*/ 148 w 281"/>
                  <a:gd name="T63" fmla="*/ 302 h 302"/>
                  <a:gd name="T64" fmla="*/ 161 w 281"/>
                  <a:gd name="T65" fmla="*/ 300 h 302"/>
                  <a:gd name="T66" fmla="*/ 176 w 281"/>
                  <a:gd name="T67" fmla="*/ 297 h 302"/>
                  <a:gd name="T68" fmla="*/ 189 w 281"/>
                  <a:gd name="T69" fmla="*/ 293 h 302"/>
                  <a:gd name="T70" fmla="*/ 201 w 281"/>
                  <a:gd name="T71" fmla="*/ 288 h 302"/>
                  <a:gd name="T72" fmla="*/ 214 w 281"/>
                  <a:gd name="T73" fmla="*/ 280 h 302"/>
                  <a:gd name="T74" fmla="*/ 224 w 281"/>
                  <a:gd name="T75" fmla="*/ 272 h 302"/>
                  <a:gd name="T76" fmla="*/ 235 w 281"/>
                  <a:gd name="T77" fmla="*/ 262 h 302"/>
                  <a:gd name="T78" fmla="*/ 248 w 281"/>
                  <a:gd name="T79" fmla="*/ 247 h 302"/>
                  <a:gd name="T80" fmla="*/ 257 w 281"/>
                  <a:gd name="T81" fmla="*/ 235 h 302"/>
                  <a:gd name="T82" fmla="*/ 264 w 281"/>
                  <a:gd name="T83" fmla="*/ 223 h 302"/>
                  <a:gd name="T84" fmla="*/ 269 w 281"/>
                  <a:gd name="T85" fmla="*/ 209 h 302"/>
                  <a:gd name="T86" fmla="*/ 275 w 281"/>
                  <a:gd name="T87" fmla="*/ 195 h 302"/>
                  <a:gd name="T88" fmla="*/ 278 w 281"/>
                  <a:gd name="T89" fmla="*/ 181 h 302"/>
                  <a:gd name="T90" fmla="*/ 280 w 281"/>
                  <a:gd name="T91" fmla="*/ 166 h 302"/>
                  <a:gd name="T92" fmla="*/ 281 w 281"/>
                  <a:gd name="T93" fmla="*/ 150 h 302"/>
                  <a:gd name="T94" fmla="*/ 280 w 281"/>
                  <a:gd name="T95" fmla="*/ 135 h 302"/>
                  <a:gd name="T96" fmla="*/ 278 w 281"/>
                  <a:gd name="T97" fmla="*/ 120 h 302"/>
                  <a:gd name="T98" fmla="*/ 275 w 281"/>
                  <a:gd name="T99" fmla="*/ 105 h 302"/>
                  <a:gd name="T100" fmla="*/ 269 w 281"/>
                  <a:gd name="T101" fmla="*/ 92 h 302"/>
                  <a:gd name="T102" fmla="*/ 264 w 281"/>
                  <a:gd name="T103" fmla="*/ 78 h 302"/>
                  <a:gd name="T104" fmla="*/ 257 w 281"/>
                  <a:gd name="T105" fmla="*/ 66 h 302"/>
                  <a:gd name="T106" fmla="*/ 248 w 281"/>
                  <a:gd name="T107" fmla="*/ 54 h 302"/>
                  <a:gd name="T108" fmla="*/ 235 w 281"/>
                  <a:gd name="T109" fmla="*/ 38 h 302"/>
                  <a:gd name="T110" fmla="*/ 224 w 281"/>
                  <a:gd name="T111" fmla="*/ 29 h 302"/>
                  <a:gd name="T112" fmla="*/ 214 w 281"/>
                  <a:gd name="T113" fmla="*/ 22 h 302"/>
                  <a:gd name="T114" fmla="*/ 201 w 281"/>
                  <a:gd name="T115" fmla="*/ 14 h 302"/>
                  <a:gd name="T116" fmla="*/ 189 w 281"/>
                  <a:gd name="T117" fmla="*/ 9 h 302"/>
                  <a:gd name="T118" fmla="*/ 176 w 281"/>
                  <a:gd name="T119" fmla="*/ 5 h 302"/>
                  <a:gd name="T120" fmla="*/ 161 w 281"/>
                  <a:gd name="T121" fmla="*/ 2 h 302"/>
                  <a:gd name="T122" fmla="*/ 148 w 281"/>
                  <a:gd name="T123" fmla="*/ 0 h 30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1"/>
                  <a:gd name="T187" fmla="*/ 0 h 302"/>
                  <a:gd name="T188" fmla="*/ 281 w 281"/>
                  <a:gd name="T189" fmla="*/ 302 h 30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1" h="302">
                    <a:moveTo>
                      <a:pt x="141" y="0"/>
                    </a:moveTo>
                    <a:lnTo>
                      <a:pt x="133" y="0"/>
                    </a:lnTo>
                    <a:lnTo>
                      <a:pt x="126" y="1"/>
                    </a:lnTo>
                    <a:lnTo>
                      <a:pt x="120" y="2"/>
                    </a:lnTo>
                    <a:lnTo>
                      <a:pt x="112" y="3"/>
                    </a:lnTo>
                    <a:lnTo>
                      <a:pt x="106" y="5"/>
                    </a:lnTo>
                    <a:lnTo>
                      <a:pt x="99" y="6"/>
                    </a:lnTo>
                    <a:lnTo>
                      <a:pt x="92" y="9"/>
                    </a:lnTo>
                    <a:lnTo>
                      <a:pt x="86" y="11"/>
                    </a:lnTo>
                    <a:lnTo>
                      <a:pt x="80" y="14"/>
                    </a:lnTo>
                    <a:lnTo>
                      <a:pt x="73" y="17"/>
                    </a:lnTo>
                    <a:lnTo>
                      <a:pt x="68" y="22"/>
                    </a:lnTo>
                    <a:lnTo>
                      <a:pt x="62" y="25"/>
                    </a:lnTo>
                    <a:lnTo>
                      <a:pt x="57" y="29"/>
                    </a:lnTo>
                    <a:lnTo>
                      <a:pt x="51" y="34"/>
                    </a:lnTo>
                    <a:lnTo>
                      <a:pt x="46" y="38"/>
                    </a:lnTo>
                    <a:lnTo>
                      <a:pt x="41" y="44"/>
                    </a:lnTo>
                    <a:lnTo>
                      <a:pt x="33" y="54"/>
                    </a:lnTo>
                    <a:lnTo>
                      <a:pt x="28" y="60"/>
                    </a:lnTo>
                    <a:lnTo>
                      <a:pt x="24" y="66"/>
                    </a:lnTo>
                    <a:lnTo>
                      <a:pt x="20" y="72"/>
                    </a:lnTo>
                    <a:lnTo>
                      <a:pt x="17" y="78"/>
                    </a:lnTo>
                    <a:lnTo>
                      <a:pt x="14" y="84"/>
                    </a:lnTo>
                    <a:lnTo>
                      <a:pt x="12" y="92"/>
                    </a:lnTo>
                    <a:lnTo>
                      <a:pt x="9" y="98"/>
                    </a:lnTo>
                    <a:lnTo>
                      <a:pt x="6" y="105"/>
                    </a:lnTo>
                    <a:lnTo>
                      <a:pt x="4" y="113"/>
                    </a:lnTo>
                    <a:lnTo>
                      <a:pt x="3" y="120"/>
                    </a:lnTo>
                    <a:lnTo>
                      <a:pt x="2" y="127"/>
                    </a:lnTo>
                    <a:lnTo>
                      <a:pt x="1" y="135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2" y="173"/>
                    </a:lnTo>
                    <a:lnTo>
                      <a:pt x="3" y="181"/>
                    </a:lnTo>
                    <a:lnTo>
                      <a:pt x="4" y="188"/>
                    </a:lnTo>
                    <a:lnTo>
                      <a:pt x="6" y="195"/>
                    </a:lnTo>
                    <a:lnTo>
                      <a:pt x="9" y="203"/>
                    </a:lnTo>
                    <a:lnTo>
                      <a:pt x="12" y="209"/>
                    </a:lnTo>
                    <a:lnTo>
                      <a:pt x="14" y="216"/>
                    </a:lnTo>
                    <a:lnTo>
                      <a:pt x="17" y="223"/>
                    </a:lnTo>
                    <a:lnTo>
                      <a:pt x="20" y="229"/>
                    </a:lnTo>
                    <a:lnTo>
                      <a:pt x="24" y="235"/>
                    </a:lnTo>
                    <a:lnTo>
                      <a:pt x="28" y="242"/>
                    </a:lnTo>
                    <a:lnTo>
                      <a:pt x="33" y="247"/>
                    </a:lnTo>
                    <a:lnTo>
                      <a:pt x="41" y="258"/>
                    </a:lnTo>
                    <a:lnTo>
                      <a:pt x="46" y="262"/>
                    </a:lnTo>
                    <a:lnTo>
                      <a:pt x="51" y="268"/>
                    </a:lnTo>
                    <a:lnTo>
                      <a:pt x="57" y="272"/>
                    </a:lnTo>
                    <a:lnTo>
                      <a:pt x="62" y="276"/>
                    </a:lnTo>
                    <a:lnTo>
                      <a:pt x="68" y="280"/>
                    </a:lnTo>
                    <a:lnTo>
                      <a:pt x="73" y="284"/>
                    </a:lnTo>
                    <a:lnTo>
                      <a:pt x="80" y="288"/>
                    </a:lnTo>
                    <a:lnTo>
                      <a:pt x="86" y="291"/>
                    </a:lnTo>
                    <a:lnTo>
                      <a:pt x="92" y="293"/>
                    </a:lnTo>
                    <a:lnTo>
                      <a:pt x="99" y="295"/>
                    </a:lnTo>
                    <a:lnTo>
                      <a:pt x="106" y="297"/>
                    </a:lnTo>
                    <a:lnTo>
                      <a:pt x="112" y="299"/>
                    </a:lnTo>
                    <a:lnTo>
                      <a:pt x="120" y="300"/>
                    </a:lnTo>
                    <a:lnTo>
                      <a:pt x="126" y="301"/>
                    </a:lnTo>
                    <a:lnTo>
                      <a:pt x="133" y="302"/>
                    </a:lnTo>
                    <a:lnTo>
                      <a:pt x="141" y="302"/>
                    </a:lnTo>
                    <a:lnTo>
                      <a:pt x="148" y="302"/>
                    </a:lnTo>
                    <a:lnTo>
                      <a:pt x="155" y="301"/>
                    </a:lnTo>
                    <a:lnTo>
                      <a:pt x="161" y="300"/>
                    </a:lnTo>
                    <a:lnTo>
                      <a:pt x="169" y="299"/>
                    </a:lnTo>
                    <a:lnTo>
                      <a:pt x="176" y="297"/>
                    </a:lnTo>
                    <a:lnTo>
                      <a:pt x="182" y="295"/>
                    </a:lnTo>
                    <a:lnTo>
                      <a:pt x="189" y="293"/>
                    </a:lnTo>
                    <a:lnTo>
                      <a:pt x="195" y="291"/>
                    </a:lnTo>
                    <a:lnTo>
                      <a:pt x="201" y="288"/>
                    </a:lnTo>
                    <a:lnTo>
                      <a:pt x="208" y="284"/>
                    </a:lnTo>
                    <a:lnTo>
                      <a:pt x="214" y="280"/>
                    </a:lnTo>
                    <a:lnTo>
                      <a:pt x="219" y="276"/>
                    </a:lnTo>
                    <a:lnTo>
                      <a:pt x="224" y="272"/>
                    </a:lnTo>
                    <a:lnTo>
                      <a:pt x="230" y="268"/>
                    </a:lnTo>
                    <a:lnTo>
                      <a:pt x="235" y="262"/>
                    </a:lnTo>
                    <a:lnTo>
                      <a:pt x="240" y="258"/>
                    </a:lnTo>
                    <a:lnTo>
                      <a:pt x="248" y="247"/>
                    </a:lnTo>
                    <a:lnTo>
                      <a:pt x="253" y="242"/>
                    </a:lnTo>
                    <a:lnTo>
                      <a:pt x="257" y="235"/>
                    </a:lnTo>
                    <a:lnTo>
                      <a:pt x="261" y="229"/>
                    </a:lnTo>
                    <a:lnTo>
                      <a:pt x="264" y="223"/>
                    </a:lnTo>
                    <a:lnTo>
                      <a:pt x="267" y="216"/>
                    </a:lnTo>
                    <a:lnTo>
                      <a:pt x="269" y="209"/>
                    </a:lnTo>
                    <a:lnTo>
                      <a:pt x="273" y="203"/>
                    </a:lnTo>
                    <a:lnTo>
                      <a:pt x="275" y="195"/>
                    </a:lnTo>
                    <a:lnTo>
                      <a:pt x="277" y="188"/>
                    </a:lnTo>
                    <a:lnTo>
                      <a:pt x="278" y="181"/>
                    </a:lnTo>
                    <a:lnTo>
                      <a:pt x="279" y="173"/>
                    </a:lnTo>
                    <a:lnTo>
                      <a:pt x="280" y="166"/>
                    </a:lnTo>
                    <a:lnTo>
                      <a:pt x="281" y="158"/>
                    </a:lnTo>
                    <a:lnTo>
                      <a:pt x="281" y="150"/>
                    </a:lnTo>
                    <a:lnTo>
                      <a:pt x="281" y="143"/>
                    </a:lnTo>
                    <a:lnTo>
                      <a:pt x="280" y="135"/>
                    </a:lnTo>
                    <a:lnTo>
                      <a:pt x="279" y="127"/>
                    </a:lnTo>
                    <a:lnTo>
                      <a:pt x="278" y="120"/>
                    </a:lnTo>
                    <a:lnTo>
                      <a:pt x="277" y="113"/>
                    </a:lnTo>
                    <a:lnTo>
                      <a:pt x="275" y="105"/>
                    </a:lnTo>
                    <a:lnTo>
                      <a:pt x="273" y="98"/>
                    </a:lnTo>
                    <a:lnTo>
                      <a:pt x="269" y="92"/>
                    </a:lnTo>
                    <a:lnTo>
                      <a:pt x="267" y="84"/>
                    </a:lnTo>
                    <a:lnTo>
                      <a:pt x="264" y="78"/>
                    </a:lnTo>
                    <a:lnTo>
                      <a:pt x="261" y="72"/>
                    </a:lnTo>
                    <a:lnTo>
                      <a:pt x="257" y="66"/>
                    </a:lnTo>
                    <a:lnTo>
                      <a:pt x="253" y="60"/>
                    </a:lnTo>
                    <a:lnTo>
                      <a:pt x="248" y="54"/>
                    </a:lnTo>
                    <a:lnTo>
                      <a:pt x="240" y="44"/>
                    </a:lnTo>
                    <a:lnTo>
                      <a:pt x="235" y="38"/>
                    </a:lnTo>
                    <a:lnTo>
                      <a:pt x="230" y="34"/>
                    </a:lnTo>
                    <a:lnTo>
                      <a:pt x="224" y="29"/>
                    </a:lnTo>
                    <a:lnTo>
                      <a:pt x="219" y="25"/>
                    </a:lnTo>
                    <a:lnTo>
                      <a:pt x="214" y="22"/>
                    </a:lnTo>
                    <a:lnTo>
                      <a:pt x="208" y="17"/>
                    </a:lnTo>
                    <a:lnTo>
                      <a:pt x="201" y="14"/>
                    </a:lnTo>
                    <a:lnTo>
                      <a:pt x="195" y="11"/>
                    </a:lnTo>
                    <a:lnTo>
                      <a:pt x="189" y="9"/>
                    </a:lnTo>
                    <a:lnTo>
                      <a:pt x="182" y="6"/>
                    </a:lnTo>
                    <a:lnTo>
                      <a:pt x="176" y="5"/>
                    </a:lnTo>
                    <a:lnTo>
                      <a:pt x="169" y="3"/>
                    </a:lnTo>
                    <a:lnTo>
                      <a:pt x="161" y="2"/>
                    </a:lnTo>
                    <a:lnTo>
                      <a:pt x="155" y="1"/>
                    </a:lnTo>
                    <a:lnTo>
                      <a:pt x="148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9" name="Freeform 22"/>
              <p:cNvSpPr>
                <a:spLocks/>
              </p:cNvSpPr>
              <p:nvPr/>
            </p:nvSpPr>
            <p:spPr bwMode="auto">
              <a:xfrm>
                <a:off x="4240" y="1664"/>
                <a:ext cx="281" cy="304"/>
              </a:xfrm>
              <a:custGeom>
                <a:avLst/>
                <a:gdLst>
                  <a:gd name="T0" fmla="*/ 134 w 281"/>
                  <a:gd name="T1" fmla="*/ 0 h 304"/>
                  <a:gd name="T2" fmla="*/ 120 w 281"/>
                  <a:gd name="T3" fmla="*/ 2 h 304"/>
                  <a:gd name="T4" fmla="*/ 105 w 281"/>
                  <a:gd name="T5" fmla="*/ 5 h 304"/>
                  <a:gd name="T6" fmla="*/ 93 w 281"/>
                  <a:gd name="T7" fmla="*/ 9 h 304"/>
                  <a:gd name="T8" fmla="*/ 80 w 281"/>
                  <a:gd name="T9" fmla="*/ 15 h 304"/>
                  <a:gd name="T10" fmla="*/ 68 w 281"/>
                  <a:gd name="T11" fmla="*/ 22 h 304"/>
                  <a:gd name="T12" fmla="*/ 56 w 281"/>
                  <a:gd name="T13" fmla="*/ 30 h 304"/>
                  <a:gd name="T14" fmla="*/ 46 w 281"/>
                  <a:gd name="T15" fmla="*/ 40 h 304"/>
                  <a:gd name="T16" fmla="*/ 32 w 281"/>
                  <a:gd name="T17" fmla="*/ 55 h 304"/>
                  <a:gd name="T18" fmla="*/ 24 w 281"/>
                  <a:gd name="T19" fmla="*/ 67 h 304"/>
                  <a:gd name="T20" fmla="*/ 16 w 281"/>
                  <a:gd name="T21" fmla="*/ 80 h 304"/>
                  <a:gd name="T22" fmla="*/ 11 w 281"/>
                  <a:gd name="T23" fmla="*/ 93 h 304"/>
                  <a:gd name="T24" fmla="*/ 6 w 281"/>
                  <a:gd name="T25" fmla="*/ 107 h 304"/>
                  <a:gd name="T26" fmla="*/ 3 w 281"/>
                  <a:gd name="T27" fmla="*/ 121 h 304"/>
                  <a:gd name="T28" fmla="*/ 1 w 281"/>
                  <a:gd name="T29" fmla="*/ 136 h 304"/>
                  <a:gd name="T30" fmla="*/ 0 w 281"/>
                  <a:gd name="T31" fmla="*/ 152 h 304"/>
                  <a:gd name="T32" fmla="*/ 1 w 281"/>
                  <a:gd name="T33" fmla="*/ 168 h 304"/>
                  <a:gd name="T34" fmla="*/ 3 w 281"/>
                  <a:gd name="T35" fmla="*/ 182 h 304"/>
                  <a:gd name="T36" fmla="*/ 6 w 281"/>
                  <a:gd name="T37" fmla="*/ 197 h 304"/>
                  <a:gd name="T38" fmla="*/ 11 w 281"/>
                  <a:gd name="T39" fmla="*/ 210 h 304"/>
                  <a:gd name="T40" fmla="*/ 16 w 281"/>
                  <a:gd name="T41" fmla="*/ 224 h 304"/>
                  <a:gd name="T42" fmla="*/ 24 w 281"/>
                  <a:gd name="T43" fmla="*/ 237 h 304"/>
                  <a:gd name="T44" fmla="*/ 32 w 281"/>
                  <a:gd name="T45" fmla="*/ 248 h 304"/>
                  <a:gd name="T46" fmla="*/ 46 w 281"/>
                  <a:gd name="T47" fmla="*/ 264 h 304"/>
                  <a:gd name="T48" fmla="*/ 56 w 281"/>
                  <a:gd name="T49" fmla="*/ 273 h 304"/>
                  <a:gd name="T50" fmla="*/ 68 w 281"/>
                  <a:gd name="T51" fmla="*/ 282 h 304"/>
                  <a:gd name="T52" fmla="*/ 80 w 281"/>
                  <a:gd name="T53" fmla="*/ 289 h 304"/>
                  <a:gd name="T54" fmla="*/ 93 w 281"/>
                  <a:gd name="T55" fmla="*/ 294 h 304"/>
                  <a:gd name="T56" fmla="*/ 105 w 281"/>
                  <a:gd name="T57" fmla="*/ 298 h 304"/>
                  <a:gd name="T58" fmla="*/ 120 w 281"/>
                  <a:gd name="T59" fmla="*/ 302 h 304"/>
                  <a:gd name="T60" fmla="*/ 134 w 281"/>
                  <a:gd name="T61" fmla="*/ 304 h 304"/>
                  <a:gd name="T62" fmla="*/ 148 w 281"/>
                  <a:gd name="T63" fmla="*/ 304 h 304"/>
                  <a:gd name="T64" fmla="*/ 162 w 281"/>
                  <a:gd name="T65" fmla="*/ 302 h 304"/>
                  <a:gd name="T66" fmla="*/ 177 w 281"/>
                  <a:gd name="T67" fmla="*/ 298 h 304"/>
                  <a:gd name="T68" fmla="*/ 189 w 281"/>
                  <a:gd name="T69" fmla="*/ 294 h 304"/>
                  <a:gd name="T70" fmla="*/ 202 w 281"/>
                  <a:gd name="T71" fmla="*/ 289 h 304"/>
                  <a:gd name="T72" fmla="*/ 214 w 281"/>
                  <a:gd name="T73" fmla="*/ 282 h 304"/>
                  <a:gd name="T74" fmla="*/ 225 w 281"/>
                  <a:gd name="T75" fmla="*/ 273 h 304"/>
                  <a:gd name="T76" fmla="*/ 235 w 281"/>
                  <a:gd name="T77" fmla="*/ 264 h 304"/>
                  <a:gd name="T78" fmla="*/ 249 w 281"/>
                  <a:gd name="T79" fmla="*/ 248 h 304"/>
                  <a:gd name="T80" fmla="*/ 257 w 281"/>
                  <a:gd name="T81" fmla="*/ 237 h 304"/>
                  <a:gd name="T82" fmla="*/ 265 w 281"/>
                  <a:gd name="T83" fmla="*/ 224 h 304"/>
                  <a:gd name="T84" fmla="*/ 270 w 281"/>
                  <a:gd name="T85" fmla="*/ 210 h 304"/>
                  <a:gd name="T86" fmla="*/ 275 w 281"/>
                  <a:gd name="T87" fmla="*/ 197 h 304"/>
                  <a:gd name="T88" fmla="*/ 278 w 281"/>
                  <a:gd name="T89" fmla="*/ 182 h 304"/>
                  <a:gd name="T90" fmla="*/ 280 w 281"/>
                  <a:gd name="T91" fmla="*/ 168 h 304"/>
                  <a:gd name="T92" fmla="*/ 281 w 281"/>
                  <a:gd name="T93" fmla="*/ 152 h 304"/>
                  <a:gd name="T94" fmla="*/ 280 w 281"/>
                  <a:gd name="T95" fmla="*/ 136 h 304"/>
                  <a:gd name="T96" fmla="*/ 278 w 281"/>
                  <a:gd name="T97" fmla="*/ 121 h 304"/>
                  <a:gd name="T98" fmla="*/ 275 w 281"/>
                  <a:gd name="T99" fmla="*/ 107 h 304"/>
                  <a:gd name="T100" fmla="*/ 270 w 281"/>
                  <a:gd name="T101" fmla="*/ 93 h 304"/>
                  <a:gd name="T102" fmla="*/ 265 w 281"/>
                  <a:gd name="T103" fmla="*/ 80 h 304"/>
                  <a:gd name="T104" fmla="*/ 257 w 281"/>
                  <a:gd name="T105" fmla="*/ 67 h 304"/>
                  <a:gd name="T106" fmla="*/ 249 w 281"/>
                  <a:gd name="T107" fmla="*/ 55 h 304"/>
                  <a:gd name="T108" fmla="*/ 235 w 281"/>
                  <a:gd name="T109" fmla="*/ 40 h 304"/>
                  <a:gd name="T110" fmla="*/ 225 w 281"/>
                  <a:gd name="T111" fmla="*/ 30 h 304"/>
                  <a:gd name="T112" fmla="*/ 214 w 281"/>
                  <a:gd name="T113" fmla="*/ 22 h 304"/>
                  <a:gd name="T114" fmla="*/ 202 w 281"/>
                  <a:gd name="T115" fmla="*/ 15 h 304"/>
                  <a:gd name="T116" fmla="*/ 189 w 281"/>
                  <a:gd name="T117" fmla="*/ 9 h 304"/>
                  <a:gd name="T118" fmla="*/ 177 w 281"/>
                  <a:gd name="T119" fmla="*/ 5 h 304"/>
                  <a:gd name="T120" fmla="*/ 162 w 281"/>
                  <a:gd name="T121" fmla="*/ 2 h 304"/>
                  <a:gd name="T122" fmla="*/ 148 w 281"/>
                  <a:gd name="T123" fmla="*/ 0 h 30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1"/>
                  <a:gd name="T187" fmla="*/ 0 h 304"/>
                  <a:gd name="T188" fmla="*/ 281 w 281"/>
                  <a:gd name="T189" fmla="*/ 304 h 30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1" h="304">
                    <a:moveTo>
                      <a:pt x="141" y="0"/>
                    </a:moveTo>
                    <a:lnTo>
                      <a:pt x="134" y="0"/>
                    </a:lnTo>
                    <a:lnTo>
                      <a:pt x="126" y="1"/>
                    </a:lnTo>
                    <a:lnTo>
                      <a:pt x="120" y="2"/>
                    </a:lnTo>
                    <a:lnTo>
                      <a:pt x="113" y="3"/>
                    </a:lnTo>
                    <a:lnTo>
                      <a:pt x="105" y="5"/>
                    </a:lnTo>
                    <a:lnTo>
                      <a:pt x="99" y="7"/>
                    </a:lnTo>
                    <a:lnTo>
                      <a:pt x="93" y="9"/>
                    </a:lnTo>
                    <a:lnTo>
                      <a:pt x="86" y="11"/>
                    </a:lnTo>
                    <a:lnTo>
                      <a:pt x="80" y="15"/>
                    </a:lnTo>
                    <a:lnTo>
                      <a:pt x="74" y="19"/>
                    </a:lnTo>
                    <a:lnTo>
                      <a:pt x="68" y="22"/>
                    </a:lnTo>
                    <a:lnTo>
                      <a:pt x="62" y="26"/>
                    </a:lnTo>
                    <a:lnTo>
                      <a:pt x="56" y="30"/>
                    </a:lnTo>
                    <a:lnTo>
                      <a:pt x="51" y="35"/>
                    </a:lnTo>
                    <a:lnTo>
                      <a:pt x="46" y="40"/>
                    </a:lnTo>
                    <a:lnTo>
                      <a:pt x="41" y="45"/>
                    </a:lnTo>
                    <a:lnTo>
                      <a:pt x="32" y="55"/>
                    </a:lnTo>
                    <a:lnTo>
                      <a:pt x="28" y="61"/>
                    </a:lnTo>
                    <a:lnTo>
                      <a:pt x="24" y="67"/>
                    </a:lnTo>
                    <a:lnTo>
                      <a:pt x="20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1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1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20" y="230"/>
                    </a:lnTo>
                    <a:lnTo>
                      <a:pt x="24" y="237"/>
                    </a:lnTo>
                    <a:lnTo>
                      <a:pt x="28" y="243"/>
                    </a:lnTo>
                    <a:lnTo>
                      <a:pt x="32" y="248"/>
                    </a:lnTo>
                    <a:lnTo>
                      <a:pt x="41" y="260"/>
                    </a:lnTo>
                    <a:lnTo>
                      <a:pt x="46" y="264"/>
                    </a:lnTo>
                    <a:lnTo>
                      <a:pt x="51" y="269"/>
                    </a:lnTo>
                    <a:lnTo>
                      <a:pt x="56" y="273"/>
                    </a:lnTo>
                    <a:lnTo>
                      <a:pt x="62" y="278"/>
                    </a:lnTo>
                    <a:lnTo>
                      <a:pt x="68" y="282"/>
                    </a:lnTo>
                    <a:lnTo>
                      <a:pt x="74" y="286"/>
                    </a:lnTo>
                    <a:lnTo>
                      <a:pt x="80" y="289"/>
                    </a:lnTo>
                    <a:lnTo>
                      <a:pt x="86" y="292"/>
                    </a:lnTo>
                    <a:lnTo>
                      <a:pt x="93" y="294"/>
                    </a:lnTo>
                    <a:lnTo>
                      <a:pt x="99" y="296"/>
                    </a:lnTo>
                    <a:lnTo>
                      <a:pt x="105" y="298"/>
                    </a:lnTo>
                    <a:lnTo>
                      <a:pt x="113" y="301"/>
                    </a:lnTo>
                    <a:lnTo>
                      <a:pt x="120" y="302"/>
                    </a:lnTo>
                    <a:lnTo>
                      <a:pt x="126" y="303"/>
                    </a:lnTo>
                    <a:lnTo>
                      <a:pt x="134" y="304"/>
                    </a:lnTo>
                    <a:lnTo>
                      <a:pt x="141" y="304"/>
                    </a:lnTo>
                    <a:lnTo>
                      <a:pt x="148" y="304"/>
                    </a:lnTo>
                    <a:lnTo>
                      <a:pt x="156" y="303"/>
                    </a:lnTo>
                    <a:lnTo>
                      <a:pt x="162" y="302"/>
                    </a:lnTo>
                    <a:lnTo>
                      <a:pt x="169" y="301"/>
                    </a:lnTo>
                    <a:lnTo>
                      <a:pt x="177" y="298"/>
                    </a:lnTo>
                    <a:lnTo>
                      <a:pt x="183" y="296"/>
                    </a:lnTo>
                    <a:lnTo>
                      <a:pt x="189" y="294"/>
                    </a:lnTo>
                    <a:lnTo>
                      <a:pt x="195" y="292"/>
                    </a:lnTo>
                    <a:lnTo>
                      <a:pt x="202" y="289"/>
                    </a:lnTo>
                    <a:lnTo>
                      <a:pt x="208" y="286"/>
                    </a:lnTo>
                    <a:lnTo>
                      <a:pt x="214" y="282"/>
                    </a:lnTo>
                    <a:lnTo>
                      <a:pt x="220" y="278"/>
                    </a:lnTo>
                    <a:lnTo>
                      <a:pt x="225" y="273"/>
                    </a:lnTo>
                    <a:lnTo>
                      <a:pt x="230" y="269"/>
                    </a:lnTo>
                    <a:lnTo>
                      <a:pt x="235" y="264"/>
                    </a:lnTo>
                    <a:lnTo>
                      <a:pt x="240" y="260"/>
                    </a:lnTo>
                    <a:lnTo>
                      <a:pt x="249" y="248"/>
                    </a:lnTo>
                    <a:lnTo>
                      <a:pt x="253" y="243"/>
                    </a:lnTo>
                    <a:lnTo>
                      <a:pt x="257" y="237"/>
                    </a:lnTo>
                    <a:lnTo>
                      <a:pt x="261" y="230"/>
                    </a:lnTo>
                    <a:lnTo>
                      <a:pt x="265" y="224"/>
                    </a:lnTo>
                    <a:lnTo>
                      <a:pt x="268" y="218"/>
                    </a:lnTo>
                    <a:lnTo>
                      <a:pt x="270" y="210"/>
                    </a:lnTo>
                    <a:lnTo>
                      <a:pt x="273" y="204"/>
                    </a:lnTo>
                    <a:lnTo>
                      <a:pt x="275" y="197"/>
                    </a:lnTo>
                    <a:lnTo>
                      <a:pt x="277" y="190"/>
                    </a:lnTo>
                    <a:lnTo>
                      <a:pt x="278" y="182"/>
                    </a:lnTo>
                    <a:lnTo>
                      <a:pt x="279" y="175"/>
                    </a:lnTo>
                    <a:lnTo>
                      <a:pt x="280" y="168"/>
                    </a:lnTo>
                    <a:lnTo>
                      <a:pt x="281" y="159"/>
                    </a:lnTo>
                    <a:lnTo>
                      <a:pt x="281" y="152"/>
                    </a:lnTo>
                    <a:lnTo>
                      <a:pt x="281" y="144"/>
                    </a:lnTo>
                    <a:lnTo>
                      <a:pt x="280" y="136"/>
                    </a:lnTo>
                    <a:lnTo>
                      <a:pt x="279" y="129"/>
                    </a:lnTo>
                    <a:lnTo>
                      <a:pt x="278" y="121"/>
                    </a:lnTo>
                    <a:lnTo>
                      <a:pt x="277" y="114"/>
                    </a:lnTo>
                    <a:lnTo>
                      <a:pt x="275" y="107"/>
                    </a:lnTo>
                    <a:lnTo>
                      <a:pt x="273" y="99"/>
                    </a:lnTo>
                    <a:lnTo>
                      <a:pt x="270" y="93"/>
                    </a:lnTo>
                    <a:lnTo>
                      <a:pt x="268" y="86"/>
                    </a:lnTo>
                    <a:lnTo>
                      <a:pt x="265" y="80"/>
                    </a:lnTo>
                    <a:lnTo>
                      <a:pt x="261" y="73"/>
                    </a:lnTo>
                    <a:lnTo>
                      <a:pt x="257" y="67"/>
                    </a:lnTo>
                    <a:lnTo>
                      <a:pt x="253" y="61"/>
                    </a:lnTo>
                    <a:lnTo>
                      <a:pt x="249" y="55"/>
                    </a:lnTo>
                    <a:lnTo>
                      <a:pt x="240" y="45"/>
                    </a:lnTo>
                    <a:lnTo>
                      <a:pt x="235" y="40"/>
                    </a:lnTo>
                    <a:lnTo>
                      <a:pt x="230" y="35"/>
                    </a:lnTo>
                    <a:lnTo>
                      <a:pt x="225" y="30"/>
                    </a:lnTo>
                    <a:lnTo>
                      <a:pt x="220" y="26"/>
                    </a:lnTo>
                    <a:lnTo>
                      <a:pt x="214" y="22"/>
                    </a:lnTo>
                    <a:lnTo>
                      <a:pt x="208" y="19"/>
                    </a:lnTo>
                    <a:lnTo>
                      <a:pt x="202" y="15"/>
                    </a:lnTo>
                    <a:lnTo>
                      <a:pt x="195" y="11"/>
                    </a:lnTo>
                    <a:lnTo>
                      <a:pt x="189" y="9"/>
                    </a:lnTo>
                    <a:lnTo>
                      <a:pt x="183" y="7"/>
                    </a:lnTo>
                    <a:lnTo>
                      <a:pt x="177" y="5"/>
                    </a:lnTo>
                    <a:lnTo>
                      <a:pt x="169" y="3"/>
                    </a:lnTo>
                    <a:lnTo>
                      <a:pt x="162" y="2"/>
                    </a:lnTo>
                    <a:lnTo>
                      <a:pt x="156" y="1"/>
                    </a:lnTo>
                    <a:lnTo>
                      <a:pt x="148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0" name="Freeform 23"/>
              <p:cNvSpPr>
                <a:spLocks/>
              </p:cNvSpPr>
              <p:nvPr/>
            </p:nvSpPr>
            <p:spPr bwMode="auto">
              <a:xfrm>
                <a:off x="4240" y="1664"/>
                <a:ext cx="281" cy="304"/>
              </a:xfrm>
              <a:custGeom>
                <a:avLst/>
                <a:gdLst>
                  <a:gd name="T0" fmla="*/ 134 w 281"/>
                  <a:gd name="T1" fmla="*/ 0 h 304"/>
                  <a:gd name="T2" fmla="*/ 120 w 281"/>
                  <a:gd name="T3" fmla="*/ 2 h 304"/>
                  <a:gd name="T4" fmla="*/ 105 w 281"/>
                  <a:gd name="T5" fmla="*/ 5 h 304"/>
                  <a:gd name="T6" fmla="*/ 93 w 281"/>
                  <a:gd name="T7" fmla="*/ 9 h 304"/>
                  <a:gd name="T8" fmla="*/ 80 w 281"/>
                  <a:gd name="T9" fmla="*/ 15 h 304"/>
                  <a:gd name="T10" fmla="*/ 68 w 281"/>
                  <a:gd name="T11" fmla="*/ 22 h 304"/>
                  <a:gd name="T12" fmla="*/ 56 w 281"/>
                  <a:gd name="T13" fmla="*/ 30 h 304"/>
                  <a:gd name="T14" fmla="*/ 46 w 281"/>
                  <a:gd name="T15" fmla="*/ 40 h 304"/>
                  <a:gd name="T16" fmla="*/ 32 w 281"/>
                  <a:gd name="T17" fmla="*/ 55 h 304"/>
                  <a:gd name="T18" fmla="*/ 24 w 281"/>
                  <a:gd name="T19" fmla="*/ 67 h 304"/>
                  <a:gd name="T20" fmla="*/ 16 w 281"/>
                  <a:gd name="T21" fmla="*/ 80 h 304"/>
                  <a:gd name="T22" fmla="*/ 11 w 281"/>
                  <a:gd name="T23" fmla="*/ 93 h 304"/>
                  <a:gd name="T24" fmla="*/ 6 w 281"/>
                  <a:gd name="T25" fmla="*/ 107 h 304"/>
                  <a:gd name="T26" fmla="*/ 3 w 281"/>
                  <a:gd name="T27" fmla="*/ 121 h 304"/>
                  <a:gd name="T28" fmla="*/ 1 w 281"/>
                  <a:gd name="T29" fmla="*/ 136 h 304"/>
                  <a:gd name="T30" fmla="*/ 0 w 281"/>
                  <a:gd name="T31" fmla="*/ 152 h 304"/>
                  <a:gd name="T32" fmla="*/ 1 w 281"/>
                  <a:gd name="T33" fmla="*/ 168 h 304"/>
                  <a:gd name="T34" fmla="*/ 3 w 281"/>
                  <a:gd name="T35" fmla="*/ 182 h 304"/>
                  <a:gd name="T36" fmla="*/ 6 w 281"/>
                  <a:gd name="T37" fmla="*/ 197 h 304"/>
                  <a:gd name="T38" fmla="*/ 11 w 281"/>
                  <a:gd name="T39" fmla="*/ 210 h 304"/>
                  <a:gd name="T40" fmla="*/ 16 w 281"/>
                  <a:gd name="T41" fmla="*/ 224 h 304"/>
                  <a:gd name="T42" fmla="*/ 24 w 281"/>
                  <a:gd name="T43" fmla="*/ 237 h 304"/>
                  <a:gd name="T44" fmla="*/ 32 w 281"/>
                  <a:gd name="T45" fmla="*/ 248 h 304"/>
                  <a:gd name="T46" fmla="*/ 46 w 281"/>
                  <a:gd name="T47" fmla="*/ 264 h 304"/>
                  <a:gd name="T48" fmla="*/ 56 w 281"/>
                  <a:gd name="T49" fmla="*/ 273 h 304"/>
                  <a:gd name="T50" fmla="*/ 68 w 281"/>
                  <a:gd name="T51" fmla="*/ 282 h 304"/>
                  <a:gd name="T52" fmla="*/ 80 w 281"/>
                  <a:gd name="T53" fmla="*/ 289 h 304"/>
                  <a:gd name="T54" fmla="*/ 93 w 281"/>
                  <a:gd name="T55" fmla="*/ 294 h 304"/>
                  <a:gd name="T56" fmla="*/ 105 w 281"/>
                  <a:gd name="T57" fmla="*/ 298 h 304"/>
                  <a:gd name="T58" fmla="*/ 120 w 281"/>
                  <a:gd name="T59" fmla="*/ 302 h 304"/>
                  <a:gd name="T60" fmla="*/ 134 w 281"/>
                  <a:gd name="T61" fmla="*/ 304 h 304"/>
                  <a:gd name="T62" fmla="*/ 148 w 281"/>
                  <a:gd name="T63" fmla="*/ 304 h 304"/>
                  <a:gd name="T64" fmla="*/ 162 w 281"/>
                  <a:gd name="T65" fmla="*/ 302 h 304"/>
                  <a:gd name="T66" fmla="*/ 177 w 281"/>
                  <a:gd name="T67" fmla="*/ 298 h 304"/>
                  <a:gd name="T68" fmla="*/ 189 w 281"/>
                  <a:gd name="T69" fmla="*/ 294 h 304"/>
                  <a:gd name="T70" fmla="*/ 202 w 281"/>
                  <a:gd name="T71" fmla="*/ 289 h 304"/>
                  <a:gd name="T72" fmla="*/ 214 w 281"/>
                  <a:gd name="T73" fmla="*/ 282 h 304"/>
                  <a:gd name="T74" fmla="*/ 225 w 281"/>
                  <a:gd name="T75" fmla="*/ 273 h 304"/>
                  <a:gd name="T76" fmla="*/ 235 w 281"/>
                  <a:gd name="T77" fmla="*/ 264 h 304"/>
                  <a:gd name="T78" fmla="*/ 249 w 281"/>
                  <a:gd name="T79" fmla="*/ 248 h 304"/>
                  <a:gd name="T80" fmla="*/ 257 w 281"/>
                  <a:gd name="T81" fmla="*/ 237 h 304"/>
                  <a:gd name="T82" fmla="*/ 265 w 281"/>
                  <a:gd name="T83" fmla="*/ 224 h 304"/>
                  <a:gd name="T84" fmla="*/ 270 w 281"/>
                  <a:gd name="T85" fmla="*/ 210 h 304"/>
                  <a:gd name="T86" fmla="*/ 275 w 281"/>
                  <a:gd name="T87" fmla="*/ 197 h 304"/>
                  <a:gd name="T88" fmla="*/ 278 w 281"/>
                  <a:gd name="T89" fmla="*/ 182 h 304"/>
                  <a:gd name="T90" fmla="*/ 280 w 281"/>
                  <a:gd name="T91" fmla="*/ 168 h 304"/>
                  <a:gd name="T92" fmla="*/ 281 w 281"/>
                  <a:gd name="T93" fmla="*/ 152 h 304"/>
                  <a:gd name="T94" fmla="*/ 280 w 281"/>
                  <a:gd name="T95" fmla="*/ 136 h 304"/>
                  <a:gd name="T96" fmla="*/ 278 w 281"/>
                  <a:gd name="T97" fmla="*/ 121 h 304"/>
                  <a:gd name="T98" fmla="*/ 275 w 281"/>
                  <a:gd name="T99" fmla="*/ 107 h 304"/>
                  <a:gd name="T100" fmla="*/ 270 w 281"/>
                  <a:gd name="T101" fmla="*/ 93 h 304"/>
                  <a:gd name="T102" fmla="*/ 265 w 281"/>
                  <a:gd name="T103" fmla="*/ 80 h 304"/>
                  <a:gd name="T104" fmla="*/ 257 w 281"/>
                  <a:gd name="T105" fmla="*/ 67 h 304"/>
                  <a:gd name="T106" fmla="*/ 249 w 281"/>
                  <a:gd name="T107" fmla="*/ 55 h 304"/>
                  <a:gd name="T108" fmla="*/ 235 w 281"/>
                  <a:gd name="T109" fmla="*/ 40 h 304"/>
                  <a:gd name="T110" fmla="*/ 225 w 281"/>
                  <a:gd name="T111" fmla="*/ 30 h 304"/>
                  <a:gd name="T112" fmla="*/ 214 w 281"/>
                  <a:gd name="T113" fmla="*/ 22 h 304"/>
                  <a:gd name="T114" fmla="*/ 202 w 281"/>
                  <a:gd name="T115" fmla="*/ 15 h 304"/>
                  <a:gd name="T116" fmla="*/ 189 w 281"/>
                  <a:gd name="T117" fmla="*/ 9 h 304"/>
                  <a:gd name="T118" fmla="*/ 177 w 281"/>
                  <a:gd name="T119" fmla="*/ 5 h 304"/>
                  <a:gd name="T120" fmla="*/ 162 w 281"/>
                  <a:gd name="T121" fmla="*/ 2 h 304"/>
                  <a:gd name="T122" fmla="*/ 148 w 281"/>
                  <a:gd name="T123" fmla="*/ 0 h 30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1"/>
                  <a:gd name="T187" fmla="*/ 0 h 304"/>
                  <a:gd name="T188" fmla="*/ 281 w 281"/>
                  <a:gd name="T189" fmla="*/ 304 h 30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1" h="304">
                    <a:moveTo>
                      <a:pt x="141" y="0"/>
                    </a:moveTo>
                    <a:lnTo>
                      <a:pt x="134" y="0"/>
                    </a:lnTo>
                    <a:lnTo>
                      <a:pt x="126" y="1"/>
                    </a:lnTo>
                    <a:lnTo>
                      <a:pt x="120" y="2"/>
                    </a:lnTo>
                    <a:lnTo>
                      <a:pt x="113" y="3"/>
                    </a:lnTo>
                    <a:lnTo>
                      <a:pt x="105" y="5"/>
                    </a:lnTo>
                    <a:lnTo>
                      <a:pt x="99" y="7"/>
                    </a:lnTo>
                    <a:lnTo>
                      <a:pt x="93" y="9"/>
                    </a:lnTo>
                    <a:lnTo>
                      <a:pt x="86" y="11"/>
                    </a:lnTo>
                    <a:lnTo>
                      <a:pt x="80" y="15"/>
                    </a:lnTo>
                    <a:lnTo>
                      <a:pt x="74" y="19"/>
                    </a:lnTo>
                    <a:lnTo>
                      <a:pt x="68" y="22"/>
                    </a:lnTo>
                    <a:lnTo>
                      <a:pt x="62" y="26"/>
                    </a:lnTo>
                    <a:lnTo>
                      <a:pt x="56" y="30"/>
                    </a:lnTo>
                    <a:lnTo>
                      <a:pt x="51" y="35"/>
                    </a:lnTo>
                    <a:lnTo>
                      <a:pt x="46" y="40"/>
                    </a:lnTo>
                    <a:lnTo>
                      <a:pt x="41" y="45"/>
                    </a:lnTo>
                    <a:lnTo>
                      <a:pt x="32" y="55"/>
                    </a:lnTo>
                    <a:lnTo>
                      <a:pt x="28" y="61"/>
                    </a:lnTo>
                    <a:lnTo>
                      <a:pt x="24" y="67"/>
                    </a:lnTo>
                    <a:lnTo>
                      <a:pt x="20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1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1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20" y="230"/>
                    </a:lnTo>
                    <a:lnTo>
                      <a:pt x="24" y="237"/>
                    </a:lnTo>
                    <a:lnTo>
                      <a:pt x="28" y="243"/>
                    </a:lnTo>
                    <a:lnTo>
                      <a:pt x="32" y="248"/>
                    </a:lnTo>
                    <a:lnTo>
                      <a:pt x="41" y="260"/>
                    </a:lnTo>
                    <a:lnTo>
                      <a:pt x="46" y="264"/>
                    </a:lnTo>
                    <a:lnTo>
                      <a:pt x="51" y="269"/>
                    </a:lnTo>
                    <a:lnTo>
                      <a:pt x="56" y="273"/>
                    </a:lnTo>
                    <a:lnTo>
                      <a:pt x="62" y="278"/>
                    </a:lnTo>
                    <a:lnTo>
                      <a:pt x="68" y="282"/>
                    </a:lnTo>
                    <a:lnTo>
                      <a:pt x="74" y="286"/>
                    </a:lnTo>
                    <a:lnTo>
                      <a:pt x="80" y="289"/>
                    </a:lnTo>
                    <a:lnTo>
                      <a:pt x="86" y="292"/>
                    </a:lnTo>
                    <a:lnTo>
                      <a:pt x="93" y="294"/>
                    </a:lnTo>
                    <a:lnTo>
                      <a:pt x="99" y="296"/>
                    </a:lnTo>
                    <a:lnTo>
                      <a:pt x="105" y="298"/>
                    </a:lnTo>
                    <a:lnTo>
                      <a:pt x="113" y="301"/>
                    </a:lnTo>
                    <a:lnTo>
                      <a:pt x="120" y="302"/>
                    </a:lnTo>
                    <a:lnTo>
                      <a:pt x="126" y="303"/>
                    </a:lnTo>
                    <a:lnTo>
                      <a:pt x="134" y="304"/>
                    </a:lnTo>
                    <a:lnTo>
                      <a:pt x="141" y="304"/>
                    </a:lnTo>
                    <a:lnTo>
                      <a:pt x="148" y="304"/>
                    </a:lnTo>
                    <a:lnTo>
                      <a:pt x="156" y="303"/>
                    </a:lnTo>
                    <a:lnTo>
                      <a:pt x="162" y="302"/>
                    </a:lnTo>
                    <a:lnTo>
                      <a:pt x="169" y="301"/>
                    </a:lnTo>
                    <a:lnTo>
                      <a:pt x="177" y="298"/>
                    </a:lnTo>
                    <a:lnTo>
                      <a:pt x="183" y="296"/>
                    </a:lnTo>
                    <a:lnTo>
                      <a:pt x="189" y="294"/>
                    </a:lnTo>
                    <a:lnTo>
                      <a:pt x="195" y="292"/>
                    </a:lnTo>
                    <a:lnTo>
                      <a:pt x="202" y="289"/>
                    </a:lnTo>
                    <a:lnTo>
                      <a:pt x="208" y="286"/>
                    </a:lnTo>
                    <a:lnTo>
                      <a:pt x="214" y="282"/>
                    </a:lnTo>
                    <a:lnTo>
                      <a:pt x="220" y="278"/>
                    </a:lnTo>
                    <a:lnTo>
                      <a:pt x="225" y="273"/>
                    </a:lnTo>
                    <a:lnTo>
                      <a:pt x="230" y="269"/>
                    </a:lnTo>
                    <a:lnTo>
                      <a:pt x="235" y="264"/>
                    </a:lnTo>
                    <a:lnTo>
                      <a:pt x="240" y="260"/>
                    </a:lnTo>
                    <a:lnTo>
                      <a:pt x="249" y="248"/>
                    </a:lnTo>
                    <a:lnTo>
                      <a:pt x="253" y="243"/>
                    </a:lnTo>
                    <a:lnTo>
                      <a:pt x="257" y="237"/>
                    </a:lnTo>
                    <a:lnTo>
                      <a:pt x="261" y="230"/>
                    </a:lnTo>
                    <a:lnTo>
                      <a:pt x="265" y="224"/>
                    </a:lnTo>
                    <a:lnTo>
                      <a:pt x="268" y="218"/>
                    </a:lnTo>
                    <a:lnTo>
                      <a:pt x="270" y="210"/>
                    </a:lnTo>
                    <a:lnTo>
                      <a:pt x="273" y="204"/>
                    </a:lnTo>
                    <a:lnTo>
                      <a:pt x="275" y="197"/>
                    </a:lnTo>
                    <a:lnTo>
                      <a:pt x="277" y="190"/>
                    </a:lnTo>
                    <a:lnTo>
                      <a:pt x="278" y="182"/>
                    </a:lnTo>
                    <a:lnTo>
                      <a:pt x="279" y="175"/>
                    </a:lnTo>
                    <a:lnTo>
                      <a:pt x="280" y="168"/>
                    </a:lnTo>
                    <a:lnTo>
                      <a:pt x="281" y="159"/>
                    </a:lnTo>
                    <a:lnTo>
                      <a:pt x="281" y="152"/>
                    </a:lnTo>
                    <a:lnTo>
                      <a:pt x="281" y="144"/>
                    </a:lnTo>
                    <a:lnTo>
                      <a:pt x="280" y="136"/>
                    </a:lnTo>
                    <a:lnTo>
                      <a:pt x="279" y="129"/>
                    </a:lnTo>
                    <a:lnTo>
                      <a:pt x="278" y="121"/>
                    </a:lnTo>
                    <a:lnTo>
                      <a:pt x="277" y="114"/>
                    </a:lnTo>
                    <a:lnTo>
                      <a:pt x="275" y="107"/>
                    </a:lnTo>
                    <a:lnTo>
                      <a:pt x="273" y="99"/>
                    </a:lnTo>
                    <a:lnTo>
                      <a:pt x="270" y="93"/>
                    </a:lnTo>
                    <a:lnTo>
                      <a:pt x="268" y="86"/>
                    </a:lnTo>
                    <a:lnTo>
                      <a:pt x="265" y="80"/>
                    </a:lnTo>
                    <a:lnTo>
                      <a:pt x="261" y="73"/>
                    </a:lnTo>
                    <a:lnTo>
                      <a:pt x="257" y="67"/>
                    </a:lnTo>
                    <a:lnTo>
                      <a:pt x="253" y="61"/>
                    </a:lnTo>
                    <a:lnTo>
                      <a:pt x="249" y="55"/>
                    </a:lnTo>
                    <a:lnTo>
                      <a:pt x="240" y="45"/>
                    </a:lnTo>
                    <a:lnTo>
                      <a:pt x="235" y="40"/>
                    </a:lnTo>
                    <a:lnTo>
                      <a:pt x="230" y="35"/>
                    </a:lnTo>
                    <a:lnTo>
                      <a:pt x="225" y="30"/>
                    </a:lnTo>
                    <a:lnTo>
                      <a:pt x="220" y="26"/>
                    </a:lnTo>
                    <a:lnTo>
                      <a:pt x="214" y="22"/>
                    </a:lnTo>
                    <a:lnTo>
                      <a:pt x="208" y="19"/>
                    </a:lnTo>
                    <a:lnTo>
                      <a:pt x="202" y="15"/>
                    </a:lnTo>
                    <a:lnTo>
                      <a:pt x="195" y="11"/>
                    </a:lnTo>
                    <a:lnTo>
                      <a:pt x="189" y="9"/>
                    </a:lnTo>
                    <a:lnTo>
                      <a:pt x="183" y="7"/>
                    </a:lnTo>
                    <a:lnTo>
                      <a:pt x="177" y="5"/>
                    </a:lnTo>
                    <a:lnTo>
                      <a:pt x="169" y="3"/>
                    </a:lnTo>
                    <a:lnTo>
                      <a:pt x="162" y="2"/>
                    </a:lnTo>
                    <a:lnTo>
                      <a:pt x="156" y="1"/>
                    </a:lnTo>
                    <a:lnTo>
                      <a:pt x="148" y="0"/>
                    </a:lnTo>
                    <a:lnTo>
                      <a:pt x="14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1" name="Rectangle 24"/>
              <p:cNvSpPr>
                <a:spLocks noChangeArrowheads="1"/>
              </p:cNvSpPr>
              <p:nvPr/>
            </p:nvSpPr>
            <p:spPr bwMode="auto">
              <a:xfrm>
                <a:off x="4284" y="1769"/>
                <a:ext cx="19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PET</a:t>
                </a:r>
                <a:endParaRPr lang="en-US"/>
              </a:p>
            </p:txBody>
          </p:sp>
          <p:sp>
            <p:nvSpPr>
              <p:cNvPr id="21572" name="Freeform 25"/>
              <p:cNvSpPr>
                <a:spLocks/>
              </p:cNvSpPr>
              <p:nvPr/>
            </p:nvSpPr>
            <p:spPr bwMode="auto">
              <a:xfrm>
                <a:off x="420" y="2090"/>
                <a:ext cx="121" cy="295"/>
              </a:xfrm>
              <a:custGeom>
                <a:avLst/>
                <a:gdLst>
                  <a:gd name="T0" fmla="*/ 26 w 121"/>
                  <a:gd name="T1" fmla="*/ 14 h 295"/>
                  <a:gd name="T2" fmla="*/ 29 w 121"/>
                  <a:gd name="T3" fmla="*/ 30 h 295"/>
                  <a:gd name="T4" fmla="*/ 34 w 121"/>
                  <a:gd name="T5" fmla="*/ 40 h 295"/>
                  <a:gd name="T6" fmla="*/ 43 w 121"/>
                  <a:gd name="T7" fmla="*/ 47 h 295"/>
                  <a:gd name="T8" fmla="*/ 56 w 121"/>
                  <a:gd name="T9" fmla="*/ 54 h 295"/>
                  <a:gd name="T10" fmla="*/ 66 w 121"/>
                  <a:gd name="T11" fmla="*/ 63 h 295"/>
                  <a:gd name="T12" fmla="*/ 55 w 121"/>
                  <a:gd name="T13" fmla="*/ 75 h 295"/>
                  <a:gd name="T14" fmla="*/ 45 w 121"/>
                  <a:gd name="T15" fmla="*/ 83 h 295"/>
                  <a:gd name="T16" fmla="*/ 24 w 121"/>
                  <a:gd name="T17" fmla="*/ 92 h 295"/>
                  <a:gd name="T18" fmla="*/ 9 w 121"/>
                  <a:gd name="T19" fmla="*/ 97 h 295"/>
                  <a:gd name="T20" fmla="*/ 1 w 121"/>
                  <a:gd name="T21" fmla="*/ 105 h 295"/>
                  <a:gd name="T22" fmla="*/ 0 w 121"/>
                  <a:gd name="T23" fmla="*/ 113 h 295"/>
                  <a:gd name="T24" fmla="*/ 0 w 121"/>
                  <a:gd name="T25" fmla="*/ 120 h 295"/>
                  <a:gd name="T26" fmla="*/ 6 w 121"/>
                  <a:gd name="T27" fmla="*/ 124 h 295"/>
                  <a:gd name="T28" fmla="*/ 18 w 121"/>
                  <a:gd name="T29" fmla="*/ 125 h 295"/>
                  <a:gd name="T30" fmla="*/ 35 w 121"/>
                  <a:gd name="T31" fmla="*/ 128 h 295"/>
                  <a:gd name="T32" fmla="*/ 49 w 121"/>
                  <a:gd name="T33" fmla="*/ 133 h 295"/>
                  <a:gd name="T34" fmla="*/ 56 w 121"/>
                  <a:gd name="T35" fmla="*/ 141 h 295"/>
                  <a:gd name="T36" fmla="*/ 58 w 121"/>
                  <a:gd name="T37" fmla="*/ 150 h 295"/>
                  <a:gd name="T38" fmla="*/ 60 w 121"/>
                  <a:gd name="T39" fmla="*/ 156 h 295"/>
                  <a:gd name="T40" fmla="*/ 61 w 121"/>
                  <a:gd name="T41" fmla="*/ 162 h 295"/>
                  <a:gd name="T42" fmla="*/ 62 w 121"/>
                  <a:gd name="T43" fmla="*/ 164 h 295"/>
                  <a:gd name="T44" fmla="*/ 67 w 121"/>
                  <a:gd name="T45" fmla="*/ 164 h 295"/>
                  <a:gd name="T46" fmla="*/ 77 w 121"/>
                  <a:gd name="T47" fmla="*/ 167 h 295"/>
                  <a:gd name="T48" fmla="*/ 88 w 121"/>
                  <a:gd name="T49" fmla="*/ 173 h 295"/>
                  <a:gd name="T50" fmla="*/ 106 w 121"/>
                  <a:gd name="T51" fmla="*/ 186 h 295"/>
                  <a:gd name="T52" fmla="*/ 115 w 121"/>
                  <a:gd name="T53" fmla="*/ 192 h 295"/>
                  <a:gd name="T54" fmla="*/ 120 w 121"/>
                  <a:gd name="T55" fmla="*/ 195 h 295"/>
                  <a:gd name="T56" fmla="*/ 120 w 121"/>
                  <a:gd name="T57" fmla="*/ 201 h 295"/>
                  <a:gd name="T58" fmla="*/ 117 w 121"/>
                  <a:gd name="T59" fmla="*/ 217 h 295"/>
                  <a:gd name="T60" fmla="*/ 113 w 121"/>
                  <a:gd name="T61" fmla="*/ 240 h 295"/>
                  <a:gd name="T62" fmla="*/ 107 w 121"/>
                  <a:gd name="T63" fmla="*/ 257 h 295"/>
                  <a:gd name="T64" fmla="*/ 98 w 121"/>
                  <a:gd name="T65" fmla="*/ 270 h 295"/>
                  <a:gd name="T66" fmla="*/ 83 w 121"/>
                  <a:gd name="T67" fmla="*/ 284 h 295"/>
                  <a:gd name="T68" fmla="*/ 69 w 121"/>
                  <a:gd name="T69" fmla="*/ 295 h 295"/>
                  <a:gd name="T70" fmla="*/ 60 w 121"/>
                  <a:gd name="T71" fmla="*/ 291 h 295"/>
                  <a:gd name="T72" fmla="*/ 50 w 121"/>
                  <a:gd name="T73" fmla="*/ 288 h 295"/>
                  <a:gd name="T74" fmla="*/ 46 w 121"/>
                  <a:gd name="T75" fmla="*/ 284 h 295"/>
                  <a:gd name="T76" fmla="*/ 46 w 121"/>
                  <a:gd name="T77" fmla="*/ 277 h 295"/>
                  <a:gd name="T78" fmla="*/ 47 w 121"/>
                  <a:gd name="T79" fmla="*/ 267 h 295"/>
                  <a:gd name="T80" fmla="*/ 48 w 121"/>
                  <a:gd name="T81" fmla="*/ 258 h 295"/>
                  <a:gd name="T82" fmla="*/ 49 w 121"/>
                  <a:gd name="T83" fmla="*/ 245 h 29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1"/>
                  <a:gd name="T127" fmla="*/ 0 h 295"/>
                  <a:gd name="T128" fmla="*/ 121 w 121"/>
                  <a:gd name="T129" fmla="*/ 295 h 29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1" h="295">
                    <a:moveTo>
                      <a:pt x="23" y="0"/>
                    </a:moveTo>
                    <a:lnTo>
                      <a:pt x="24" y="8"/>
                    </a:lnTo>
                    <a:lnTo>
                      <a:pt x="26" y="14"/>
                    </a:lnTo>
                    <a:lnTo>
                      <a:pt x="27" y="20"/>
                    </a:lnTo>
                    <a:lnTo>
                      <a:pt x="28" y="25"/>
                    </a:lnTo>
                    <a:lnTo>
                      <a:pt x="29" y="30"/>
                    </a:lnTo>
                    <a:lnTo>
                      <a:pt x="31" y="34"/>
                    </a:lnTo>
                    <a:lnTo>
                      <a:pt x="32" y="37"/>
                    </a:lnTo>
                    <a:lnTo>
                      <a:pt x="34" y="40"/>
                    </a:lnTo>
                    <a:lnTo>
                      <a:pt x="36" y="43"/>
                    </a:lnTo>
                    <a:lnTo>
                      <a:pt x="39" y="45"/>
                    </a:lnTo>
                    <a:lnTo>
                      <a:pt x="43" y="47"/>
                    </a:lnTo>
                    <a:lnTo>
                      <a:pt x="47" y="49"/>
                    </a:lnTo>
                    <a:lnTo>
                      <a:pt x="51" y="52"/>
                    </a:lnTo>
                    <a:lnTo>
                      <a:pt x="56" y="54"/>
                    </a:lnTo>
                    <a:lnTo>
                      <a:pt x="62" y="56"/>
                    </a:lnTo>
                    <a:lnTo>
                      <a:pt x="69" y="59"/>
                    </a:lnTo>
                    <a:lnTo>
                      <a:pt x="66" y="63"/>
                    </a:lnTo>
                    <a:lnTo>
                      <a:pt x="62" y="67"/>
                    </a:lnTo>
                    <a:lnTo>
                      <a:pt x="58" y="71"/>
                    </a:lnTo>
                    <a:lnTo>
                      <a:pt x="55" y="75"/>
                    </a:lnTo>
                    <a:lnTo>
                      <a:pt x="52" y="78"/>
                    </a:lnTo>
                    <a:lnTo>
                      <a:pt x="48" y="81"/>
                    </a:lnTo>
                    <a:lnTo>
                      <a:pt x="45" y="83"/>
                    </a:lnTo>
                    <a:lnTo>
                      <a:pt x="40" y="85"/>
                    </a:lnTo>
                    <a:lnTo>
                      <a:pt x="33" y="89"/>
                    </a:lnTo>
                    <a:lnTo>
                      <a:pt x="24" y="92"/>
                    </a:lnTo>
                    <a:lnTo>
                      <a:pt x="19" y="93"/>
                    </a:lnTo>
                    <a:lnTo>
                      <a:pt x="14" y="94"/>
                    </a:lnTo>
                    <a:lnTo>
                      <a:pt x="9" y="97"/>
                    </a:lnTo>
                    <a:lnTo>
                      <a:pt x="4" y="98"/>
                    </a:lnTo>
                    <a:lnTo>
                      <a:pt x="2" y="102"/>
                    </a:lnTo>
                    <a:lnTo>
                      <a:pt x="1" y="105"/>
                    </a:lnTo>
                    <a:lnTo>
                      <a:pt x="1" y="108"/>
                    </a:lnTo>
                    <a:lnTo>
                      <a:pt x="0" y="111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2" y="122"/>
                    </a:lnTo>
                    <a:lnTo>
                      <a:pt x="4" y="123"/>
                    </a:lnTo>
                    <a:lnTo>
                      <a:pt x="6" y="124"/>
                    </a:lnTo>
                    <a:lnTo>
                      <a:pt x="10" y="125"/>
                    </a:lnTo>
                    <a:lnTo>
                      <a:pt x="14" y="125"/>
                    </a:lnTo>
                    <a:lnTo>
                      <a:pt x="18" y="125"/>
                    </a:lnTo>
                    <a:lnTo>
                      <a:pt x="24" y="126"/>
                    </a:lnTo>
                    <a:lnTo>
                      <a:pt x="30" y="127"/>
                    </a:lnTo>
                    <a:lnTo>
                      <a:pt x="35" y="128"/>
                    </a:lnTo>
                    <a:lnTo>
                      <a:pt x="43" y="130"/>
                    </a:lnTo>
                    <a:lnTo>
                      <a:pt x="46" y="131"/>
                    </a:lnTo>
                    <a:lnTo>
                      <a:pt x="49" y="133"/>
                    </a:lnTo>
                    <a:lnTo>
                      <a:pt x="52" y="134"/>
                    </a:lnTo>
                    <a:lnTo>
                      <a:pt x="56" y="137"/>
                    </a:lnTo>
                    <a:lnTo>
                      <a:pt x="56" y="141"/>
                    </a:lnTo>
                    <a:lnTo>
                      <a:pt x="57" y="144"/>
                    </a:lnTo>
                    <a:lnTo>
                      <a:pt x="58" y="147"/>
                    </a:lnTo>
                    <a:lnTo>
                      <a:pt x="58" y="150"/>
                    </a:lnTo>
                    <a:lnTo>
                      <a:pt x="59" y="152"/>
                    </a:lnTo>
                    <a:lnTo>
                      <a:pt x="59" y="154"/>
                    </a:lnTo>
                    <a:lnTo>
                      <a:pt x="60" y="156"/>
                    </a:lnTo>
                    <a:lnTo>
                      <a:pt x="60" y="157"/>
                    </a:lnTo>
                    <a:lnTo>
                      <a:pt x="60" y="160"/>
                    </a:lnTo>
                    <a:lnTo>
                      <a:pt x="61" y="162"/>
                    </a:lnTo>
                    <a:lnTo>
                      <a:pt x="61" y="163"/>
                    </a:lnTo>
                    <a:lnTo>
                      <a:pt x="62" y="164"/>
                    </a:lnTo>
                    <a:lnTo>
                      <a:pt x="63" y="164"/>
                    </a:lnTo>
                    <a:lnTo>
                      <a:pt x="65" y="164"/>
                    </a:lnTo>
                    <a:lnTo>
                      <a:pt x="67" y="164"/>
                    </a:lnTo>
                    <a:lnTo>
                      <a:pt x="70" y="165"/>
                    </a:lnTo>
                    <a:lnTo>
                      <a:pt x="73" y="166"/>
                    </a:lnTo>
                    <a:lnTo>
                      <a:pt x="77" y="167"/>
                    </a:lnTo>
                    <a:lnTo>
                      <a:pt x="82" y="170"/>
                    </a:lnTo>
                    <a:lnTo>
                      <a:pt x="84" y="171"/>
                    </a:lnTo>
                    <a:lnTo>
                      <a:pt x="88" y="173"/>
                    </a:lnTo>
                    <a:lnTo>
                      <a:pt x="94" y="177"/>
                    </a:lnTo>
                    <a:lnTo>
                      <a:pt x="100" y="181"/>
                    </a:lnTo>
                    <a:lnTo>
                      <a:pt x="106" y="186"/>
                    </a:lnTo>
                    <a:lnTo>
                      <a:pt x="110" y="188"/>
                    </a:lnTo>
                    <a:lnTo>
                      <a:pt x="113" y="190"/>
                    </a:lnTo>
                    <a:lnTo>
                      <a:pt x="115" y="192"/>
                    </a:lnTo>
                    <a:lnTo>
                      <a:pt x="117" y="193"/>
                    </a:lnTo>
                    <a:lnTo>
                      <a:pt x="119" y="194"/>
                    </a:lnTo>
                    <a:lnTo>
                      <a:pt x="120" y="195"/>
                    </a:lnTo>
                    <a:lnTo>
                      <a:pt x="121" y="196"/>
                    </a:lnTo>
                    <a:lnTo>
                      <a:pt x="120" y="201"/>
                    </a:lnTo>
                    <a:lnTo>
                      <a:pt x="119" y="207"/>
                    </a:lnTo>
                    <a:lnTo>
                      <a:pt x="118" y="212"/>
                    </a:lnTo>
                    <a:lnTo>
                      <a:pt x="117" y="217"/>
                    </a:lnTo>
                    <a:lnTo>
                      <a:pt x="116" y="225"/>
                    </a:lnTo>
                    <a:lnTo>
                      <a:pt x="114" y="233"/>
                    </a:lnTo>
                    <a:lnTo>
                      <a:pt x="113" y="240"/>
                    </a:lnTo>
                    <a:lnTo>
                      <a:pt x="111" y="245"/>
                    </a:lnTo>
                    <a:lnTo>
                      <a:pt x="110" y="252"/>
                    </a:lnTo>
                    <a:lnTo>
                      <a:pt x="107" y="257"/>
                    </a:lnTo>
                    <a:lnTo>
                      <a:pt x="104" y="261"/>
                    </a:lnTo>
                    <a:lnTo>
                      <a:pt x="101" y="265"/>
                    </a:lnTo>
                    <a:lnTo>
                      <a:pt x="98" y="270"/>
                    </a:lnTo>
                    <a:lnTo>
                      <a:pt x="94" y="275"/>
                    </a:lnTo>
                    <a:lnTo>
                      <a:pt x="89" y="279"/>
                    </a:lnTo>
                    <a:lnTo>
                      <a:pt x="83" y="284"/>
                    </a:lnTo>
                    <a:lnTo>
                      <a:pt x="76" y="288"/>
                    </a:lnTo>
                    <a:lnTo>
                      <a:pt x="73" y="291"/>
                    </a:lnTo>
                    <a:lnTo>
                      <a:pt x="69" y="295"/>
                    </a:lnTo>
                    <a:lnTo>
                      <a:pt x="66" y="293"/>
                    </a:lnTo>
                    <a:lnTo>
                      <a:pt x="62" y="292"/>
                    </a:lnTo>
                    <a:lnTo>
                      <a:pt x="60" y="291"/>
                    </a:lnTo>
                    <a:lnTo>
                      <a:pt x="57" y="290"/>
                    </a:lnTo>
                    <a:lnTo>
                      <a:pt x="53" y="289"/>
                    </a:lnTo>
                    <a:lnTo>
                      <a:pt x="50" y="288"/>
                    </a:lnTo>
                    <a:lnTo>
                      <a:pt x="48" y="287"/>
                    </a:lnTo>
                    <a:lnTo>
                      <a:pt x="47" y="286"/>
                    </a:lnTo>
                    <a:lnTo>
                      <a:pt x="46" y="284"/>
                    </a:lnTo>
                    <a:lnTo>
                      <a:pt x="46" y="282"/>
                    </a:lnTo>
                    <a:lnTo>
                      <a:pt x="46" y="280"/>
                    </a:lnTo>
                    <a:lnTo>
                      <a:pt x="46" y="277"/>
                    </a:lnTo>
                    <a:lnTo>
                      <a:pt x="46" y="273"/>
                    </a:lnTo>
                    <a:lnTo>
                      <a:pt x="47" y="270"/>
                    </a:lnTo>
                    <a:lnTo>
                      <a:pt x="47" y="267"/>
                    </a:lnTo>
                    <a:lnTo>
                      <a:pt x="47" y="265"/>
                    </a:lnTo>
                    <a:lnTo>
                      <a:pt x="48" y="261"/>
                    </a:lnTo>
                    <a:lnTo>
                      <a:pt x="48" y="258"/>
                    </a:lnTo>
                    <a:lnTo>
                      <a:pt x="48" y="255"/>
                    </a:lnTo>
                    <a:lnTo>
                      <a:pt x="49" y="251"/>
                    </a:lnTo>
                    <a:lnTo>
                      <a:pt x="49" y="245"/>
                    </a:lnTo>
                    <a:lnTo>
                      <a:pt x="49" y="241"/>
                    </a:lnTo>
                    <a:lnTo>
                      <a:pt x="49" y="236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3" name="Freeform 26"/>
              <p:cNvSpPr>
                <a:spLocks/>
              </p:cNvSpPr>
              <p:nvPr/>
            </p:nvSpPr>
            <p:spPr bwMode="auto">
              <a:xfrm>
                <a:off x="378" y="2038"/>
                <a:ext cx="72" cy="61"/>
              </a:xfrm>
              <a:custGeom>
                <a:avLst/>
                <a:gdLst>
                  <a:gd name="T0" fmla="*/ 35 w 72"/>
                  <a:gd name="T1" fmla="*/ 0 h 61"/>
                  <a:gd name="T2" fmla="*/ 32 w 72"/>
                  <a:gd name="T3" fmla="*/ 0 h 61"/>
                  <a:gd name="T4" fmla="*/ 28 w 72"/>
                  <a:gd name="T5" fmla="*/ 0 h 61"/>
                  <a:gd name="T6" fmla="*/ 25 w 72"/>
                  <a:gd name="T7" fmla="*/ 1 h 61"/>
                  <a:gd name="T8" fmla="*/ 22 w 72"/>
                  <a:gd name="T9" fmla="*/ 2 h 61"/>
                  <a:gd name="T10" fmla="*/ 15 w 72"/>
                  <a:gd name="T11" fmla="*/ 4 h 61"/>
                  <a:gd name="T12" fmla="*/ 10 w 72"/>
                  <a:gd name="T13" fmla="*/ 8 h 61"/>
                  <a:gd name="T14" fmla="*/ 7 w 72"/>
                  <a:gd name="T15" fmla="*/ 10 h 61"/>
                  <a:gd name="T16" fmla="*/ 5 w 72"/>
                  <a:gd name="T17" fmla="*/ 12 h 61"/>
                  <a:gd name="T18" fmla="*/ 4 w 72"/>
                  <a:gd name="T19" fmla="*/ 16 h 61"/>
                  <a:gd name="T20" fmla="*/ 2 w 72"/>
                  <a:gd name="T21" fmla="*/ 18 h 61"/>
                  <a:gd name="T22" fmla="*/ 1 w 72"/>
                  <a:gd name="T23" fmla="*/ 21 h 61"/>
                  <a:gd name="T24" fmla="*/ 0 w 72"/>
                  <a:gd name="T25" fmla="*/ 24 h 61"/>
                  <a:gd name="T26" fmla="*/ 0 w 72"/>
                  <a:gd name="T27" fmla="*/ 27 h 61"/>
                  <a:gd name="T28" fmla="*/ 0 w 72"/>
                  <a:gd name="T29" fmla="*/ 30 h 61"/>
                  <a:gd name="T30" fmla="*/ 0 w 72"/>
                  <a:gd name="T31" fmla="*/ 32 h 61"/>
                  <a:gd name="T32" fmla="*/ 0 w 72"/>
                  <a:gd name="T33" fmla="*/ 35 h 61"/>
                  <a:gd name="T34" fmla="*/ 1 w 72"/>
                  <a:gd name="T35" fmla="*/ 39 h 61"/>
                  <a:gd name="T36" fmla="*/ 2 w 72"/>
                  <a:gd name="T37" fmla="*/ 42 h 61"/>
                  <a:gd name="T38" fmla="*/ 4 w 72"/>
                  <a:gd name="T39" fmla="*/ 44 h 61"/>
                  <a:gd name="T40" fmla="*/ 5 w 72"/>
                  <a:gd name="T41" fmla="*/ 47 h 61"/>
                  <a:gd name="T42" fmla="*/ 7 w 72"/>
                  <a:gd name="T43" fmla="*/ 49 h 61"/>
                  <a:gd name="T44" fmla="*/ 10 w 72"/>
                  <a:gd name="T45" fmla="*/ 51 h 61"/>
                  <a:gd name="T46" fmla="*/ 15 w 72"/>
                  <a:gd name="T47" fmla="*/ 55 h 61"/>
                  <a:gd name="T48" fmla="*/ 22 w 72"/>
                  <a:gd name="T49" fmla="*/ 57 h 61"/>
                  <a:gd name="T50" fmla="*/ 25 w 72"/>
                  <a:gd name="T51" fmla="*/ 59 h 61"/>
                  <a:gd name="T52" fmla="*/ 28 w 72"/>
                  <a:gd name="T53" fmla="*/ 60 h 61"/>
                  <a:gd name="T54" fmla="*/ 32 w 72"/>
                  <a:gd name="T55" fmla="*/ 60 h 61"/>
                  <a:gd name="T56" fmla="*/ 35 w 72"/>
                  <a:gd name="T57" fmla="*/ 61 h 61"/>
                  <a:gd name="T58" fmla="*/ 39 w 72"/>
                  <a:gd name="T59" fmla="*/ 60 h 61"/>
                  <a:gd name="T60" fmla="*/ 43 w 72"/>
                  <a:gd name="T61" fmla="*/ 60 h 61"/>
                  <a:gd name="T62" fmla="*/ 46 w 72"/>
                  <a:gd name="T63" fmla="*/ 59 h 61"/>
                  <a:gd name="T64" fmla="*/ 49 w 72"/>
                  <a:gd name="T65" fmla="*/ 57 h 61"/>
                  <a:gd name="T66" fmla="*/ 55 w 72"/>
                  <a:gd name="T67" fmla="*/ 55 h 61"/>
                  <a:gd name="T68" fmla="*/ 60 w 72"/>
                  <a:gd name="T69" fmla="*/ 51 h 61"/>
                  <a:gd name="T70" fmla="*/ 64 w 72"/>
                  <a:gd name="T71" fmla="*/ 49 h 61"/>
                  <a:gd name="T72" fmla="*/ 66 w 72"/>
                  <a:gd name="T73" fmla="*/ 47 h 61"/>
                  <a:gd name="T74" fmla="*/ 67 w 72"/>
                  <a:gd name="T75" fmla="*/ 44 h 61"/>
                  <a:gd name="T76" fmla="*/ 69 w 72"/>
                  <a:gd name="T77" fmla="*/ 42 h 61"/>
                  <a:gd name="T78" fmla="*/ 70 w 72"/>
                  <a:gd name="T79" fmla="*/ 39 h 61"/>
                  <a:gd name="T80" fmla="*/ 71 w 72"/>
                  <a:gd name="T81" fmla="*/ 35 h 61"/>
                  <a:gd name="T82" fmla="*/ 71 w 72"/>
                  <a:gd name="T83" fmla="*/ 32 h 61"/>
                  <a:gd name="T84" fmla="*/ 72 w 72"/>
                  <a:gd name="T85" fmla="*/ 30 h 61"/>
                  <a:gd name="T86" fmla="*/ 71 w 72"/>
                  <a:gd name="T87" fmla="*/ 27 h 61"/>
                  <a:gd name="T88" fmla="*/ 71 w 72"/>
                  <a:gd name="T89" fmla="*/ 24 h 61"/>
                  <a:gd name="T90" fmla="*/ 70 w 72"/>
                  <a:gd name="T91" fmla="*/ 21 h 61"/>
                  <a:gd name="T92" fmla="*/ 69 w 72"/>
                  <a:gd name="T93" fmla="*/ 18 h 61"/>
                  <a:gd name="T94" fmla="*/ 67 w 72"/>
                  <a:gd name="T95" fmla="*/ 16 h 61"/>
                  <a:gd name="T96" fmla="*/ 66 w 72"/>
                  <a:gd name="T97" fmla="*/ 12 h 61"/>
                  <a:gd name="T98" fmla="*/ 64 w 72"/>
                  <a:gd name="T99" fmla="*/ 10 h 61"/>
                  <a:gd name="T100" fmla="*/ 60 w 72"/>
                  <a:gd name="T101" fmla="*/ 8 h 61"/>
                  <a:gd name="T102" fmla="*/ 55 w 72"/>
                  <a:gd name="T103" fmla="*/ 4 h 61"/>
                  <a:gd name="T104" fmla="*/ 49 w 72"/>
                  <a:gd name="T105" fmla="*/ 2 h 61"/>
                  <a:gd name="T106" fmla="*/ 46 w 72"/>
                  <a:gd name="T107" fmla="*/ 1 h 61"/>
                  <a:gd name="T108" fmla="*/ 43 w 72"/>
                  <a:gd name="T109" fmla="*/ 0 h 61"/>
                  <a:gd name="T110" fmla="*/ 39 w 72"/>
                  <a:gd name="T111" fmla="*/ 0 h 61"/>
                  <a:gd name="T112" fmla="*/ 35 w 72"/>
                  <a:gd name="T113" fmla="*/ 0 h 6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2"/>
                  <a:gd name="T172" fmla="*/ 0 h 61"/>
                  <a:gd name="T173" fmla="*/ 72 w 72"/>
                  <a:gd name="T174" fmla="*/ 61 h 6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2" h="61">
                    <a:moveTo>
                      <a:pt x="35" y="0"/>
                    </a:moveTo>
                    <a:lnTo>
                      <a:pt x="32" y="0"/>
                    </a:lnTo>
                    <a:lnTo>
                      <a:pt x="28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5" y="4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5" y="47"/>
                    </a:lnTo>
                    <a:lnTo>
                      <a:pt x="7" y="49"/>
                    </a:lnTo>
                    <a:lnTo>
                      <a:pt x="10" y="51"/>
                    </a:lnTo>
                    <a:lnTo>
                      <a:pt x="15" y="55"/>
                    </a:lnTo>
                    <a:lnTo>
                      <a:pt x="22" y="57"/>
                    </a:lnTo>
                    <a:lnTo>
                      <a:pt x="25" y="59"/>
                    </a:lnTo>
                    <a:lnTo>
                      <a:pt x="28" y="60"/>
                    </a:lnTo>
                    <a:lnTo>
                      <a:pt x="32" y="60"/>
                    </a:lnTo>
                    <a:lnTo>
                      <a:pt x="35" y="61"/>
                    </a:lnTo>
                    <a:lnTo>
                      <a:pt x="39" y="60"/>
                    </a:lnTo>
                    <a:lnTo>
                      <a:pt x="43" y="60"/>
                    </a:lnTo>
                    <a:lnTo>
                      <a:pt x="46" y="59"/>
                    </a:lnTo>
                    <a:lnTo>
                      <a:pt x="49" y="57"/>
                    </a:lnTo>
                    <a:lnTo>
                      <a:pt x="55" y="55"/>
                    </a:lnTo>
                    <a:lnTo>
                      <a:pt x="60" y="51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1" y="35"/>
                    </a:lnTo>
                    <a:lnTo>
                      <a:pt x="71" y="32"/>
                    </a:lnTo>
                    <a:lnTo>
                      <a:pt x="72" y="30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0" y="21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0" y="8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6" y="1"/>
                    </a:lnTo>
                    <a:lnTo>
                      <a:pt x="43" y="0"/>
                    </a:lnTo>
                    <a:lnTo>
                      <a:pt x="39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4" name="Freeform 27"/>
              <p:cNvSpPr>
                <a:spLocks/>
              </p:cNvSpPr>
              <p:nvPr/>
            </p:nvSpPr>
            <p:spPr bwMode="auto">
              <a:xfrm>
                <a:off x="378" y="2038"/>
                <a:ext cx="72" cy="61"/>
              </a:xfrm>
              <a:custGeom>
                <a:avLst/>
                <a:gdLst>
                  <a:gd name="T0" fmla="*/ 35 w 72"/>
                  <a:gd name="T1" fmla="*/ 0 h 61"/>
                  <a:gd name="T2" fmla="*/ 32 w 72"/>
                  <a:gd name="T3" fmla="*/ 0 h 61"/>
                  <a:gd name="T4" fmla="*/ 28 w 72"/>
                  <a:gd name="T5" fmla="*/ 0 h 61"/>
                  <a:gd name="T6" fmla="*/ 25 w 72"/>
                  <a:gd name="T7" fmla="*/ 1 h 61"/>
                  <a:gd name="T8" fmla="*/ 22 w 72"/>
                  <a:gd name="T9" fmla="*/ 2 h 61"/>
                  <a:gd name="T10" fmla="*/ 15 w 72"/>
                  <a:gd name="T11" fmla="*/ 4 h 61"/>
                  <a:gd name="T12" fmla="*/ 10 w 72"/>
                  <a:gd name="T13" fmla="*/ 8 h 61"/>
                  <a:gd name="T14" fmla="*/ 7 w 72"/>
                  <a:gd name="T15" fmla="*/ 10 h 61"/>
                  <a:gd name="T16" fmla="*/ 5 w 72"/>
                  <a:gd name="T17" fmla="*/ 12 h 61"/>
                  <a:gd name="T18" fmla="*/ 4 w 72"/>
                  <a:gd name="T19" fmla="*/ 16 h 61"/>
                  <a:gd name="T20" fmla="*/ 2 w 72"/>
                  <a:gd name="T21" fmla="*/ 18 h 61"/>
                  <a:gd name="T22" fmla="*/ 1 w 72"/>
                  <a:gd name="T23" fmla="*/ 21 h 61"/>
                  <a:gd name="T24" fmla="*/ 0 w 72"/>
                  <a:gd name="T25" fmla="*/ 24 h 61"/>
                  <a:gd name="T26" fmla="*/ 0 w 72"/>
                  <a:gd name="T27" fmla="*/ 27 h 61"/>
                  <a:gd name="T28" fmla="*/ 0 w 72"/>
                  <a:gd name="T29" fmla="*/ 30 h 61"/>
                  <a:gd name="T30" fmla="*/ 0 w 72"/>
                  <a:gd name="T31" fmla="*/ 32 h 61"/>
                  <a:gd name="T32" fmla="*/ 0 w 72"/>
                  <a:gd name="T33" fmla="*/ 35 h 61"/>
                  <a:gd name="T34" fmla="*/ 1 w 72"/>
                  <a:gd name="T35" fmla="*/ 39 h 61"/>
                  <a:gd name="T36" fmla="*/ 2 w 72"/>
                  <a:gd name="T37" fmla="*/ 42 h 61"/>
                  <a:gd name="T38" fmla="*/ 4 w 72"/>
                  <a:gd name="T39" fmla="*/ 44 h 61"/>
                  <a:gd name="T40" fmla="*/ 5 w 72"/>
                  <a:gd name="T41" fmla="*/ 47 h 61"/>
                  <a:gd name="T42" fmla="*/ 7 w 72"/>
                  <a:gd name="T43" fmla="*/ 49 h 61"/>
                  <a:gd name="T44" fmla="*/ 10 w 72"/>
                  <a:gd name="T45" fmla="*/ 51 h 61"/>
                  <a:gd name="T46" fmla="*/ 15 w 72"/>
                  <a:gd name="T47" fmla="*/ 55 h 61"/>
                  <a:gd name="T48" fmla="*/ 22 w 72"/>
                  <a:gd name="T49" fmla="*/ 57 h 61"/>
                  <a:gd name="T50" fmla="*/ 25 w 72"/>
                  <a:gd name="T51" fmla="*/ 59 h 61"/>
                  <a:gd name="T52" fmla="*/ 28 w 72"/>
                  <a:gd name="T53" fmla="*/ 60 h 61"/>
                  <a:gd name="T54" fmla="*/ 32 w 72"/>
                  <a:gd name="T55" fmla="*/ 60 h 61"/>
                  <a:gd name="T56" fmla="*/ 35 w 72"/>
                  <a:gd name="T57" fmla="*/ 61 h 61"/>
                  <a:gd name="T58" fmla="*/ 39 w 72"/>
                  <a:gd name="T59" fmla="*/ 60 h 61"/>
                  <a:gd name="T60" fmla="*/ 43 w 72"/>
                  <a:gd name="T61" fmla="*/ 60 h 61"/>
                  <a:gd name="T62" fmla="*/ 46 w 72"/>
                  <a:gd name="T63" fmla="*/ 59 h 61"/>
                  <a:gd name="T64" fmla="*/ 49 w 72"/>
                  <a:gd name="T65" fmla="*/ 57 h 61"/>
                  <a:gd name="T66" fmla="*/ 55 w 72"/>
                  <a:gd name="T67" fmla="*/ 55 h 61"/>
                  <a:gd name="T68" fmla="*/ 60 w 72"/>
                  <a:gd name="T69" fmla="*/ 51 h 61"/>
                  <a:gd name="T70" fmla="*/ 64 w 72"/>
                  <a:gd name="T71" fmla="*/ 49 h 61"/>
                  <a:gd name="T72" fmla="*/ 66 w 72"/>
                  <a:gd name="T73" fmla="*/ 47 h 61"/>
                  <a:gd name="T74" fmla="*/ 67 w 72"/>
                  <a:gd name="T75" fmla="*/ 44 h 61"/>
                  <a:gd name="T76" fmla="*/ 69 w 72"/>
                  <a:gd name="T77" fmla="*/ 42 h 61"/>
                  <a:gd name="T78" fmla="*/ 70 w 72"/>
                  <a:gd name="T79" fmla="*/ 39 h 61"/>
                  <a:gd name="T80" fmla="*/ 71 w 72"/>
                  <a:gd name="T81" fmla="*/ 35 h 61"/>
                  <a:gd name="T82" fmla="*/ 71 w 72"/>
                  <a:gd name="T83" fmla="*/ 32 h 61"/>
                  <a:gd name="T84" fmla="*/ 72 w 72"/>
                  <a:gd name="T85" fmla="*/ 30 h 61"/>
                  <a:gd name="T86" fmla="*/ 71 w 72"/>
                  <a:gd name="T87" fmla="*/ 27 h 61"/>
                  <a:gd name="T88" fmla="*/ 71 w 72"/>
                  <a:gd name="T89" fmla="*/ 24 h 61"/>
                  <a:gd name="T90" fmla="*/ 70 w 72"/>
                  <a:gd name="T91" fmla="*/ 21 h 61"/>
                  <a:gd name="T92" fmla="*/ 69 w 72"/>
                  <a:gd name="T93" fmla="*/ 18 h 61"/>
                  <a:gd name="T94" fmla="*/ 67 w 72"/>
                  <a:gd name="T95" fmla="*/ 16 h 61"/>
                  <a:gd name="T96" fmla="*/ 66 w 72"/>
                  <a:gd name="T97" fmla="*/ 12 h 61"/>
                  <a:gd name="T98" fmla="*/ 64 w 72"/>
                  <a:gd name="T99" fmla="*/ 10 h 61"/>
                  <a:gd name="T100" fmla="*/ 60 w 72"/>
                  <a:gd name="T101" fmla="*/ 8 h 61"/>
                  <a:gd name="T102" fmla="*/ 55 w 72"/>
                  <a:gd name="T103" fmla="*/ 4 h 61"/>
                  <a:gd name="T104" fmla="*/ 49 w 72"/>
                  <a:gd name="T105" fmla="*/ 2 h 61"/>
                  <a:gd name="T106" fmla="*/ 46 w 72"/>
                  <a:gd name="T107" fmla="*/ 1 h 61"/>
                  <a:gd name="T108" fmla="*/ 43 w 72"/>
                  <a:gd name="T109" fmla="*/ 0 h 61"/>
                  <a:gd name="T110" fmla="*/ 39 w 72"/>
                  <a:gd name="T111" fmla="*/ 0 h 61"/>
                  <a:gd name="T112" fmla="*/ 35 w 72"/>
                  <a:gd name="T113" fmla="*/ 0 h 6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2"/>
                  <a:gd name="T172" fmla="*/ 0 h 61"/>
                  <a:gd name="T173" fmla="*/ 72 w 72"/>
                  <a:gd name="T174" fmla="*/ 61 h 6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2" h="61">
                    <a:moveTo>
                      <a:pt x="35" y="0"/>
                    </a:moveTo>
                    <a:lnTo>
                      <a:pt x="32" y="0"/>
                    </a:lnTo>
                    <a:lnTo>
                      <a:pt x="28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5" y="4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5" y="47"/>
                    </a:lnTo>
                    <a:lnTo>
                      <a:pt x="7" y="49"/>
                    </a:lnTo>
                    <a:lnTo>
                      <a:pt x="10" y="51"/>
                    </a:lnTo>
                    <a:lnTo>
                      <a:pt x="15" y="55"/>
                    </a:lnTo>
                    <a:lnTo>
                      <a:pt x="22" y="57"/>
                    </a:lnTo>
                    <a:lnTo>
                      <a:pt x="25" y="59"/>
                    </a:lnTo>
                    <a:lnTo>
                      <a:pt x="28" y="60"/>
                    </a:lnTo>
                    <a:lnTo>
                      <a:pt x="32" y="60"/>
                    </a:lnTo>
                    <a:lnTo>
                      <a:pt x="35" y="61"/>
                    </a:lnTo>
                    <a:lnTo>
                      <a:pt x="39" y="60"/>
                    </a:lnTo>
                    <a:lnTo>
                      <a:pt x="43" y="60"/>
                    </a:lnTo>
                    <a:lnTo>
                      <a:pt x="46" y="59"/>
                    </a:lnTo>
                    <a:lnTo>
                      <a:pt x="49" y="57"/>
                    </a:lnTo>
                    <a:lnTo>
                      <a:pt x="55" y="55"/>
                    </a:lnTo>
                    <a:lnTo>
                      <a:pt x="60" y="51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1" y="35"/>
                    </a:lnTo>
                    <a:lnTo>
                      <a:pt x="71" y="32"/>
                    </a:lnTo>
                    <a:lnTo>
                      <a:pt x="72" y="30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0" y="21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0" y="8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6" y="1"/>
                    </a:lnTo>
                    <a:lnTo>
                      <a:pt x="43" y="0"/>
                    </a:lnTo>
                    <a:lnTo>
                      <a:pt x="39" y="0"/>
                    </a:lnTo>
                    <a:lnTo>
                      <a:pt x="35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5" name="Freeform 28"/>
              <p:cNvSpPr>
                <a:spLocks/>
              </p:cNvSpPr>
              <p:nvPr/>
            </p:nvSpPr>
            <p:spPr bwMode="auto">
              <a:xfrm>
                <a:off x="152" y="1915"/>
                <a:ext cx="599" cy="1084"/>
              </a:xfrm>
              <a:custGeom>
                <a:avLst/>
                <a:gdLst>
                  <a:gd name="T0" fmla="*/ 284 w 599"/>
                  <a:gd name="T1" fmla="*/ 0 h 1084"/>
                  <a:gd name="T2" fmla="*/ 261 w 599"/>
                  <a:gd name="T3" fmla="*/ 5 h 1084"/>
                  <a:gd name="T4" fmla="*/ 239 w 599"/>
                  <a:gd name="T5" fmla="*/ 11 h 1084"/>
                  <a:gd name="T6" fmla="*/ 217 w 599"/>
                  <a:gd name="T7" fmla="*/ 20 h 1084"/>
                  <a:gd name="T8" fmla="*/ 196 w 599"/>
                  <a:gd name="T9" fmla="*/ 33 h 1084"/>
                  <a:gd name="T10" fmla="*/ 176 w 599"/>
                  <a:gd name="T11" fmla="*/ 47 h 1084"/>
                  <a:gd name="T12" fmla="*/ 158 w 599"/>
                  <a:gd name="T13" fmla="*/ 65 h 1084"/>
                  <a:gd name="T14" fmla="*/ 139 w 599"/>
                  <a:gd name="T15" fmla="*/ 85 h 1084"/>
                  <a:gd name="T16" fmla="*/ 109 w 599"/>
                  <a:gd name="T17" fmla="*/ 124 h 1084"/>
                  <a:gd name="T18" fmla="*/ 78 w 599"/>
                  <a:gd name="T19" fmla="*/ 177 h 1084"/>
                  <a:gd name="T20" fmla="*/ 52 w 599"/>
                  <a:gd name="T21" fmla="*/ 239 h 1084"/>
                  <a:gd name="T22" fmla="*/ 30 w 599"/>
                  <a:gd name="T23" fmla="*/ 307 h 1084"/>
                  <a:gd name="T24" fmla="*/ 14 w 599"/>
                  <a:gd name="T25" fmla="*/ 382 h 1084"/>
                  <a:gd name="T26" fmla="*/ 4 w 599"/>
                  <a:gd name="T27" fmla="*/ 460 h 1084"/>
                  <a:gd name="T28" fmla="*/ 0 w 599"/>
                  <a:gd name="T29" fmla="*/ 543 h 1084"/>
                  <a:gd name="T30" fmla="*/ 4 w 599"/>
                  <a:gd name="T31" fmla="*/ 625 h 1084"/>
                  <a:gd name="T32" fmla="*/ 14 w 599"/>
                  <a:gd name="T33" fmla="*/ 703 h 1084"/>
                  <a:gd name="T34" fmla="*/ 30 w 599"/>
                  <a:gd name="T35" fmla="*/ 777 h 1084"/>
                  <a:gd name="T36" fmla="*/ 52 w 599"/>
                  <a:gd name="T37" fmla="*/ 846 h 1084"/>
                  <a:gd name="T38" fmla="*/ 78 w 599"/>
                  <a:gd name="T39" fmla="*/ 907 h 1084"/>
                  <a:gd name="T40" fmla="*/ 109 w 599"/>
                  <a:gd name="T41" fmla="*/ 961 h 1084"/>
                  <a:gd name="T42" fmla="*/ 145 w 599"/>
                  <a:gd name="T43" fmla="*/ 1006 h 1084"/>
                  <a:gd name="T44" fmla="*/ 164 w 599"/>
                  <a:gd name="T45" fmla="*/ 1025 h 1084"/>
                  <a:gd name="T46" fmla="*/ 183 w 599"/>
                  <a:gd name="T47" fmla="*/ 1041 h 1084"/>
                  <a:gd name="T48" fmla="*/ 204 w 599"/>
                  <a:gd name="T49" fmla="*/ 1056 h 1084"/>
                  <a:gd name="T50" fmla="*/ 225 w 599"/>
                  <a:gd name="T51" fmla="*/ 1068 h 1084"/>
                  <a:gd name="T52" fmla="*/ 247 w 599"/>
                  <a:gd name="T53" fmla="*/ 1076 h 1084"/>
                  <a:gd name="T54" fmla="*/ 269 w 599"/>
                  <a:gd name="T55" fmla="*/ 1081 h 1084"/>
                  <a:gd name="T56" fmla="*/ 292 w 599"/>
                  <a:gd name="T57" fmla="*/ 1084 h 1084"/>
                  <a:gd name="T58" fmla="*/ 315 w 599"/>
                  <a:gd name="T59" fmla="*/ 1083 h 1084"/>
                  <a:gd name="T60" fmla="*/ 338 w 599"/>
                  <a:gd name="T61" fmla="*/ 1080 h 1084"/>
                  <a:gd name="T62" fmla="*/ 360 w 599"/>
                  <a:gd name="T63" fmla="*/ 1074 h 1084"/>
                  <a:gd name="T64" fmla="*/ 382 w 599"/>
                  <a:gd name="T65" fmla="*/ 1063 h 1084"/>
                  <a:gd name="T66" fmla="*/ 403 w 599"/>
                  <a:gd name="T67" fmla="*/ 1052 h 1084"/>
                  <a:gd name="T68" fmla="*/ 423 w 599"/>
                  <a:gd name="T69" fmla="*/ 1036 h 1084"/>
                  <a:gd name="T70" fmla="*/ 443 w 599"/>
                  <a:gd name="T71" fmla="*/ 1019 h 1084"/>
                  <a:gd name="T72" fmla="*/ 460 w 599"/>
                  <a:gd name="T73" fmla="*/ 1000 h 1084"/>
                  <a:gd name="T74" fmla="*/ 490 w 599"/>
                  <a:gd name="T75" fmla="*/ 961 h 1084"/>
                  <a:gd name="T76" fmla="*/ 521 w 599"/>
                  <a:gd name="T77" fmla="*/ 907 h 1084"/>
                  <a:gd name="T78" fmla="*/ 547 w 599"/>
                  <a:gd name="T79" fmla="*/ 846 h 1084"/>
                  <a:gd name="T80" fmla="*/ 569 w 599"/>
                  <a:gd name="T81" fmla="*/ 777 h 1084"/>
                  <a:gd name="T82" fmla="*/ 585 w 599"/>
                  <a:gd name="T83" fmla="*/ 703 h 1084"/>
                  <a:gd name="T84" fmla="*/ 595 w 599"/>
                  <a:gd name="T85" fmla="*/ 625 h 1084"/>
                  <a:gd name="T86" fmla="*/ 599 w 599"/>
                  <a:gd name="T87" fmla="*/ 542 h 1084"/>
                  <a:gd name="T88" fmla="*/ 595 w 599"/>
                  <a:gd name="T89" fmla="*/ 460 h 1084"/>
                  <a:gd name="T90" fmla="*/ 585 w 599"/>
                  <a:gd name="T91" fmla="*/ 382 h 1084"/>
                  <a:gd name="T92" fmla="*/ 569 w 599"/>
                  <a:gd name="T93" fmla="*/ 307 h 1084"/>
                  <a:gd name="T94" fmla="*/ 547 w 599"/>
                  <a:gd name="T95" fmla="*/ 239 h 1084"/>
                  <a:gd name="T96" fmla="*/ 521 w 599"/>
                  <a:gd name="T97" fmla="*/ 177 h 1084"/>
                  <a:gd name="T98" fmla="*/ 490 w 599"/>
                  <a:gd name="T99" fmla="*/ 124 h 1084"/>
                  <a:gd name="T100" fmla="*/ 460 w 599"/>
                  <a:gd name="T101" fmla="*/ 85 h 1084"/>
                  <a:gd name="T102" fmla="*/ 443 w 599"/>
                  <a:gd name="T103" fmla="*/ 65 h 1084"/>
                  <a:gd name="T104" fmla="*/ 423 w 599"/>
                  <a:gd name="T105" fmla="*/ 47 h 1084"/>
                  <a:gd name="T106" fmla="*/ 403 w 599"/>
                  <a:gd name="T107" fmla="*/ 33 h 1084"/>
                  <a:gd name="T108" fmla="*/ 382 w 599"/>
                  <a:gd name="T109" fmla="*/ 20 h 1084"/>
                  <a:gd name="T110" fmla="*/ 360 w 599"/>
                  <a:gd name="T111" fmla="*/ 11 h 1084"/>
                  <a:gd name="T112" fmla="*/ 338 w 599"/>
                  <a:gd name="T113" fmla="*/ 5 h 1084"/>
                  <a:gd name="T114" fmla="*/ 315 w 599"/>
                  <a:gd name="T115" fmla="*/ 0 h 108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99"/>
                  <a:gd name="T175" fmla="*/ 0 h 1084"/>
                  <a:gd name="T176" fmla="*/ 599 w 599"/>
                  <a:gd name="T177" fmla="*/ 1084 h 108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99" h="1084">
                    <a:moveTo>
                      <a:pt x="300" y="0"/>
                    </a:moveTo>
                    <a:lnTo>
                      <a:pt x="292" y="0"/>
                    </a:lnTo>
                    <a:lnTo>
                      <a:pt x="284" y="0"/>
                    </a:lnTo>
                    <a:lnTo>
                      <a:pt x="277" y="1"/>
                    </a:lnTo>
                    <a:lnTo>
                      <a:pt x="269" y="2"/>
                    </a:lnTo>
                    <a:lnTo>
                      <a:pt x="261" y="5"/>
                    </a:lnTo>
                    <a:lnTo>
                      <a:pt x="254" y="6"/>
                    </a:lnTo>
                    <a:lnTo>
                      <a:pt x="247" y="9"/>
                    </a:lnTo>
                    <a:lnTo>
                      <a:pt x="239" y="11"/>
                    </a:lnTo>
                    <a:lnTo>
                      <a:pt x="232" y="14"/>
                    </a:lnTo>
                    <a:lnTo>
                      <a:pt x="225" y="17"/>
                    </a:lnTo>
                    <a:lnTo>
                      <a:pt x="217" y="20"/>
                    </a:lnTo>
                    <a:lnTo>
                      <a:pt x="211" y="24"/>
                    </a:lnTo>
                    <a:lnTo>
                      <a:pt x="204" y="29"/>
                    </a:lnTo>
                    <a:lnTo>
                      <a:pt x="196" y="33"/>
                    </a:lnTo>
                    <a:lnTo>
                      <a:pt x="190" y="37"/>
                    </a:lnTo>
                    <a:lnTo>
                      <a:pt x="183" y="42"/>
                    </a:lnTo>
                    <a:lnTo>
                      <a:pt x="176" y="47"/>
                    </a:lnTo>
                    <a:lnTo>
                      <a:pt x="170" y="54"/>
                    </a:lnTo>
                    <a:lnTo>
                      <a:pt x="164" y="59"/>
                    </a:lnTo>
                    <a:lnTo>
                      <a:pt x="158" y="65"/>
                    </a:lnTo>
                    <a:lnTo>
                      <a:pt x="150" y="72"/>
                    </a:lnTo>
                    <a:lnTo>
                      <a:pt x="145" y="79"/>
                    </a:lnTo>
                    <a:lnTo>
                      <a:pt x="139" y="85"/>
                    </a:lnTo>
                    <a:lnTo>
                      <a:pt x="132" y="92"/>
                    </a:lnTo>
                    <a:lnTo>
                      <a:pt x="121" y="107"/>
                    </a:lnTo>
                    <a:lnTo>
                      <a:pt x="109" y="124"/>
                    </a:lnTo>
                    <a:lnTo>
                      <a:pt x="99" y="141"/>
                    </a:lnTo>
                    <a:lnTo>
                      <a:pt x="88" y="158"/>
                    </a:lnTo>
                    <a:lnTo>
                      <a:pt x="78" y="177"/>
                    </a:lnTo>
                    <a:lnTo>
                      <a:pt x="68" y="197"/>
                    </a:lnTo>
                    <a:lnTo>
                      <a:pt x="60" y="218"/>
                    </a:lnTo>
                    <a:lnTo>
                      <a:pt x="52" y="239"/>
                    </a:lnTo>
                    <a:lnTo>
                      <a:pt x="43" y="261"/>
                    </a:lnTo>
                    <a:lnTo>
                      <a:pt x="36" y="284"/>
                    </a:lnTo>
                    <a:lnTo>
                      <a:pt x="30" y="307"/>
                    </a:lnTo>
                    <a:lnTo>
                      <a:pt x="23" y="331"/>
                    </a:lnTo>
                    <a:lnTo>
                      <a:pt x="18" y="355"/>
                    </a:lnTo>
                    <a:lnTo>
                      <a:pt x="14" y="382"/>
                    </a:lnTo>
                    <a:lnTo>
                      <a:pt x="10" y="407"/>
                    </a:lnTo>
                    <a:lnTo>
                      <a:pt x="7" y="433"/>
                    </a:lnTo>
                    <a:lnTo>
                      <a:pt x="4" y="460"/>
                    </a:lnTo>
                    <a:lnTo>
                      <a:pt x="1" y="487"/>
                    </a:lnTo>
                    <a:lnTo>
                      <a:pt x="0" y="515"/>
                    </a:lnTo>
                    <a:lnTo>
                      <a:pt x="0" y="543"/>
                    </a:lnTo>
                    <a:lnTo>
                      <a:pt x="0" y="570"/>
                    </a:lnTo>
                    <a:lnTo>
                      <a:pt x="1" y="597"/>
                    </a:lnTo>
                    <a:lnTo>
                      <a:pt x="4" y="625"/>
                    </a:lnTo>
                    <a:lnTo>
                      <a:pt x="7" y="652"/>
                    </a:lnTo>
                    <a:lnTo>
                      <a:pt x="10" y="678"/>
                    </a:lnTo>
                    <a:lnTo>
                      <a:pt x="14" y="703"/>
                    </a:lnTo>
                    <a:lnTo>
                      <a:pt x="18" y="729"/>
                    </a:lnTo>
                    <a:lnTo>
                      <a:pt x="23" y="753"/>
                    </a:lnTo>
                    <a:lnTo>
                      <a:pt x="30" y="777"/>
                    </a:lnTo>
                    <a:lnTo>
                      <a:pt x="37" y="801"/>
                    </a:lnTo>
                    <a:lnTo>
                      <a:pt x="43" y="824"/>
                    </a:lnTo>
                    <a:lnTo>
                      <a:pt x="52" y="846"/>
                    </a:lnTo>
                    <a:lnTo>
                      <a:pt x="60" y="866"/>
                    </a:lnTo>
                    <a:lnTo>
                      <a:pt x="68" y="887"/>
                    </a:lnTo>
                    <a:lnTo>
                      <a:pt x="78" y="907"/>
                    </a:lnTo>
                    <a:lnTo>
                      <a:pt x="88" y="926"/>
                    </a:lnTo>
                    <a:lnTo>
                      <a:pt x="99" y="944"/>
                    </a:lnTo>
                    <a:lnTo>
                      <a:pt x="109" y="961"/>
                    </a:lnTo>
                    <a:lnTo>
                      <a:pt x="121" y="976"/>
                    </a:lnTo>
                    <a:lnTo>
                      <a:pt x="132" y="992"/>
                    </a:lnTo>
                    <a:lnTo>
                      <a:pt x="145" y="1006"/>
                    </a:lnTo>
                    <a:lnTo>
                      <a:pt x="150" y="1012"/>
                    </a:lnTo>
                    <a:lnTo>
                      <a:pt x="158" y="1019"/>
                    </a:lnTo>
                    <a:lnTo>
                      <a:pt x="164" y="1025"/>
                    </a:lnTo>
                    <a:lnTo>
                      <a:pt x="170" y="1031"/>
                    </a:lnTo>
                    <a:lnTo>
                      <a:pt x="176" y="1036"/>
                    </a:lnTo>
                    <a:lnTo>
                      <a:pt x="183" y="1041"/>
                    </a:lnTo>
                    <a:lnTo>
                      <a:pt x="190" y="1047"/>
                    </a:lnTo>
                    <a:lnTo>
                      <a:pt x="196" y="1052"/>
                    </a:lnTo>
                    <a:lnTo>
                      <a:pt x="204" y="1056"/>
                    </a:lnTo>
                    <a:lnTo>
                      <a:pt x="211" y="1060"/>
                    </a:lnTo>
                    <a:lnTo>
                      <a:pt x="217" y="1063"/>
                    </a:lnTo>
                    <a:lnTo>
                      <a:pt x="225" y="1068"/>
                    </a:lnTo>
                    <a:lnTo>
                      <a:pt x="232" y="1071"/>
                    </a:lnTo>
                    <a:lnTo>
                      <a:pt x="239" y="1074"/>
                    </a:lnTo>
                    <a:lnTo>
                      <a:pt x="247" y="1076"/>
                    </a:lnTo>
                    <a:lnTo>
                      <a:pt x="254" y="1078"/>
                    </a:lnTo>
                    <a:lnTo>
                      <a:pt x="261" y="1080"/>
                    </a:lnTo>
                    <a:lnTo>
                      <a:pt x="269" y="1081"/>
                    </a:lnTo>
                    <a:lnTo>
                      <a:pt x="277" y="1083"/>
                    </a:lnTo>
                    <a:lnTo>
                      <a:pt x="284" y="1083"/>
                    </a:lnTo>
                    <a:lnTo>
                      <a:pt x="292" y="1084"/>
                    </a:lnTo>
                    <a:lnTo>
                      <a:pt x="300" y="1084"/>
                    </a:lnTo>
                    <a:lnTo>
                      <a:pt x="307" y="1084"/>
                    </a:lnTo>
                    <a:lnTo>
                      <a:pt x="315" y="1083"/>
                    </a:lnTo>
                    <a:lnTo>
                      <a:pt x="322" y="1083"/>
                    </a:lnTo>
                    <a:lnTo>
                      <a:pt x="330" y="1081"/>
                    </a:lnTo>
                    <a:lnTo>
                      <a:pt x="338" y="1080"/>
                    </a:lnTo>
                    <a:lnTo>
                      <a:pt x="345" y="1078"/>
                    </a:lnTo>
                    <a:lnTo>
                      <a:pt x="352" y="1076"/>
                    </a:lnTo>
                    <a:lnTo>
                      <a:pt x="360" y="1074"/>
                    </a:lnTo>
                    <a:lnTo>
                      <a:pt x="367" y="1071"/>
                    </a:lnTo>
                    <a:lnTo>
                      <a:pt x="374" y="1068"/>
                    </a:lnTo>
                    <a:lnTo>
                      <a:pt x="382" y="1063"/>
                    </a:lnTo>
                    <a:lnTo>
                      <a:pt x="388" y="1060"/>
                    </a:lnTo>
                    <a:lnTo>
                      <a:pt x="395" y="1056"/>
                    </a:lnTo>
                    <a:lnTo>
                      <a:pt x="403" y="1052"/>
                    </a:lnTo>
                    <a:lnTo>
                      <a:pt x="409" y="1047"/>
                    </a:lnTo>
                    <a:lnTo>
                      <a:pt x="416" y="1041"/>
                    </a:lnTo>
                    <a:lnTo>
                      <a:pt x="423" y="1036"/>
                    </a:lnTo>
                    <a:lnTo>
                      <a:pt x="429" y="1031"/>
                    </a:lnTo>
                    <a:lnTo>
                      <a:pt x="435" y="1025"/>
                    </a:lnTo>
                    <a:lnTo>
                      <a:pt x="443" y="1019"/>
                    </a:lnTo>
                    <a:lnTo>
                      <a:pt x="449" y="1012"/>
                    </a:lnTo>
                    <a:lnTo>
                      <a:pt x="454" y="1006"/>
                    </a:lnTo>
                    <a:lnTo>
                      <a:pt x="460" y="1000"/>
                    </a:lnTo>
                    <a:lnTo>
                      <a:pt x="467" y="992"/>
                    </a:lnTo>
                    <a:lnTo>
                      <a:pt x="478" y="976"/>
                    </a:lnTo>
                    <a:lnTo>
                      <a:pt x="490" y="961"/>
                    </a:lnTo>
                    <a:lnTo>
                      <a:pt x="500" y="944"/>
                    </a:lnTo>
                    <a:lnTo>
                      <a:pt x="511" y="926"/>
                    </a:lnTo>
                    <a:lnTo>
                      <a:pt x="521" y="907"/>
                    </a:lnTo>
                    <a:lnTo>
                      <a:pt x="531" y="887"/>
                    </a:lnTo>
                    <a:lnTo>
                      <a:pt x="539" y="866"/>
                    </a:lnTo>
                    <a:lnTo>
                      <a:pt x="547" y="846"/>
                    </a:lnTo>
                    <a:lnTo>
                      <a:pt x="556" y="824"/>
                    </a:lnTo>
                    <a:lnTo>
                      <a:pt x="562" y="801"/>
                    </a:lnTo>
                    <a:lnTo>
                      <a:pt x="569" y="777"/>
                    </a:lnTo>
                    <a:lnTo>
                      <a:pt x="575" y="753"/>
                    </a:lnTo>
                    <a:lnTo>
                      <a:pt x="581" y="728"/>
                    </a:lnTo>
                    <a:lnTo>
                      <a:pt x="585" y="703"/>
                    </a:lnTo>
                    <a:lnTo>
                      <a:pt x="589" y="678"/>
                    </a:lnTo>
                    <a:lnTo>
                      <a:pt x="592" y="652"/>
                    </a:lnTo>
                    <a:lnTo>
                      <a:pt x="595" y="625"/>
                    </a:lnTo>
                    <a:lnTo>
                      <a:pt x="597" y="597"/>
                    </a:lnTo>
                    <a:lnTo>
                      <a:pt x="598" y="570"/>
                    </a:lnTo>
                    <a:lnTo>
                      <a:pt x="599" y="542"/>
                    </a:lnTo>
                    <a:lnTo>
                      <a:pt x="599" y="515"/>
                    </a:lnTo>
                    <a:lnTo>
                      <a:pt x="598" y="487"/>
                    </a:lnTo>
                    <a:lnTo>
                      <a:pt x="595" y="460"/>
                    </a:lnTo>
                    <a:lnTo>
                      <a:pt x="592" y="433"/>
                    </a:lnTo>
                    <a:lnTo>
                      <a:pt x="589" y="407"/>
                    </a:lnTo>
                    <a:lnTo>
                      <a:pt x="585" y="382"/>
                    </a:lnTo>
                    <a:lnTo>
                      <a:pt x="581" y="355"/>
                    </a:lnTo>
                    <a:lnTo>
                      <a:pt x="576" y="331"/>
                    </a:lnTo>
                    <a:lnTo>
                      <a:pt x="569" y="307"/>
                    </a:lnTo>
                    <a:lnTo>
                      <a:pt x="563" y="284"/>
                    </a:lnTo>
                    <a:lnTo>
                      <a:pt x="556" y="261"/>
                    </a:lnTo>
                    <a:lnTo>
                      <a:pt x="547" y="239"/>
                    </a:lnTo>
                    <a:lnTo>
                      <a:pt x="539" y="218"/>
                    </a:lnTo>
                    <a:lnTo>
                      <a:pt x="531" y="197"/>
                    </a:lnTo>
                    <a:lnTo>
                      <a:pt x="521" y="177"/>
                    </a:lnTo>
                    <a:lnTo>
                      <a:pt x="511" y="158"/>
                    </a:lnTo>
                    <a:lnTo>
                      <a:pt x="500" y="141"/>
                    </a:lnTo>
                    <a:lnTo>
                      <a:pt x="490" y="124"/>
                    </a:lnTo>
                    <a:lnTo>
                      <a:pt x="478" y="107"/>
                    </a:lnTo>
                    <a:lnTo>
                      <a:pt x="467" y="92"/>
                    </a:lnTo>
                    <a:lnTo>
                      <a:pt x="460" y="85"/>
                    </a:lnTo>
                    <a:lnTo>
                      <a:pt x="454" y="79"/>
                    </a:lnTo>
                    <a:lnTo>
                      <a:pt x="449" y="72"/>
                    </a:lnTo>
                    <a:lnTo>
                      <a:pt x="443" y="65"/>
                    </a:lnTo>
                    <a:lnTo>
                      <a:pt x="435" y="59"/>
                    </a:lnTo>
                    <a:lnTo>
                      <a:pt x="429" y="54"/>
                    </a:lnTo>
                    <a:lnTo>
                      <a:pt x="423" y="47"/>
                    </a:lnTo>
                    <a:lnTo>
                      <a:pt x="416" y="42"/>
                    </a:lnTo>
                    <a:lnTo>
                      <a:pt x="409" y="37"/>
                    </a:lnTo>
                    <a:lnTo>
                      <a:pt x="403" y="33"/>
                    </a:lnTo>
                    <a:lnTo>
                      <a:pt x="395" y="29"/>
                    </a:lnTo>
                    <a:lnTo>
                      <a:pt x="388" y="24"/>
                    </a:lnTo>
                    <a:lnTo>
                      <a:pt x="382" y="20"/>
                    </a:lnTo>
                    <a:lnTo>
                      <a:pt x="374" y="17"/>
                    </a:lnTo>
                    <a:lnTo>
                      <a:pt x="367" y="14"/>
                    </a:lnTo>
                    <a:lnTo>
                      <a:pt x="360" y="11"/>
                    </a:lnTo>
                    <a:lnTo>
                      <a:pt x="352" y="9"/>
                    </a:lnTo>
                    <a:lnTo>
                      <a:pt x="345" y="6"/>
                    </a:lnTo>
                    <a:lnTo>
                      <a:pt x="338" y="5"/>
                    </a:lnTo>
                    <a:lnTo>
                      <a:pt x="330" y="2"/>
                    </a:lnTo>
                    <a:lnTo>
                      <a:pt x="322" y="1"/>
                    </a:lnTo>
                    <a:lnTo>
                      <a:pt x="315" y="0"/>
                    </a:lnTo>
                    <a:lnTo>
                      <a:pt x="307" y="0"/>
                    </a:lnTo>
                    <a:lnTo>
                      <a:pt x="300" y="0"/>
                    </a:lnTo>
                  </a:path>
                </a:pathLst>
              </a:cu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6" name="Freeform 29"/>
              <p:cNvSpPr>
                <a:spLocks noEditPoints="1"/>
              </p:cNvSpPr>
              <p:nvPr/>
            </p:nvSpPr>
            <p:spPr bwMode="auto">
              <a:xfrm>
                <a:off x="830" y="2360"/>
                <a:ext cx="370" cy="53"/>
              </a:xfrm>
              <a:custGeom>
                <a:avLst/>
                <a:gdLst>
                  <a:gd name="T0" fmla="*/ 3 w 370"/>
                  <a:gd name="T1" fmla="*/ 23 h 53"/>
                  <a:gd name="T2" fmla="*/ 327 w 370"/>
                  <a:gd name="T3" fmla="*/ 23 h 53"/>
                  <a:gd name="T4" fmla="*/ 328 w 370"/>
                  <a:gd name="T5" fmla="*/ 23 h 53"/>
                  <a:gd name="T6" fmla="*/ 329 w 370"/>
                  <a:gd name="T7" fmla="*/ 23 h 53"/>
                  <a:gd name="T8" fmla="*/ 329 w 370"/>
                  <a:gd name="T9" fmla="*/ 25 h 53"/>
                  <a:gd name="T10" fmla="*/ 330 w 370"/>
                  <a:gd name="T11" fmla="*/ 27 h 53"/>
                  <a:gd name="T12" fmla="*/ 329 w 370"/>
                  <a:gd name="T13" fmla="*/ 28 h 53"/>
                  <a:gd name="T14" fmla="*/ 329 w 370"/>
                  <a:gd name="T15" fmla="*/ 29 h 53"/>
                  <a:gd name="T16" fmla="*/ 328 w 370"/>
                  <a:gd name="T17" fmla="*/ 30 h 53"/>
                  <a:gd name="T18" fmla="*/ 327 w 370"/>
                  <a:gd name="T19" fmla="*/ 30 h 53"/>
                  <a:gd name="T20" fmla="*/ 3 w 370"/>
                  <a:gd name="T21" fmla="*/ 30 h 53"/>
                  <a:gd name="T22" fmla="*/ 2 w 370"/>
                  <a:gd name="T23" fmla="*/ 30 h 53"/>
                  <a:gd name="T24" fmla="*/ 1 w 370"/>
                  <a:gd name="T25" fmla="*/ 29 h 53"/>
                  <a:gd name="T26" fmla="*/ 0 w 370"/>
                  <a:gd name="T27" fmla="*/ 28 h 53"/>
                  <a:gd name="T28" fmla="*/ 0 w 370"/>
                  <a:gd name="T29" fmla="*/ 27 h 53"/>
                  <a:gd name="T30" fmla="*/ 0 w 370"/>
                  <a:gd name="T31" fmla="*/ 25 h 53"/>
                  <a:gd name="T32" fmla="*/ 1 w 370"/>
                  <a:gd name="T33" fmla="*/ 23 h 53"/>
                  <a:gd name="T34" fmla="*/ 2 w 370"/>
                  <a:gd name="T35" fmla="*/ 23 h 53"/>
                  <a:gd name="T36" fmla="*/ 3 w 370"/>
                  <a:gd name="T37" fmla="*/ 23 h 53"/>
                  <a:gd name="T38" fmla="*/ 3 w 370"/>
                  <a:gd name="T39" fmla="*/ 23 h 53"/>
                  <a:gd name="T40" fmla="*/ 318 w 370"/>
                  <a:gd name="T41" fmla="*/ 0 h 53"/>
                  <a:gd name="T42" fmla="*/ 370 w 370"/>
                  <a:gd name="T43" fmla="*/ 27 h 53"/>
                  <a:gd name="T44" fmla="*/ 318 w 370"/>
                  <a:gd name="T45" fmla="*/ 53 h 53"/>
                  <a:gd name="T46" fmla="*/ 318 w 370"/>
                  <a:gd name="T47" fmla="*/ 0 h 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70"/>
                  <a:gd name="T73" fmla="*/ 0 h 53"/>
                  <a:gd name="T74" fmla="*/ 370 w 370"/>
                  <a:gd name="T75" fmla="*/ 53 h 5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70" h="53">
                    <a:moveTo>
                      <a:pt x="3" y="23"/>
                    </a:moveTo>
                    <a:lnTo>
                      <a:pt x="327" y="23"/>
                    </a:lnTo>
                    <a:lnTo>
                      <a:pt x="328" y="23"/>
                    </a:lnTo>
                    <a:lnTo>
                      <a:pt x="329" y="23"/>
                    </a:lnTo>
                    <a:lnTo>
                      <a:pt x="329" y="25"/>
                    </a:lnTo>
                    <a:lnTo>
                      <a:pt x="330" y="27"/>
                    </a:lnTo>
                    <a:lnTo>
                      <a:pt x="329" y="28"/>
                    </a:lnTo>
                    <a:lnTo>
                      <a:pt x="329" y="29"/>
                    </a:lnTo>
                    <a:lnTo>
                      <a:pt x="328" y="30"/>
                    </a:lnTo>
                    <a:lnTo>
                      <a:pt x="327" y="30"/>
                    </a:lnTo>
                    <a:lnTo>
                      <a:pt x="3" y="30"/>
                    </a:lnTo>
                    <a:lnTo>
                      <a:pt x="2" y="30"/>
                    </a:lnTo>
                    <a:lnTo>
                      <a:pt x="1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2" y="23"/>
                    </a:lnTo>
                    <a:lnTo>
                      <a:pt x="3" y="23"/>
                    </a:lnTo>
                    <a:close/>
                    <a:moveTo>
                      <a:pt x="318" y="0"/>
                    </a:moveTo>
                    <a:lnTo>
                      <a:pt x="370" y="27"/>
                    </a:lnTo>
                    <a:lnTo>
                      <a:pt x="318" y="53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7" name="Rectangle 30"/>
              <p:cNvSpPr>
                <a:spLocks noChangeArrowheads="1"/>
              </p:cNvSpPr>
              <p:nvPr/>
            </p:nvSpPr>
            <p:spPr bwMode="auto">
              <a:xfrm>
                <a:off x="3506" y="2866"/>
                <a:ext cx="1781" cy="704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8" name="Rectangle 31"/>
              <p:cNvSpPr>
                <a:spLocks noChangeArrowheads="1"/>
              </p:cNvSpPr>
              <p:nvPr/>
            </p:nvSpPr>
            <p:spPr bwMode="auto">
              <a:xfrm>
                <a:off x="3506" y="2866"/>
                <a:ext cx="1781" cy="704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9" name="Rectangle 32"/>
              <p:cNvSpPr>
                <a:spLocks noChangeArrowheads="1"/>
              </p:cNvSpPr>
              <p:nvPr/>
            </p:nvSpPr>
            <p:spPr bwMode="auto">
              <a:xfrm>
                <a:off x="3586" y="2916"/>
                <a:ext cx="110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Molecular Imaging Plug</a:t>
                </a:r>
                <a:endParaRPr lang="en-US"/>
              </a:p>
            </p:txBody>
          </p:sp>
          <p:sp>
            <p:nvSpPr>
              <p:cNvPr id="21580" name="Rectangle 33"/>
              <p:cNvSpPr>
                <a:spLocks noChangeArrowheads="1"/>
              </p:cNvSpPr>
              <p:nvPr/>
            </p:nvSpPr>
            <p:spPr bwMode="auto">
              <a:xfrm>
                <a:off x="4715" y="2916"/>
                <a:ext cx="33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-</a:t>
                </a:r>
                <a:endParaRPr lang="en-US"/>
              </a:p>
            </p:txBody>
          </p:sp>
          <p:sp>
            <p:nvSpPr>
              <p:cNvPr id="21581" name="Rectangle 34"/>
              <p:cNvSpPr>
                <a:spLocks noChangeArrowheads="1"/>
              </p:cNvSpPr>
              <p:nvPr/>
            </p:nvSpPr>
            <p:spPr bwMode="auto">
              <a:xfrm>
                <a:off x="4749" y="2916"/>
                <a:ext cx="421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in Server</a:t>
                </a:r>
                <a:endParaRPr lang="en-US"/>
              </a:p>
            </p:txBody>
          </p:sp>
          <p:sp>
            <p:nvSpPr>
              <p:cNvPr id="21582" name="Rectangle 35"/>
              <p:cNvSpPr>
                <a:spLocks noChangeArrowheads="1"/>
              </p:cNvSpPr>
              <p:nvPr/>
            </p:nvSpPr>
            <p:spPr bwMode="auto">
              <a:xfrm>
                <a:off x="3586" y="3125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--</a:t>
                </a:r>
                <a:endParaRPr lang="en-US"/>
              </a:p>
            </p:txBody>
          </p:sp>
          <p:sp>
            <p:nvSpPr>
              <p:cNvPr id="21583" name="Rectangle 36"/>
              <p:cNvSpPr>
                <a:spLocks noChangeArrowheads="1"/>
              </p:cNvSpPr>
              <p:nvPr/>
            </p:nvSpPr>
            <p:spPr bwMode="auto">
              <a:xfrm>
                <a:off x="3681" y="3125"/>
                <a:ext cx="144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Agent Specific Acquisition/Recon</a:t>
                </a:r>
                <a:endParaRPr lang="en-US"/>
              </a:p>
            </p:txBody>
          </p:sp>
          <p:sp>
            <p:nvSpPr>
              <p:cNvPr id="21584" name="Rectangle 37"/>
              <p:cNvSpPr>
                <a:spLocks noChangeArrowheads="1"/>
              </p:cNvSpPr>
              <p:nvPr/>
            </p:nvSpPr>
            <p:spPr bwMode="auto">
              <a:xfrm>
                <a:off x="3586" y="3335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--</a:t>
                </a:r>
                <a:endParaRPr lang="en-US"/>
              </a:p>
            </p:txBody>
          </p:sp>
          <p:sp>
            <p:nvSpPr>
              <p:cNvPr id="21585" name="Rectangle 38"/>
              <p:cNvSpPr>
                <a:spLocks noChangeArrowheads="1"/>
              </p:cNvSpPr>
              <p:nvPr/>
            </p:nvSpPr>
            <p:spPr bwMode="auto">
              <a:xfrm>
                <a:off x="3681" y="3335"/>
                <a:ext cx="1325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Agent Specific Image Analysis</a:t>
                </a:r>
                <a:endParaRPr lang="en-US"/>
              </a:p>
            </p:txBody>
          </p:sp>
          <p:sp>
            <p:nvSpPr>
              <p:cNvPr id="21586" name="Line 39"/>
              <p:cNvSpPr>
                <a:spLocks noChangeShapeType="1"/>
              </p:cNvSpPr>
              <p:nvPr/>
            </p:nvSpPr>
            <p:spPr bwMode="auto">
              <a:xfrm>
                <a:off x="3349" y="2491"/>
                <a:ext cx="2043" cy="1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Line 40"/>
              <p:cNvSpPr>
                <a:spLocks noChangeShapeType="1"/>
              </p:cNvSpPr>
              <p:nvPr/>
            </p:nvSpPr>
            <p:spPr bwMode="auto">
              <a:xfrm flipV="1">
                <a:off x="4384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Freeform 41"/>
              <p:cNvSpPr>
                <a:spLocks/>
              </p:cNvSpPr>
              <p:nvPr/>
            </p:nvSpPr>
            <p:spPr bwMode="auto">
              <a:xfrm>
                <a:off x="5182" y="1496"/>
                <a:ext cx="367" cy="681"/>
              </a:xfrm>
              <a:custGeom>
                <a:avLst/>
                <a:gdLst>
                  <a:gd name="T0" fmla="*/ 165 w 367"/>
                  <a:gd name="T1" fmla="*/ 2 h 681"/>
                  <a:gd name="T2" fmla="*/ 139 w 367"/>
                  <a:gd name="T3" fmla="*/ 11 h 681"/>
                  <a:gd name="T4" fmla="*/ 113 w 367"/>
                  <a:gd name="T5" fmla="*/ 27 h 681"/>
                  <a:gd name="T6" fmla="*/ 89 w 367"/>
                  <a:gd name="T7" fmla="*/ 50 h 681"/>
                  <a:gd name="T8" fmla="*/ 67 w 367"/>
                  <a:gd name="T9" fmla="*/ 78 h 681"/>
                  <a:gd name="T10" fmla="*/ 49 w 367"/>
                  <a:gd name="T11" fmla="*/ 111 h 681"/>
                  <a:gd name="T12" fmla="*/ 32 w 367"/>
                  <a:gd name="T13" fmla="*/ 150 h 681"/>
                  <a:gd name="T14" fmla="*/ 18 w 367"/>
                  <a:gd name="T15" fmla="*/ 193 h 681"/>
                  <a:gd name="T16" fmla="*/ 9 w 367"/>
                  <a:gd name="T17" fmla="*/ 239 h 681"/>
                  <a:gd name="T18" fmla="*/ 3 w 367"/>
                  <a:gd name="T19" fmla="*/ 288 h 681"/>
                  <a:gd name="T20" fmla="*/ 0 w 367"/>
                  <a:gd name="T21" fmla="*/ 341 h 681"/>
                  <a:gd name="T22" fmla="*/ 3 w 367"/>
                  <a:gd name="T23" fmla="*/ 392 h 681"/>
                  <a:gd name="T24" fmla="*/ 9 w 367"/>
                  <a:gd name="T25" fmla="*/ 441 h 681"/>
                  <a:gd name="T26" fmla="*/ 18 w 367"/>
                  <a:gd name="T27" fmla="*/ 488 h 681"/>
                  <a:gd name="T28" fmla="*/ 32 w 367"/>
                  <a:gd name="T29" fmla="*/ 531 h 681"/>
                  <a:gd name="T30" fmla="*/ 49 w 367"/>
                  <a:gd name="T31" fmla="*/ 569 h 681"/>
                  <a:gd name="T32" fmla="*/ 67 w 367"/>
                  <a:gd name="T33" fmla="*/ 604 h 681"/>
                  <a:gd name="T34" fmla="*/ 89 w 367"/>
                  <a:gd name="T35" fmla="*/ 632 h 681"/>
                  <a:gd name="T36" fmla="*/ 113 w 367"/>
                  <a:gd name="T37" fmla="*/ 654 h 681"/>
                  <a:gd name="T38" fmla="*/ 139 w 367"/>
                  <a:gd name="T39" fmla="*/ 671 h 681"/>
                  <a:gd name="T40" fmla="*/ 165 w 367"/>
                  <a:gd name="T41" fmla="*/ 679 h 681"/>
                  <a:gd name="T42" fmla="*/ 193 w 367"/>
                  <a:gd name="T43" fmla="*/ 681 h 681"/>
                  <a:gd name="T44" fmla="*/ 220 w 367"/>
                  <a:gd name="T45" fmla="*/ 674 h 681"/>
                  <a:gd name="T46" fmla="*/ 247 w 367"/>
                  <a:gd name="T47" fmla="*/ 660 h 681"/>
                  <a:gd name="T48" fmla="*/ 272 w 367"/>
                  <a:gd name="T49" fmla="*/ 640 h 681"/>
                  <a:gd name="T50" fmla="*/ 294 w 367"/>
                  <a:gd name="T51" fmla="*/ 613 h 681"/>
                  <a:gd name="T52" fmla="*/ 314 w 367"/>
                  <a:gd name="T53" fmla="*/ 582 h 681"/>
                  <a:gd name="T54" fmla="*/ 330 w 367"/>
                  <a:gd name="T55" fmla="*/ 544 h 681"/>
                  <a:gd name="T56" fmla="*/ 345 w 367"/>
                  <a:gd name="T57" fmla="*/ 503 h 681"/>
                  <a:gd name="T58" fmla="*/ 356 w 367"/>
                  <a:gd name="T59" fmla="*/ 458 h 681"/>
                  <a:gd name="T60" fmla="*/ 363 w 367"/>
                  <a:gd name="T61" fmla="*/ 409 h 681"/>
                  <a:gd name="T62" fmla="*/ 367 w 367"/>
                  <a:gd name="T63" fmla="*/ 359 h 681"/>
                  <a:gd name="T64" fmla="*/ 366 w 367"/>
                  <a:gd name="T65" fmla="*/ 306 h 681"/>
                  <a:gd name="T66" fmla="*/ 362 w 367"/>
                  <a:gd name="T67" fmla="*/ 256 h 681"/>
                  <a:gd name="T68" fmla="*/ 352 w 367"/>
                  <a:gd name="T69" fmla="*/ 208 h 681"/>
                  <a:gd name="T70" fmla="*/ 341 w 367"/>
                  <a:gd name="T71" fmla="*/ 164 h 681"/>
                  <a:gd name="T72" fmla="*/ 325 w 367"/>
                  <a:gd name="T73" fmla="*/ 124 h 681"/>
                  <a:gd name="T74" fmla="*/ 307 w 367"/>
                  <a:gd name="T75" fmla="*/ 88 h 681"/>
                  <a:gd name="T76" fmla="*/ 286 w 367"/>
                  <a:gd name="T77" fmla="*/ 58 h 681"/>
                  <a:gd name="T78" fmla="*/ 263 w 367"/>
                  <a:gd name="T79" fmla="*/ 34 h 681"/>
                  <a:gd name="T80" fmla="*/ 238 w 367"/>
                  <a:gd name="T81" fmla="*/ 16 h 681"/>
                  <a:gd name="T82" fmla="*/ 212 w 367"/>
                  <a:gd name="T83" fmla="*/ 5 h 681"/>
                  <a:gd name="T84" fmla="*/ 184 w 367"/>
                  <a:gd name="T85" fmla="*/ 0 h 6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7"/>
                  <a:gd name="T130" fmla="*/ 0 h 681"/>
                  <a:gd name="T131" fmla="*/ 367 w 367"/>
                  <a:gd name="T132" fmla="*/ 681 h 6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7" h="681">
                    <a:moveTo>
                      <a:pt x="184" y="0"/>
                    </a:moveTo>
                    <a:lnTo>
                      <a:pt x="174" y="0"/>
                    </a:lnTo>
                    <a:lnTo>
                      <a:pt x="165" y="2"/>
                    </a:lnTo>
                    <a:lnTo>
                      <a:pt x="157" y="5"/>
                    </a:lnTo>
                    <a:lnTo>
                      <a:pt x="147" y="8"/>
                    </a:lnTo>
                    <a:lnTo>
                      <a:pt x="139" y="11"/>
                    </a:lnTo>
                    <a:lnTo>
                      <a:pt x="129" y="16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04" y="34"/>
                    </a:lnTo>
                    <a:lnTo>
                      <a:pt x="97" y="41"/>
                    </a:lnTo>
                    <a:lnTo>
                      <a:pt x="89" y="50"/>
                    </a:lnTo>
                    <a:lnTo>
                      <a:pt x="81" y="58"/>
                    </a:lnTo>
                    <a:lnTo>
                      <a:pt x="75" y="67"/>
                    </a:lnTo>
                    <a:lnTo>
                      <a:pt x="67" y="78"/>
                    </a:lnTo>
                    <a:lnTo>
                      <a:pt x="61" y="88"/>
                    </a:lnTo>
                    <a:lnTo>
                      <a:pt x="55" y="100"/>
                    </a:lnTo>
                    <a:lnTo>
                      <a:pt x="49" y="111"/>
                    </a:lnTo>
                    <a:lnTo>
                      <a:pt x="42" y="124"/>
                    </a:lnTo>
                    <a:lnTo>
                      <a:pt x="37" y="137"/>
                    </a:lnTo>
                    <a:lnTo>
                      <a:pt x="32" y="150"/>
                    </a:lnTo>
                    <a:lnTo>
                      <a:pt x="28" y="164"/>
                    </a:lnTo>
                    <a:lnTo>
                      <a:pt x="22" y="178"/>
                    </a:lnTo>
                    <a:lnTo>
                      <a:pt x="18" y="193"/>
                    </a:lnTo>
                    <a:lnTo>
                      <a:pt x="15" y="208"/>
                    </a:lnTo>
                    <a:lnTo>
                      <a:pt x="12" y="223"/>
                    </a:lnTo>
                    <a:lnTo>
                      <a:pt x="9" y="239"/>
                    </a:lnTo>
                    <a:lnTo>
                      <a:pt x="7" y="256"/>
                    </a:lnTo>
                    <a:lnTo>
                      <a:pt x="5" y="272"/>
                    </a:lnTo>
                    <a:lnTo>
                      <a:pt x="3" y="288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0" y="341"/>
                    </a:lnTo>
                    <a:lnTo>
                      <a:pt x="0" y="359"/>
                    </a:lnTo>
                    <a:lnTo>
                      <a:pt x="1" y="375"/>
                    </a:lnTo>
                    <a:lnTo>
                      <a:pt x="3" y="392"/>
                    </a:lnTo>
                    <a:lnTo>
                      <a:pt x="5" y="409"/>
                    </a:lnTo>
                    <a:lnTo>
                      <a:pt x="7" y="426"/>
                    </a:lnTo>
                    <a:lnTo>
                      <a:pt x="9" y="441"/>
                    </a:lnTo>
                    <a:lnTo>
                      <a:pt x="12" y="458"/>
                    </a:lnTo>
                    <a:lnTo>
                      <a:pt x="15" y="473"/>
                    </a:lnTo>
                    <a:lnTo>
                      <a:pt x="18" y="488"/>
                    </a:lnTo>
                    <a:lnTo>
                      <a:pt x="22" y="503"/>
                    </a:lnTo>
                    <a:lnTo>
                      <a:pt x="28" y="517"/>
                    </a:lnTo>
                    <a:lnTo>
                      <a:pt x="32" y="531"/>
                    </a:lnTo>
                    <a:lnTo>
                      <a:pt x="37" y="544"/>
                    </a:lnTo>
                    <a:lnTo>
                      <a:pt x="42" y="558"/>
                    </a:lnTo>
                    <a:lnTo>
                      <a:pt x="49" y="569"/>
                    </a:lnTo>
                    <a:lnTo>
                      <a:pt x="55" y="582"/>
                    </a:lnTo>
                    <a:lnTo>
                      <a:pt x="61" y="592"/>
                    </a:lnTo>
                    <a:lnTo>
                      <a:pt x="67" y="604"/>
                    </a:lnTo>
                    <a:lnTo>
                      <a:pt x="75" y="613"/>
                    </a:lnTo>
                    <a:lnTo>
                      <a:pt x="81" y="623"/>
                    </a:lnTo>
                    <a:lnTo>
                      <a:pt x="89" y="632"/>
                    </a:lnTo>
                    <a:lnTo>
                      <a:pt x="97" y="640"/>
                    </a:lnTo>
                    <a:lnTo>
                      <a:pt x="104" y="648"/>
                    </a:lnTo>
                    <a:lnTo>
                      <a:pt x="113" y="654"/>
                    </a:lnTo>
                    <a:lnTo>
                      <a:pt x="121" y="660"/>
                    </a:lnTo>
                    <a:lnTo>
                      <a:pt x="129" y="665"/>
                    </a:lnTo>
                    <a:lnTo>
                      <a:pt x="139" y="671"/>
                    </a:lnTo>
                    <a:lnTo>
                      <a:pt x="147" y="674"/>
                    </a:lnTo>
                    <a:lnTo>
                      <a:pt x="157" y="677"/>
                    </a:lnTo>
                    <a:lnTo>
                      <a:pt x="165" y="679"/>
                    </a:lnTo>
                    <a:lnTo>
                      <a:pt x="174" y="681"/>
                    </a:lnTo>
                    <a:lnTo>
                      <a:pt x="184" y="681"/>
                    </a:lnTo>
                    <a:lnTo>
                      <a:pt x="193" y="681"/>
                    </a:lnTo>
                    <a:lnTo>
                      <a:pt x="203" y="679"/>
                    </a:lnTo>
                    <a:lnTo>
                      <a:pt x="212" y="677"/>
                    </a:lnTo>
                    <a:lnTo>
                      <a:pt x="220" y="674"/>
                    </a:lnTo>
                    <a:lnTo>
                      <a:pt x="230" y="671"/>
                    </a:lnTo>
                    <a:lnTo>
                      <a:pt x="238" y="665"/>
                    </a:lnTo>
                    <a:lnTo>
                      <a:pt x="247" y="660"/>
                    </a:lnTo>
                    <a:lnTo>
                      <a:pt x="255" y="654"/>
                    </a:lnTo>
                    <a:lnTo>
                      <a:pt x="263" y="648"/>
                    </a:lnTo>
                    <a:lnTo>
                      <a:pt x="272" y="640"/>
                    </a:lnTo>
                    <a:lnTo>
                      <a:pt x="279" y="632"/>
                    </a:lnTo>
                    <a:lnTo>
                      <a:pt x="286" y="623"/>
                    </a:lnTo>
                    <a:lnTo>
                      <a:pt x="294" y="613"/>
                    </a:lnTo>
                    <a:lnTo>
                      <a:pt x="300" y="604"/>
                    </a:lnTo>
                    <a:lnTo>
                      <a:pt x="307" y="592"/>
                    </a:lnTo>
                    <a:lnTo>
                      <a:pt x="314" y="582"/>
                    </a:lnTo>
                    <a:lnTo>
                      <a:pt x="320" y="569"/>
                    </a:lnTo>
                    <a:lnTo>
                      <a:pt x="325" y="558"/>
                    </a:lnTo>
                    <a:lnTo>
                      <a:pt x="330" y="544"/>
                    </a:lnTo>
                    <a:lnTo>
                      <a:pt x="336" y="531"/>
                    </a:lnTo>
                    <a:lnTo>
                      <a:pt x="341" y="517"/>
                    </a:lnTo>
                    <a:lnTo>
                      <a:pt x="345" y="503"/>
                    </a:lnTo>
                    <a:lnTo>
                      <a:pt x="349" y="488"/>
                    </a:lnTo>
                    <a:lnTo>
                      <a:pt x="352" y="473"/>
                    </a:lnTo>
                    <a:lnTo>
                      <a:pt x="356" y="458"/>
                    </a:lnTo>
                    <a:lnTo>
                      <a:pt x="359" y="441"/>
                    </a:lnTo>
                    <a:lnTo>
                      <a:pt x="362" y="426"/>
                    </a:lnTo>
                    <a:lnTo>
                      <a:pt x="363" y="409"/>
                    </a:lnTo>
                    <a:lnTo>
                      <a:pt x="365" y="392"/>
                    </a:lnTo>
                    <a:lnTo>
                      <a:pt x="366" y="375"/>
                    </a:lnTo>
                    <a:lnTo>
                      <a:pt x="367" y="359"/>
                    </a:lnTo>
                    <a:lnTo>
                      <a:pt x="367" y="341"/>
                    </a:lnTo>
                    <a:lnTo>
                      <a:pt x="367" y="323"/>
                    </a:lnTo>
                    <a:lnTo>
                      <a:pt x="366" y="306"/>
                    </a:lnTo>
                    <a:lnTo>
                      <a:pt x="365" y="288"/>
                    </a:lnTo>
                    <a:lnTo>
                      <a:pt x="363" y="272"/>
                    </a:lnTo>
                    <a:lnTo>
                      <a:pt x="362" y="256"/>
                    </a:lnTo>
                    <a:lnTo>
                      <a:pt x="359" y="239"/>
                    </a:lnTo>
                    <a:lnTo>
                      <a:pt x="356" y="223"/>
                    </a:lnTo>
                    <a:lnTo>
                      <a:pt x="352" y="208"/>
                    </a:lnTo>
                    <a:lnTo>
                      <a:pt x="349" y="193"/>
                    </a:lnTo>
                    <a:lnTo>
                      <a:pt x="345" y="178"/>
                    </a:lnTo>
                    <a:lnTo>
                      <a:pt x="341" y="164"/>
                    </a:lnTo>
                    <a:lnTo>
                      <a:pt x="336" y="150"/>
                    </a:lnTo>
                    <a:lnTo>
                      <a:pt x="330" y="137"/>
                    </a:lnTo>
                    <a:lnTo>
                      <a:pt x="325" y="124"/>
                    </a:lnTo>
                    <a:lnTo>
                      <a:pt x="320" y="111"/>
                    </a:lnTo>
                    <a:lnTo>
                      <a:pt x="314" y="100"/>
                    </a:lnTo>
                    <a:lnTo>
                      <a:pt x="307" y="88"/>
                    </a:lnTo>
                    <a:lnTo>
                      <a:pt x="300" y="78"/>
                    </a:lnTo>
                    <a:lnTo>
                      <a:pt x="294" y="67"/>
                    </a:lnTo>
                    <a:lnTo>
                      <a:pt x="286" y="58"/>
                    </a:lnTo>
                    <a:lnTo>
                      <a:pt x="279" y="50"/>
                    </a:lnTo>
                    <a:lnTo>
                      <a:pt x="272" y="41"/>
                    </a:lnTo>
                    <a:lnTo>
                      <a:pt x="263" y="34"/>
                    </a:lnTo>
                    <a:lnTo>
                      <a:pt x="255" y="27"/>
                    </a:lnTo>
                    <a:lnTo>
                      <a:pt x="247" y="21"/>
                    </a:lnTo>
                    <a:lnTo>
                      <a:pt x="238" y="16"/>
                    </a:lnTo>
                    <a:lnTo>
                      <a:pt x="230" y="11"/>
                    </a:lnTo>
                    <a:lnTo>
                      <a:pt x="220" y="8"/>
                    </a:lnTo>
                    <a:lnTo>
                      <a:pt x="212" y="5"/>
                    </a:lnTo>
                    <a:lnTo>
                      <a:pt x="203" y="2"/>
                    </a:lnTo>
                    <a:lnTo>
                      <a:pt x="193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Freeform 42"/>
              <p:cNvSpPr>
                <a:spLocks/>
              </p:cNvSpPr>
              <p:nvPr/>
            </p:nvSpPr>
            <p:spPr bwMode="auto">
              <a:xfrm>
                <a:off x="5182" y="1496"/>
                <a:ext cx="367" cy="681"/>
              </a:xfrm>
              <a:custGeom>
                <a:avLst/>
                <a:gdLst>
                  <a:gd name="T0" fmla="*/ 165 w 367"/>
                  <a:gd name="T1" fmla="*/ 2 h 681"/>
                  <a:gd name="T2" fmla="*/ 139 w 367"/>
                  <a:gd name="T3" fmla="*/ 11 h 681"/>
                  <a:gd name="T4" fmla="*/ 113 w 367"/>
                  <a:gd name="T5" fmla="*/ 27 h 681"/>
                  <a:gd name="T6" fmla="*/ 89 w 367"/>
                  <a:gd name="T7" fmla="*/ 50 h 681"/>
                  <a:gd name="T8" fmla="*/ 67 w 367"/>
                  <a:gd name="T9" fmla="*/ 78 h 681"/>
                  <a:gd name="T10" fmla="*/ 49 w 367"/>
                  <a:gd name="T11" fmla="*/ 111 h 681"/>
                  <a:gd name="T12" fmla="*/ 32 w 367"/>
                  <a:gd name="T13" fmla="*/ 150 h 681"/>
                  <a:gd name="T14" fmla="*/ 18 w 367"/>
                  <a:gd name="T15" fmla="*/ 193 h 681"/>
                  <a:gd name="T16" fmla="*/ 9 w 367"/>
                  <a:gd name="T17" fmla="*/ 239 h 681"/>
                  <a:gd name="T18" fmla="*/ 3 w 367"/>
                  <a:gd name="T19" fmla="*/ 288 h 681"/>
                  <a:gd name="T20" fmla="*/ 0 w 367"/>
                  <a:gd name="T21" fmla="*/ 341 h 681"/>
                  <a:gd name="T22" fmla="*/ 3 w 367"/>
                  <a:gd name="T23" fmla="*/ 392 h 681"/>
                  <a:gd name="T24" fmla="*/ 9 w 367"/>
                  <a:gd name="T25" fmla="*/ 441 h 681"/>
                  <a:gd name="T26" fmla="*/ 18 w 367"/>
                  <a:gd name="T27" fmla="*/ 488 h 681"/>
                  <a:gd name="T28" fmla="*/ 32 w 367"/>
                  <a:gd name="T29" fmla="*/ 531 h 681"/>
                  <a:gd name="T30" fmla="*/ 49 w 367"/>
                  <a:gd name="T31" fmla="*/ 569 h 681"/>
                  <a:gd name="T32" fmla="*/ 67 w 367"/>
                  <a:gd name="T33" fmla="*/ 604 h 681"/>
                  <a:gd name="T34" fmla="*/ 89 w 367"/>
                  <a:gd name="T35" fmla="*/ 632 h 681"/>
                  <a:gd name="T36" fmla="*/ 113 w 367"/>
                  <a:gd name="T37" fmla="*/ 654 h 681"/>
                  <a:gd name="T38" fmla="*/ 139 w 367"/>
                  <a:gd name="T39" fmla="*/ 671 h 681"/>
                  <a:gd name="T40" fmla="*/ 165 w 367"/>
                  <a:gd name="T41" fmla="*/ 679 h 681"/>
                  <a:gd name="T42" fmla="*/ 193 w 367"/>
                  <a:gd name="T43" fmla="*/ 681 h 681"/>
                  <a:gd name="T44" fmla="*/ 220 w 367"/>
                  <a:gd name="T45" fmla="*/ 674 h 681"/>
                  <a:gd name="T46" fmla="*/ 247 w 367"/>
                  <a:gd name="T47" fmla="*/ 660 h 681"/>
                  <a:gd name="T48" fmla="*/ 272 w 367"/>
                  <a:gd name="T49" fmla="*/ 640 h 681"/>
                  <a:gd name="T50" fmla="*/ 294 w 367"/>
                  <a:gd name="T51" fmla="*/ 613 h 681"/>
                  <a:gd name="T52" fmla="*/ 314 w 367"/>
                  <a:gd name="T53" fmla="*/ 582 h 681"/>
                  <a:gd name="T54" fmla="*/ 330 w 367"/>
                  <a:gd name="T55" fmla="*/ 544 h 681"/>
                  <a:gd name="T56" fmla="*/ 345 w 367"/>
                  <a:gd name="T57" fmla="*/ 503 h 681"/>
                  <a:gd name="T58" fmla="*/ 356 w 367"/>
                  <a:gd name="T59" fmla="*/ 458 h 681"/>
                  <a:gd name="T60" fmla="*/ 363 w 367"/>
                  <a:gd name="T61" fmla="*/ 409 h 681"/>
                  <a:gd name="T62" fmla="*/ 367 w 367"/>
                  <a:gd name="T63" fmla="*/ 359 h 681"/>
                  <a:gd name="T64" fmla="*/ 366 w 367"/>
                  <a:gd name="T65" fmla="*/ 306 h 681"/>
                  <a:gd name="T66" fmla="*/ 362 w 367"/>
                  <a:gd name="T67" fmla="*/ 256 h 681"/>
                  <a:gd name="T68" fmla="*/ 352 w 367"/>
                  <a:gd name="T69" fmla="*/ 208 h 681"/>
                  <a:gd name="T70" fmla="*/ 341 w 367"/>
                  <a:gd name="T71" fmla="*/ 164 h 681"/>
                  <a:gd name="T72" fmla="*/ 325 w 367"/>
                  <a:gd name="T73" fmla="*/ 124 h 681"/>
                  <a:gd name="T74" fmla="*/ 307 w 367"/>
                  <a:gd name="T75" fmla="*/ 88 h 681"/>
                  <a:gd name="T76" fmla="*/ 286 w 367"/>
                  <a:gd name="T77" fmla="*/ 58 h 681"/>
                  <a:gd name="T78" fmla="*/ 263 w 367"/>
                  <a:gd name="T79" fmla="*/ 34 h 681"/>
                  <a:gd name="T80" fmla="*/ 238 w 367"/>
                  <a:gd name="T81" fmla="*/ 16 h 681"/>
                  <a:gd name="T82" fmla="*/ 212 w 367"/>
                  <a:gd name="T83" fmla="*/ 5 h 681"/>
                  <a:gd name="T84" fmla="*/ 184 w 367"/>
                  <a:gd name="T85" fmla="*/ 0 h 6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7"/>
                  <a:gd name="T130" fmla="*/ 0 h 681"/>
                  <a:gd name="T131" fmla="*/ 367 w 367"/>
                  <a:gd name="T132" fmla="*/ 681 h 6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7" h="681">
                    <a:moveTo>
                      <a:pt x="184" y="0"/>
                    </a:moveTo>
                    <a:lnTo>
                      <a:pt x="174" y="0"/>
                    </a:lnTo>
                    <a:lnTo>
                      <a:pt x="165" y="2"/>
                    </a:lnTo>
                    <a:lnTo>
                      <a:pt x="157" y="5"/>
                    </a:lnTo>
                    <a:lnTo>
                      <a:pt x="147" y="8"/>
                    </a:lnTo>
                    <a:lnTo>
                      <a:pt x="139" y="11"/>
                    </a:lnTo>
                    <a:lnTo>
                      <a:pt x="129" y="16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04" y="34"/>
                    </a:lnTo>
                    <a:lnTo>
                      <a:pt x="97" y="41"/>
                    </a:lnTo>
                    <a:lnTo>
                      <a:pt x="89" y="50"/>
                    </a:lnTo>
                    <a:lnTo>
                      <a:pt x="81" y="58"/>
                    </a:lnTo>
                    <a:lnTo>
                      <a:pt x="75" y="67"/>
                    </a:lnTo>
                    <a:lnTo>
                      <a:pt x="67" y="78"/>
                    </a:lnTo>
                    <a:lnTo>
                      <a:pt x="61" y="88"/>
                    </a:lnTo>
                    <a:lnTo>
                      <a:pt x="55" y="100"/>
                    </a:lnTo>
                    <a:lnTo>
                      <a:pt x="49" y="111"/>
                    </a:lnTo>
                    <a:lnTo>
                      <a:pt x="42" y="124"/>
                    </a:lnTo>
                    <a:lnTo>
                      <a:pt x="37" y="137"/>
                    </a:lnTo>
                    <a:lnTo>
                      <a:pt x="32" y="150"/>
                    </a:lnTo>
                    <a:lnTo>
                      <a:pt x="28" y="164"/>
                    </a:lnTo>
                    <a:lnTo>
                      <a:pt x="22" y="178"/>
                    </a:lnTo>
                    <a:lnTo>
                      <a:pt x="18" y="193"/>
                    </a:lnTo>
                    <a:lnTo>
                      <a:pt x="15" y="208"/>
                    </a:lnTo>
                    <a:lnTo>
                      <a:pt x="12" y="223"/>
                    </a:lnTo>
                    <a:lnTo>
                      <a:pt x="9" y="239"/>
                    </a:lnTo>
                    <a:lnTo>
                      <a:pt x="7" y="256"/>
                    </a:lnTo>
                    <a:lnTo>
                      <a:pt x="5" y="272"/>
                    </a:lnTo>
                    <a:lnTo>
                      <a:pt x="3" y="288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0" y="341"/>
                    </a:lnTo>
                    <a:lnTo>
                      <a:pt x="0" y="359"/>
                    </a:lnTo>
                    <a:lnTo>
                      <a:pt x="1" y="375"/>
                    </a:lnTo>
                    <a:lnTo>
                      <a:pt x="3" y="392"/>
                    </a:lnTo>
                    <a:lnTo>
                      <a:pt x="5" y="409"/>
                    </a:lnTo>
                    <a:lnTo>
                      <a:pt x="7" y="426"/>
                    </a:lnTo>
                    <a:lnTo>
                      <a:pt x="9" y="441"/>
                    </a:lnTo>
                    <a:lnTo>
                      <a:pt x="12" y="458"/>
                    </a:lnTo>
                    <a:lnTo>
                      <a:pt x="15" y="473"/>
                    </a:lnTo>
                    <a:lnTo>
                      <a:pt x="18" y="488"/>
                    </a:lnTo>
                    <a:lnTo>
                      <a:pt x="22" y="503"/>
                    </a:lnTo>
                    <a:lnTo>
                      <a:pt x="28" y="517"/>
                    </a:lnTo>
                    <a:lnTo>
                      <a:pt x="32" y="531"/>
                    </a:lnTo>
                    <a:lnTo>
                      <a:pt x="37" y="544"/>
                    </a:lnTo>
                    <a:lnTo>
                      <a:pt x="42" y="558"/>
                    </a:lnTo>
                    <a:lnTo>
                      <a:pt x="49" y="569"/>
                    </a:lnTo>
                    <a:lnTo>
                      <a:pt x="55" y="582"/>
                    </a:lnTo>
                    <a:lnTo>
                      <a:pt x="61" y="592"/>
                    </a:lnTo>
                    <a:lnTo>
                      <a:pt x="67" y="604"/>
                    </a:lnTo>
                    <a:lnTo>
                      <a:pt x="75" y="613"/>
                    </a:lnTo>
                    <a:lnTo>
                      <a:pt x="81" y="623"/>
                    </a:lnTo>
                    <a:lnTo>
                      <a:pt x="89" y="632"/>
                    </a:lnTo>
                    <a:lnTo>
                      <a:pt x="97" y="640"/>
                    </a:lnTo>
                    <a:lnTo>
                      <a:pt x="104" y="648"/>
                    </a:lnTo>
                    <a:lnTo>
                      <a:pt x="113" y="654"/>
                    </a:lnTo>
                    <a:lnTo>
                      <a:pt x="121" y="660"/>
                    </a:lnTo>
                    <a:lnTo>
                      <a:pt x="129" y="665"/>
                    </a:lnTo>
                    <a:lnTo>
                      <a:pt x="139" y="671"/>
                    </a:lnTo>
                    <a:lnTo>
                      <a:pt x="147" y="674"/>
                    </a:lnTo>
                    <a:lnTo>
                      <a:pt x="157" y="677"/>
                    </a:lnTo>
                    <a:lnTo>
                      <a:pt x="165" y="679"/>
                    </a:lnTo>
                    <a:lnTo>
                      <a:pt x="174" y="681"/>
                    </a:lnTo>
                    <a:lnTo>
                      <a:pt x="184" y="681"/>
                    </a:lnTo>
                    <a:lnTo>
                      <a:pt x="193" y="681"/>
                    </a:lnTo>
                    <a:lnTo>
                      <a:pt x="203" y="679"/>
                    </a:lnTo>
                    <a:lnTo>
                      <a:pt x="212" y="677"/>
                    </a:lnTo>
                    <a:lnTo>
                      <a:pt x="220" y="674"/>
                    </a:lnTo>
                    <a:lnTo>
                      <a:pt x="230" y="671"/>
                    </a:lnTo>
                    <a:lnTo>
                      <a:pt x="238" y="665"/>
                    </a:lnTo>
                    <a:lnTo>
                      <a:pt x="247" y="660"/>
                    </a:lnTo>
                    <a:lnTo>
                      <a:pt x="255" y="654"/>
                    </a:lnTo>
                    <a:lnTo>
                      <a:pt x="263" y="648"/>
                    </a:lnTo>
                    <a:lnTo>
                      <a:pt x="272" y="640"/>
                    </a:lnTo>
                    <a:lnTo>
                      <a:pt x="279" y="632"/>
                    </a:lnTo>
                    <a:lnTo>
                      <a:pt x="286" y="623"/>
                    </a:lnTo>
                    <a:lnTo>
                      <a:pt x="294" y="613"/>
                    </a:lnTo>
                    <a:lnTo>
                      <a:pt x="300" y="604"/>
                    </a:lnTo>
                    <a:lnTo>
                      <a:pt x="307" y="592"/>
                    </a:lnTo>
                    <a:lnTo>
                      <a:pt x="314" y="582"/>
                    </a:lnTo>
                    <a:lnTo>
                      <a:pt x="320" y="569"/>
                    </a:lnTo>
                    <a:lnTo>
                      <a:pt x="325" y="558"/>
                    </a:lnTo>
                    <a:lnTo>
                      <a:pt x="330" y="544"/>
                    </a:lnTo>
                    <a:lnTo>
                      <a:pt x="336" y="531"/>
                    </a:lnTo>
                    <a:lnTo>
                      <a:pt x="341" y="517"/>
                    </a:lnTo>
                    <a:lnTo>
                      <a:pt x="345" y="503"/>
                    </a:lnTo>
                    <a:lnTo>
                      <a:pt x="349" y="488"/>
                    </a:lnTo>
                    <a:lnTo>
                      <a:pt x="352" y="473"/>
                    </a:lnTo>
                    <a:lnTo>
                      <a:pt x="356" y="458"/>
                    </a:lnTo>
                    <a:lnTo>
                      <a:pt x="359" y="441"/>
                    </a:lnTo>
                    <a:lnTo>
                      <a:pt x="362" y="426"/>
                    </a:lnTo>
                    <a:lnTo>
                      <a:pt x="363" y="409"/>
                    </a:lnTo>
                    <a:lnTo>
                      <a:pt x="365" y="392"/>
                    </a:lnTo>
                    <a:lnTo>
                      <a:pt x="366" y="375"/>
                    </a:lnTo>
                    <a:lnTo>
                      <a:pt x="367" y="359"/>
                    </a:lnTo>
                    <a:lnTo>
                      <a:pt x="367" y="341"/>
                    </a:lnTo>
                    <a:lnTo>
                      <a:pt x="367" y="323"/>
                    </a:lnTo>
                    <a:lnTo>
                      <a:pt x="366" y="306"/>
                    </a:lnTo>
                    <a:lnTo>
                      <a:pt x="365" y="288"/>
                    </a:lnTo>
                    <a:lnTo>
                      <a:pt x="363" y="272"/>
                    </a:lnTo>
                    <a:lnTo>
                      <a:pt x="362" y="256"/>
                    </a:lnTo>
                    <a:lnTo>
                      <a:pt x="359" y="239"/>
                    </a:lnTo>
                    <a:lnTo>
                      <a:pt x="356" y="223"/>
                    </a:lnTo>
                    <a:lnTo>
                      <a:pt x="352" y="208"/>
                    </a:lnTo>
                    <a:lnTo>
                      <a:pt x="349" y="193"/>
                    </a:lnTo>
                    <a:lnTo>
                      <a:pt x="345" y="178"/>
                    </a:lnTo>
                    <a:lnTo>
                      <a:pt x="341" y="164"/>
                    </a:lnTo>
                    <a:lnTo>
                      <a:pt x="336" y="150"/>
                    </a:lnTo>
                    <a:lnTo>
                      <a:pt x="330" y="137"/>
                    </a:lnTo>
                    <a:lnTo>
                      <a:pt x="325" y="124"/>
                    </a:lnTo>
                    <a:lnTo>
                      <a:pt x="320" y="111"/>
                    </a:lnTo>
                    <a:lnTo>
                      <a:pt x="314" y="100"/>
                    </a:lnTo>
                    <a:lnTo>
                      <a:pt x="307" y="88"/>
                    </a:lnTo>
                    <a:lnTo>
                      <a:pt x="300" y="78"/>
                    </a:lnTo>
                    <a:lnTo>
                      <a:pt x="294" y="67"/>
                    </a:lnTo>
                    <a:lnTo>
                      <a:pt x="286" y="58"/>
                    </a:lnTo>
                    <a:lnTo>
                      <a:pt x="279" y="50"/>
                    </a:lnTo>
                    <a:lnTo>
                      <a:pt x="272" y="41"/>
                    </a:lnTo>
                    <a:lnTo>
                      <a:pt x="263" y="34"/>
                    </a:lnTo>
                    <a:lnTo>
                      <a:pt x="255" y="27"/>
                    </a:lnTo>
                    <a:lnTo>
                      <a:pt x="247" y="21"/>
                    </a:lnTo>
                    <a:lnTo>
                      <a:pt x="238" y="16"/>
                    </a:lnTo>
                    <a:lnTo>
                      <a:pt x="230" y="11"/>
                    </a:lnTo>
                    <a:lnTo>
                      <a:pt x="220" y="8"/>
                    </a:lnTo>
                    <a:lnTo>
                      <a:pt x="212" y="5"/>
                    </a:lnTo>
                    <a:lnTo>
                      <a:pt x="203" y="2"/>
                    </a:lnTo>
                    <a:lnTo>
                      <a:pt x="193" y="0"/>
                    </a:lnTo>
                    <a:lnTo>
                      <a:pt x="184" y="0"/>
                    </a:lnTo>
                  </a:path>
                </a:pathLst>
              </a:cu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Rectangle 43"/>
              <p:cNvSpPr>
                <a:spLocks noChangeArrowheads="1"/>
              </p:cNvSpPr>
              <p:nvPr/>
            </p:nvSpPr>
            <p:spPr bwMode="auto">
              <a:xfrm rot="-5400000">
                <a:off x="5239" y="1770"/>
                <a:ext cx="269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PACS</a:t>
                </a:r>
                <a:endParaRPr lang="en-US"/>
              </a:p>
            </p:txBody>
          </p:sp>
          <p:sp>
            <p:nvSpPr>
              <p:cNvPr id="21591" name="Line 44"/>
              <p:cNvSpPr>
                <a:spLocks noChangeShapeType="1"/>
              </p:cNvSpPr>
              <p:nvPr/>
            </p:nvSpPr>
            <p:spPr bwMode="auto">
              <a:xfrm flipV="1">
                <a:off x="4054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2" name="Line 45"/>
              <p:cNvSpPr>
                <a:spLocks noChangeShapeType="1"/>
              </p:cNvSpPr>
              <p:nvPr/>
            </p:nvSpPr>
            <p:spPr bwMode="auto">
              <a:xfrm flipV="1">
                <a:off x="3683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Rectangle 46"/>
              <p:cNvSpPr>
                <a:spLocks noChangeArrowheads="1"/>
              </p:cNvSpPr>
              <p:nvPr/>
            </p:nvSpPr>
            <p:spPr bwMode="auto">
              <a:xfrm>
                <a:off x="2514" y="2387"/>
                <a:ext cx="857" cy="227"/>
              </a:xfrm>
              <a:prstGeom prst="rect">
                <a:avLst/>
              </a:prstGeom>
              <a:solidFill>
                <a:srgbClr val="00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Rectangle 47"/>
              <p:cNvSpPr>
                <a:spLocks noChangeArrowheads="1"/>
              </p:cNvSpPr>
              <p:nvPr/>
            </p:nvSpPr>
            <p:spPr bwMode="auto">
              <a:xfrm>
                <a:off x="2514" y="2387"/>
                <a:ext cx="857" cy="227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Rectangle 48"/>
              <p:cNvSpPr>
                <a:spLocks noChangeArrowheads="1"/>
              </p:cNvSpPr>
              <p:nvPr/>
            </p:nvSpPr>
            <p:spPr bwMode="auto">
              <a:xfrm>
                <a:off x="2523" y="2453"/>
                <a:ext cx="821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Image Workstation</a:t>
                </a:r>
                <a:endParaRPr lang="en-US"/>
              </a:p>
            </p:txBody>
          </p:sp>
          <p:sp>
            <p:nvSpPr>
              <p:cNvPr id="21596" name="Rectangle 49"/>
              <p:cNvSpPr>
                <a:spLocks noChangeArrowheads="1"/>
              </p:cNvSpPr>
              <p:nvPr/>
            </p:nvSpPr>
            <p:spPr bwMode="auto">
              <a:xfrm>
                <a:off x="2510" y="2622"/>
                <a:ext cx="831" cy="228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Rectangle 50"/>
              <p:cNvSpPr>
                <a:spLocks noChangeArrowheads="1"/>
              </p:cNvSpPr>
              <p:nvPr/>
            </p:nvSpPr>
            <p:spPr bwMode="auto">
              <a:xfrm>
                <a:off x="2510" y="2622"/>
                <a:ext cx="831" cy="228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8" name="Rectangle 51"/>
              <p:cNvSpPr>
                <a:spLocks noChangeArrowheads="1"/>
              </p:cNvSpPr>
              <p:nvPr/>
            </p:nvSpPr>
            <p:spPr bwMode="auto">
              <a:xfrm>
                <a:off x="2536" y="2688"/>
                <a:ext cx="19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Plug</a:t>
                </a:r>
                <a:endParaRPr lang="en-US"/>
              </a:p>
            </p:txBody>
          </p:sp>
          <p:sp>
            <p:nvSpPr>
              <p:cNvPr id="21599" name="Rectangle 52"/>
              <p:cNvSpPr>
                <a:spLocks noChangeArrowheads="1"/>
              </p:cNvSpPr>
              <p:nvPr/>
            </p:nvSpPr>
            <p:spPr bwMode="auto">
              <a:xfrm>
                <a:off x="2736" y="2688"/>
                <a:ext cx="33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</a:t>
                </a:r>
                <a:endParaRPr lang="en-US"/>
              </a:p>
            </p:txBody>
          </p:sp>
          <p:sp>
            <p:nvSpPr>
              <p:cNvPr id="21600" name="Rectangle 53"/>
              <p:cNvSpPr>
                <a:spLocks noChangeArrowheads="1"/>
              </p:cNvSpPr>
              <p:nvPr/>
            </p:nvSpPr>
            <p:spPr bwMode="auto">
              <a:xfrm>
                <a:off x="2770" y="2688"/>
                <a:ext cx="53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in Extension</a:t>
                </a:r>
                <a:endParaRPr lang="en-US"/>
              </a:p>
            </p:txBody>
          </p:sp>
          <p:sp>
            <p:nvSpPr>
              <p:cNvPr id="21601" name="Line 54"/>
              <p:cNvSpPr>
                <a:spLocks noChangeShapeType="1"/>
              </p:cNvSpPr>
              <p:nvPr/>
            </p:nvSpPr>
            <p:spPr bwMode="auto">
              <a:xfrm flipV="1">
                <a:off x="5373" y="2177"/>
                <a:ext cx="1" cy="314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2" name="Line 55"/>
              <p:cNvSpPr>
                <a:spLocks noChangeShapeType="1"/>
              </p:cNvSpPr>
              <p:nvPr/>
            </p:nvSpPr>
            <p:spPr bwMode="auto">
              <a:xfrm flipV="1">
                <a:off x="4323" y="2491"/>
                <a:ext cx="1" cy="367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3" name="Freeform 56"/>
              <p:cNvSpPr>
                <a:spLocks noEditPoints="1"/>
              </p:cNvSpPr>
              <p:nvPr/>
            </p:nvSpPr>
            <p:spPr bwMode="auto">
              <a:xfrm>
                <a:off x="1983" y="1851"/>
                <a:ext cx="1314" cy="382"/>
              </a:xfrm>
              <a:custGeom>
                <a:avLst/>
                <a:gdLst>
                  <a:gd name="T0" fmla="*/ 2 w 1314"/>
                  <a:gd name="T1" fmla="*/ 375 h 382"/>
                  <a:gd name="T2" fmla="*/ 1271 w 1314"/>
                  <a:gd name="T3" fmla="*/ 20 h 382"/>
                  <a:gd name="T4" fmla="*/ 1272 w 1314"/>
                  <a:gd name="T5" fmla="*/ 20 h 382"/>
                  <a:gd name="T6" fmla="*/ 1274 w 1314"/>
                  <a:gd name="T7" fmla="*/ 21 h 382"/>
                  <a:gd name="T8" fmla="*/ 1275 w 1314"/>
                  <a:gd name="T9" fmla="*/ 21 h 382"/>
                  <a:gd name="T10" fmla="*/ 1275 w 1314"/>
                  <a:gd name="T11" fmla="*/ 22 h 382"/>
                  <a:gd name="T12" fmla="*/ 1275 w 1314"/>
                  <a:gd name="T13" fmla="*/ 23 h 382"/>
                  <a:gd name="T14" fmla="*/ 1275 w 1314"/>
                  <a:gd name="T15" fmla="*/ 26 h 382"/>
                  <a:gd name="T16" fmla="*/ 1274 w 1314"/>
                  <a:gd name="T17" fmla="*/ 27 h 382"/>
                  <a:gd name="T18" fmla="*/ 1273 w 1314"/>
                  <a:gd name="T19" fmla="*/ 27 h 382"/>
                  <a:gd name="T20" fmla="*/ 4 w 1314"/>
                  <a:gd name="T21" fmla="*/ 382 h 382"/>
                  <a:gd name="T22" fmla="*/ 3 w 1314"/>
                  <a:gd name="T23" fmla="*/ 382 h 382"/>
                  <a:gd name="T24" fmla="*/ 2 w 1314"/>
                  <a:gd name="T25" fmla="*/ 381 h 382"/>
                  <a:gd name="T26" fmla="*/ 0 w 1314"/>
                  <a:gd name="T27" fmla="*/ 380 h 382"/>
                  <a:gd name="T28" fmla="*/ 0 w 1314"/>
                  <a:gd name="T29" fmla="*/ 379 h 382"/>
                  <a:gd name="T30" fmla="*/ 1 w 1314"/>
                  <a:gd name="T31" fmla="*/ 376 h 382"/>
                  <a:gd name="T32" fmla="*/ 1 w 1314"/>
                  <a:gd name="T33" fmla="*/ 375 h 382"/>
                  <a:gd name="T34" fmla="*/ 2 w 1314"/>
                  <a:gd name="T35" fmla="*/ 375 h 382"/>
                  <a:gd name="T36" fmla="*/ 2 w 1314"/>
                  <a:gd name="T37" fmla="*/ 375 h 382"/>
                  <a:gd name="T38" fmla="*/ 1256 w 1314"/>
                  <a:gd name="T39" fmla="*/ 0 h 382"/>
                  <a:gd name="T40" fmla="*/ 1314 w 1314"/>
                  <a:gd name="T41" fmla="*/ 12 h 382"/>
                  <a:gd name="T42" fmla="*/ 1271 w 1314"/>
                  <a:gd name="T43" fmla="*/ 51 h 382"/>
                  <a:gd name="T44" fmla="*/ 1256 w 1314"/>
                  <a:gd name="T45" fmla="*/ 0 h 38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14"/>
                  <a:gd name="T70" fmla="*/ 0 h 382"/>
                  <a:gd name="T71" fmla="*/ 1314 w 1314"/>
                  <a:gd name="T72" fmla="*/ 382 h 38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14" h="382">
                    <a:moveTo>
                      <a:pt x="2" y="375"/>
                    </a:moveTo>
                    <a:lnTo>
                      <a:pt x="1271" y="20"/>
                    </a:lnTo>
                    <a:lnTo>
                      <a:pt x="1272" y="20"/>
                    </a:lnTo>
                    <a:lnTo>
                      <a:pt x="1274" y="21"/>
                    </a:lnTo>
                    <a:lnTo>
                      <a:pt x="1275" y="21"/>
                    </a:lnTo>
                    <a:lnTo>
                      <a:pt x="1275" y="22"/>
                    </a:lnTo>
                    <a:lnTo>
                      <a:pt x="1275" y="23"/>
                    </a:lnTo>
                    <a:lnTo>
                      <a:pt x="1275" y="26"/>
                    </a:lnTo>
                    <a:lnTo>
                      <a:pt x="1274" y="27"/>
                    </a:lnTo>
                    <a:lnTo>
                      <a:pt x="1273" y="27"/>
                    </a:lnTo>
                    <a:lnTo>
                      <a:pt x="4" y="382"/>
                    </a:lnTo>
                    <a:lnTo>
                      <a:pt x="3" y="382"/>
                    </a:lnTo>
                    <a:lnTo>
                      <a:pt x="2" y="381"/>
                    </a:lnTo>
                    <a:lnTo>
                      <a:pt x="0" y="380"/>
                    </a:lnTo>
                    <a:lnTo>
                      <a:pt x="0" y="379"/>
                    </a:lnTo>
                    <a:lnTo>
                      <a:pt x="1" y="376"/>
                    </a:lnTo>
                    <a:lnTo>
                      <a:pt x="1" y="375"/>
                    </a:lnTo>
                    <a:lnTo>
                      <a:pt x="2" y="375"/>
                    </a:lnTo>
                    <a:close/>
                    <a:moveTo>
                      <a:pt x="1256" y="0"/>
                    </a:moveTo>
                    <a:lnTo>
                      <a:pt x="1314" y="12"/>
                    </a:lnTo>
                    <a:lnTo>
                      <a:pt x="1271" y="51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4" name="Freeform 57"/>
              <p:cNvSpPr>
                <a:spLocks/>
              </p:cNvSpPr>
              <p:nvPr/>
            </p:nvSpPr>
            <p:spPr bwMode="auto">
              <a:xfrm>
                <a:off x="1821" y="2324"/>
                <a:ext cx="261" cy="239"/>
              </a:xfrm>
              <a:custGeom>
                <a:avLst/>
                <a:gdLst>
                  <a:gd name="T0" fmla="*/ 130 w 261"/>
                  <a:gd name="T1" fmla="*/ 232 h 239"/>
                  <a:gd name="T2" fmla="*/ 128 w 261"/>
                  <a:gd name="T3" fmla="*/ 234 h 239"/>
                  <a:gd name="T4" fmla="*/ 126 w 261"/>
                  <a:gd name="T5" fmla="*/ 236 h 239"/>
                  <a:gd name="T6" fmla="*/ 124 w 261"/>
                  <a:gd name="T7" fmla="*/ 238 h 239"/>
                  <a:gd name="T8" fmla="*/ 120 w 261"/>
                  <a:gd name="T9" fmla="*/ 239 h 239"/>
                  <a:gd name="T10" fmla="*/ 117 w 261"/>
                  <a:gd name="T11" fmla="*/ 239 h 239"/>
                  <a:gd name="T12" fmla="*/ 112 w 261"/>
                  <a:gd name="T13" fmla="*/ 239 h 239"/>
                  <a:gd name="T14" fmla="*/ 108 w 261"/>
                  <a:gd name="T15" fmla="*/ 239 h 239"/>
                  <a:gd name="T16" fmla="*/ 104 w 261"/>
                  <a:gd name="T17" fmla="*/ 238 h 239"/>
                  <a:gd name="T18" fmla="*/ 99 w 261"/>
                  <a:gd name="T19" fmla="*/ 236 h 239"/>
                  <a:gd name="T20" fmla="*/ 95 w 261"/>
                  <a:gd name="T21" fmla="*/ 235 h 239"/>
                  <a:gd name="T22" fmla="*/ 89 w 261"/>
                  <a:gd name="T23" fmla="*/ 234 h 239"/>
                  <a:gd name="T24" fmla="*/ 84 w 261"/>
                  <a:gd name="T25" fmla="*/ 232 h 239"/>
                  <a:gd name="T26" fmla="*/ 79 w 261"/>
                  <a:gd name="T27" fmla="*/ 230 h 239"/>
                  <a:gd name="T28" fmla="*/ 74 w 261"/>
                  <a:gd name="T29" fmla="*/ 227 h 239"/>
                  <a:gd name="T30" fmla="*/ 67 w 261"/>
                  <a:gd name="T31" fmla="*/ 225 h 239"/>
                  <a:gd name="T32" fmla="*/ 62 w 261"/>
                  <a:gd name="T33" fmla="*/ 222 h 239"/>
                  <a:gd name="T34" fmla="*/ 62 w 261"/>
                  <a:gd name="T35" fmla="*/ 222 h 239"/>
                  <a:gd name="T36" fmla="*/ 52 w 261"/>
                  <a:gd name="T37" fmla="*/ 215 h 239"/>
                  <a:gd name="T38" fmla="*/ 43 w 261"/>
                  <a:gd name="T39" fmla="*/ 208 h 239"/>
                  <a:gd name="T40" fmla="*/ 35 w 261"/>
                  <a:gd name="T41" fmla="*/ 202 h 239"/>
                  <a:gd name="T42" fmla="*/ 27 w 261"/>
                  <a:gd name="T43" fmla="*/ 196 h 239"/>
                  <a:gd name="T44" fmla="*/ 20 w 261"/>
                  <a:gd name="T45" fmla="*/ 190 h 239"/>
                  <a:gd name="T46" fmla="*/ 13 w 261"/>
                  <a:gd name="T47" fmla="*/ 188 h 239"/>
                  <a:gd name="T48" fmla="*/ 7 w 261"/>
                  <a:gd name="T49" fmla="*/ 186 h 239"/>
                  <a:gd name="T50" fmla="*/ 0 w 261"/>
                  <a:gd name="T51" fmla="*/ 187 h 239"/>
                  <a:gd name="T52" fmla="*/ 51 w 261"/>
                  <a:gd name="T53" fmla="*/ 13 h 239"/>
                  <a:gd name="T54" fmla="*/ 59 w 261"/>
                  <a:gd name="T55" fmla="*/ 8 h 239"/>
                  <a:gd name="T56" fmla="*/ 67 w 261"/>
                  <a:gd name="T57" fmla="*/ 5 h 239"/>
                  <a:gd name="T58" fmla="*/ 78 w 261"/>
                  <a:gd name="T59" fmla="*/ 3 h 239"/>
                  <a:gd name="T60" fmla="*/ 88 w 261"/>
                  <a:gd name="T61" fmla="*/ 1 h 239"/>
                  <a:gd name="T62" fmla="*/ 101 w 261"/>
                  <a:gd name="T63" fmla="*/ 0 h 239"/>
                  <a:gd name="T64" fmla="*/ 114 w 261"/>
                  <a:gd name="T65" fmla="*/ 1 h 239"/>
                  <a:gd name="T66" fmla="*/ 126 w 261"/>
                  <a:gd name="T67" fmla="*/ 1 h 239"/>
                  <a:gd name="T68" fmla="*/ 139 w 261"/>
                  <a:gd name="T69" fmla="*/ 3 h 239"/>
                  <a:gd name="T70" fmla="*/ 152 w 261"/>
                  <a:gd name="T71" fmla="*/ 4 h 239"/>
                  <a:gd name="T72" fmla="*/ 165 w 261"/>
                  <a:gd name="T73" fmla="*/ 7 h 239"/>
                  <a:gd name="T74" fmla="*/ 176 w 261"/>
                  <a:gd name="T75" fmla="*/ 10 h 239"/>
                  <a:gd name="T76" fmla="*/ 189 w 261"/>
                  <a:gd name="T77" fmla="*/ 12 h 239"/>
                  <a:gd name="T78" fmla="*/ 199 w 261"/>
                  <a:gd name="T79" fmla="*/ 16 h 239"/>
                  <a:gd name="T80" fmla="*/ 209 w 261"/>
                  <a:gd name="T81" fmla="*/ 19 h 239"/>
                  <a:gd name="T82" fmla="*/ 216 w 261"/>
                  <a:gd name="T83" fmla="*/ 23 h 239"/>
                  <a:gd name="T84" fmla="*/ 223 w 261"/>
                  <a:gd name="T85" fmla="*/ 26 h 239"/>
                  <a:gd name="T86" fmla="*/ 223 w 261"/>
                  <a:gd name="T87" fmla="*/ 26 h 239"/>
                  <a:gd name="T88" fmla="*/ 233 w 261"/>
                  <a:gd name="T89" fmla="*/ 32 h 239"/>
                  <a:gd name="T90" fmla="*/ 242 w 261"/>
                  <a:gd name="T91" fmla="*/ 40 h 239"/>
                  <a:gd name="T92" fmla="*/ 249 w 261"/>
                  <a:gd name="T93" fmla="*/ 47 h 239"/>
                  <a:gd name="T94" fmla="*/ 255 w 261"/>
                  <a:gd name="T95" fmla="*/ 54 h 239"/>
                  <a:gd name="T96" fmla="*/ 259 w 261"/>
                  <a:gd name="T97" fmla="*/ 61 h 239"/>
                  <a:gd name="T98" fmla="*/ 261 w 261"/>
                  <a:gd name="T99" fmla="*/ 67 h 239"/>
                  <a:gd name="T100" fmla="*/ 261 w 261"/>
                  <a:gd name="T101" fmla="*/ 72 h 239"/>
                  <a:gd name="T102" fmla="*/ 259 w 261"/>
                  <a:gd name="T103" fmla="*/ 77 h 239"/>
                  <a:gd name="T104" fmla="*/ 130 w 261"/>
                  <a:gd name="T105" fmla="*/ 232 h 23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61"/>
                  <a:gd name="T160" fmla="*/ 0 h 239"/>
                  <a:gd name="T161" fmla="*/ 261 w 261"/>
                  <a:gd name="T162" fmla="*/ 239 h 239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61" h="239">
                    <a:moveTo>
                      <a:pt x="130" y="232"/>
                    </a:moveTo>
                    <a:lnTo>
                      <a:pt x="128" y="234"/>
                    </a:lnTo>
                    <a:lnTo>
                      <a:pt x="126" y="236"/>
                    </a:lnTo>
                    <a:lnTo>
                      <a:pt x="124" y="238"/>
                    </a:lnTo>
                    <a:lnTo>
                      <a:pt x="120" y="239"/>
                    </a:lnTo>
                    <a:lnTo>
                      <a:pt x="117" y="239"/>
                    </a:lnTo>
                    <a:lnTo>
                      <a:pt x="112" y="239"/>
                    </a:lnTo>
                    <a:lnTo>
                      <a:pt x="108" y="239"/>
                    </a:lnTo>
                    <a:lnTo>
                      <a:pt x="104" y="238"/>
                    </a:lnTo>
                    <a:lnTo>
                      <a:pt x="99" y="236"/>
                    </a:lnTo>
                    <a:lnTo>
                      <a:pt x="95" y="235"/>
                    </a:lnTo>
                    <a:lnTo>
                      <a:pt x="89" y="234"/>
                    </a:lnTo>
                    <a:lnTo>
                      <a:pt x="84" y="232"/>
                    </a:lnTo>
                    <a:lnTo>
                      <a:pt x="79" y="230"/>
                    </a:lnTo>
                    <a:lnTo>
                      <a:pt x="74" y="227"/>
                    </a:lnTo>
                    <a:lnTo>
                      <a:pt x="67" y="225"/>
                    </a:lnTo>
                    <a:lnTo>
                      <a:pt x="62" y="222"/>
                    </a:lnTo>
                    <a:lnTo>
                      <a:pt x="52" y="215"/>
                    </a:lnTo>
                    <a:lnTo>
                      <a:pt x="43" y="208"/>
                    </a:lnTo>
                    <a:lnTo>
                      <a:pt x="35" y="202"/>
                    </a:lnTo>
                    <a:lnTo>
                      <a:pt x="27" y="196"/>
                    </a:lnTo>
                    <a:lnTo>
                      <a:pt x="20" y="190"/>
                    </a:lnTo>
                    <a:lnTo>
                      <a:pt x="13" y="188"/>
                    </a:lnTo>
                    <a:lnTo>
                      <a:pt x="7" y="186"/>
                    </a:lnTo>
                    <a:lnTo>
                      <a:pt x="0" y="187"/>
                    </a:lnTo>
                    <a:lnTo>
                      <a:pt x="51" y="13"/>
                    </a:lnTo>
                    <a:lnTo>
                      <a:pt x="59" y="8"/>
                    </a:lnTo>
                    <a:lnTo>
                      <a:pt x="67" y="5"/>
                    </a:lnTo>
                    <a:lnTo>
                      <a:pt x="78" y="3"/>
                    </a:lnTo>
                    <a:lnTo>
                      <a:pt x="88" y="1"/>
                    </a:lnTo>
                    <a:lnTo>
                      <a:pt x="101" y="0"/>
                    </a:lnTo>
                    <a:lnTo>
                      <a:pt x="114" y="1"/>
                    </a:lnTo>
                    <a:lnTo>
                      <a:pt x="126" y="1"/>
                    </a:lnTo>
                    <a:lnTo>
                      <a:pt x="139" y="3"/>
                    </a:lnTo>
                    <a:lnTo>
                      <a:pt x="152" y="4"/>
                    </a:lnTo>
                    <a:lnTo>
                      <a:pt x="165" y="7"/>
                    </a:lnTo>
                    <a:lnTo>
                      <a:pt x="176" y="10"/>
                    </a:lnTo>
                    <a:lnTo>
                      <a:pt x="189" y="12"/>
                    </a:lnTo>
                    <a:lnTo>
                      <a:pt x="199" y="16"/>
                    </a:lnTo>
                    <a:lnTo>
                      <a:pt x="209" y="19"/>
                    </a:lnTo>
                    <a:lnTo>
                      <a:pt x="216" y="23"/>
                    </a:lnTo>
                    <a:lnTo>
                      <a:pt x="223" y="26"/>
                    </a:lnTo>
                    <a:lnTo>
                      <a:pt x="233" y="32"/>
                    </a:lnTo>
                    <a:lnTo>
                      <a:pt x="242" y="40"/>
                    </a:lnTo>
                    <a:lnTo>
                      <a:pt x="249" y="47"/>
                    </a:lnTo>
                    <a:lnTo>
                      <a:pt x="255" y="54"/>
                    </a:lnTo>
                    <a:lnTo>
                      <a:pt x="259" y="61"/>
                    </a:lnTo>
                    <a:lnTo>
                      <a:pt x="261" y="67"/>
                    </a:lnTo>
                    <a:lnTo>
                      <a:pt x="261" y="72"/>
                    </a:lnTo>
                    <a:lnTo>
                      <a:pt x="259" y="77"/>
                    </a:lnTo>
                    <a:lnTo>
                      <a:pt x="130" y="2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5" name="Freeform 58"/>
              <p:cNvSpPr>
                <a:spLocks/>
              </p:cNvSpPr>
              <p:nvPr/>
            </p:nvSpPr>
            <p:spPr bwMode="auto">
              <a:xfrm>
                <a:off x="1895" y="2357"/>
                <a:ext cx="166" cy="189"/>
              </a:xfrm>
              <a:custGeom>
                <a:avLst/>
                <a:gdLst>
                  <a:gd name="T0" fmla="*/ 139 w 166"/>
                  <a:gd name="T1" fmla="*/ 0 h 189"/>
                  <a:gd name="T2" fmla="*/ 0 w 166"/>
                  <a:gd name="T3" fmla="*/ 180 h 189"/>
                  <a:gd name="T4" fmla="*/ 2 w 166"/>
                  <a:gd name="T5" fmla="*/ 182 h 189"/>
                  <a:gd name="T6" fmla="*/ 5 w 166"/>
                  <a:gd name="T7" fmla="*/ 184 h 189"/>
                  <a:gd name="T8" fmla="*/ 10 w 166"/>
                  <a:gd name="T9" fmla="*/ 186 h 189"/>
                  <a:gd name="T10" fmla="*/ 18 w 166"/>
                  <a:gd name="T11" fmla="*/ 188 h 189"/>
                  <a:gd name="T12" fmla="*/ 25 w 166"/>
                  <a:gd name="T13" fmla="*/ 189 h 189"/>
                  <a:gd name="T14" fmla="*/ 34 w 166"/>
                  <a:gd name="T15" fmla="*/ 187 h 189"/>
                  <a:gd name="T16" fmla="*/ 43 w 166"/>
                  <a:gd name="T17" fmla="*/ 184 h 189"/>
                  <a:gd name="T18" fmla="*/ 52 w 166"/>
                  <a:gd name="T19" fmla="*/ 176 h 189"/>
                  <a:gd name="T20" fmla="*/ 162 w 166"/>
                  <a:gd name="T21" fmla="*/ 44 h 189"/>
                  <a:gd name="T22" fmla="*/ 163 w 166"/>
                  <a:gd name="T23" fmla="*/ 43 h 189"/>
                  <a:gd name="T24" fmla="*/ 164 w 166"/>
                  <a:gd name="T25" fmla="*/ 40 h 189"/>
                  <a:gd name="T26" fmla="*/ 166 w 166"/>
                  <a:gd name="T27" fmla="*/ 36 h 189"/>
                  <a:gd name="T28" fmla="*/ 166 w 166"/>
                  <a:gd name="T29" fmla="*/ 31 h 189"/>
                  <a:gd name="T30" fmla="*/ 164 w 166"/>
                  <a:gd name="T31" fmla="*/ 23 h 189"/>
                  <a:gd name="T32" fmla="*/ 160 w 166"/>
                  <a:gd name="T33" fmla="*/ 17 h 189"/>
                  <a:gd name="T34" fmla="*/ 152 w 166"/>
                  <a:gd name="T35" fmla="*/ 9 h 189"/>
                  <a:gd name="T36" fmla="*/ 139 w 166"/>
                  <a:gd name="T37" fmla="*/ 0 h 1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6"/>
                  <a:gd name="T58" fmla="*/ 0 h 189"/>
                  <a:gd name="T59" fmla="*/ 166 w 166"/>
                  <a:gd name="T60" fmla="*/ 189 h 18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6" h="189">
                    <a:moveTo>
                      <a:pt x="139" y="0"/>
                    </a:moveTo>
                    <a:lnTo>
                      <a:pt x="0" y="180"/>
                    </a:lnTo>
                    <a:lnTo>
                      <a:pt x="2" y="182"/>
                    </a:lnTo>
                    <a:lnTo>
                      <a:pt x="5" y="184"/>
                    </a:lnTo>
                    <a:lnTo>
                      <a:pt x="10" y="186"/>
                    </a:lnTo>
                    <a:lnTo>
                      <a:pt x="18" y="188"/>
                    </a:lnTo>
                    <a:lnTo>
                      <a:pt x="25" y="189"/>
                    </a:lnTo>
                    <a:lnTo>
                      <a:pt x="34" y="187"/>
                    </a:lnTo>
                    <a:lnTo>
                      <a:pt x="43" y="184"/>
                    </a:lnTo>
                    <a:lnTo>
                      <a:pt x="52" y="176"/>
                    </a:lnTo>
                    <a:lnTo>
                      <a:pt x="162" y="44"/>
                    </a:lnTo>
                    <a:lnTo>
                      <a:pt x="163" y="43"/>
                    </a:lnTo>
                    <a:lnTo>
                      <a:pt x="164" y="40"/>
                    </a:lnTo>
                    <a:lnTo>
                      <a:pt x="166" y="36"/>
                    </a:lnTo>
                    <a:lnTo>
                      <a:pt x="166" y="31"/>
                    </a:lnTo>
                    <a:lnTo>
                      <a:pt x="164" y="23"/>
                    </a:lnTo>
                    <a:lnTo>
                      <a:pt x="160" y="17"/>
                    </a:lnTo>
                    <a:lnTo>
                      <a:pt x="152" y="9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6" name="Freeform 59"/>
              <p:cNvSpPr>
                <a:spLocks/>
              </p:cNvSpPr>
              <p:nvPr/>
            </p:nvSpPr>
            <p:spPr bwMode="auto">
              <a:xfrm>
                <a:off x="1863" y="2345"/>
                <a:ext cx="155" cy="184"/>
              </a:xfrm>
              <a:custGeom>
                <a:avLst/>
                <a:gdLst>
                  <a:gd name="T0" fmla="*/ 155 w 155"/>
                  <a:gd name="T1" fmla="*/ 4 h 184"/>
                  <a:gd name="T2" fmla="*/ 20 w 155"/>
                  <a:gd name="T3" fmla="*/ 184 h 184"/>
                  <a:gd name="T4" fmla="*/ 18 w 155"/>
                  <a:gd name="T5" fmla="*/ 184 h 184"/>
                  <a:gd name="T6" fmla="*/ 14 w 155"/>
                  <a:gd name="T7" fmla="*/ 182 h 184"/>
                  <a:gd name="T8" fmla="*/ 10 w 155"/>
                  <a:gd name="T9" fmla="*/ 180 h 184"/>
                  <a:gd name="T10" fmla="*/ 4 w 155"/>
                  <a:gd name="T11" fmla="*/ 176 h 184"/>
                  <a:gd name="T12" fmla="*/ 1 w 155"/>
                  <a:gd name="T13" fmla="*/ 172 h 184"/>
                  <a:gd name="T14" fmla="*/ 0 w 155"/>
                  <a:gd name="T15" fmla="*/ 167 h 184"/>
                  <a:gd name="T16" fmla="*/ 3 w 155"/>
                  <a:gd name="T17" fmla="*/ 161 h 184"/>
                  <a:gd name="T18" fmla="*/ 12 w 155"/>
                  <a:gd name="T19" fmla="*/ 155 h 184"/>
                  <a:gd name="T20" fmla="*/ 126 w 155"/>
                  <a:gd name="T21" fmla="*/ 10 h 184"/>
                  <a:gd name="T22" fmla="*/ 126 w 155"/>
                  <a:gd name="T23" fmla="*/ 9 h 184"/>
                  <a:gd name="T24" fmla="*/ 128 w 155"/>
                  <a:gd name="T25" fmla="*/ 8 h 184"/>
                  <a:gd name="T26" fmla="*/ 130 w 155"/>
                  <a:gd name="T27" fmla="*/ 5 h 184"/>
                  <a:gd name="T28" fmla="*/ 133 w 155"/>
                  <a:gd name="T29" fmla="*/ 3 h 184"/>
                  <a:gd name="T30" fmla="*/ 138 w 155"/>
                  <a:gd name="T31" fmla="*/ 1 h 184"/>
                  <a:gd name="T32" fmla="*/ 142 w 155"/>
                  <a:gd name="T33" fmla="*/ 0 h 184"/>
                  <a:gd name="T34" fmla="*/ 148 w 155"/>
                  <a:gd name="T35" fmla="*/ 2 h 184"/>
                  <a:gd name="T36" fmla="*/ 155 w 155"/>
                  <a:gd name="T37" fmla="*/ 4 h 1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5"/>
                  <a:gd name="T58" fmla="*/ 0 h 184"/>
                  <a:gd name="T59" fmla="*/ 155 w 155"/>
                  <a:gd name="T60" fmla="*/ 184 h 18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5" h="184">
                    <a:moveTo>
                      <a:pt x="155" y="4"/>
                    </a:moveTo>
                    <a:lnTo>
                      <a:pt x="20" y="184"/>
                    </a:lnTo>
                    <a:lnTo>
                      <a:pt x="18" y="184"/>
                    </a:lnTo>
                    <a:lnTo>
                      <a:pt x="14" y="182"/>
                    </a:lnTo>
                    <a:lnTo>
                      <a:pt x="10" y="180"/>
                    </a:lnTo>
                    <a:lnTo>
                      <a:pt x="4" y="176"/>
                    </a:lnTo>
                    <a:lnTo>
                      <a:pt x="1" y="172"/>
                    </a:lnTo>
                    <a:lnTo>
                      <a:pt x="0" y="167"/>
                    </a:lnTo>
                    <a:lnTo>
                      <a:pt x="3" y="161"/>
                    </a:lnTo>
                    <a:lnTo>
                      <a:pt x="12" y="155"/>
                    </a:lnTo>
                    <a:lnTo>
                      <a:pt x="126" y="10"/>
                    </a:lnTo>
                    <a:lnTo>
                      <a:pt x="126" y="9"/>
                    </a:lnTo>
                    <a:lnTo>
                      <a:pt x="128" y="8"/>
                    </a:lnTo>
                    <a:lnTo>
                      <a:pt x="130" y="5"/>
                    </a:lnTo>
                    <a:lnTo>
                      <a:pt x="133" y="3"/>
                    </a:lnTo>
                    <a:lnTo>
                      <a:pt x="138" y="1"/>
                    </a:lnTo>
                    <a:lnTo>
                      <a:pt x="142" y="0"/>
                    </a:lnTo>
                    <a:lnTo>
                      <a:pt x="148" y="2"/>
                    </a:lnTo>
                    <a:lnTo>
                      <a:pt x="155" y="4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7" name="Freeform 60"/>
              <p:cNvSpPr>
                <a:spLocks/>
              </p:cNvSpPr>
              <p:nvPr/>
            </p:nvSpPr>
            <p:spPr bwMode="auto">
              <a:xfrm>
                <a:off x="1858" y="2341"/>
                <a:ext cx="122" cy="79"/>
              </a:xfrm>
              <a:custGeom>
                <a:avLst/>
                <a:gdLst>
                  <a:gd name="T0" fmla="*/ 122 w 122"/>
                  <a:gd name="T1" fmla="*/ 5 h 79"/>
                  <a:gd name="T2" fmla="*/ 53 w 122"/>
                  <a:gd name="T3" fmla="*/ 79 h 79"/>
                  <a:gd name="T4" fmla="*/ 0 w 122"/>
                  <a:gd name="T5" fmla="*/ 52 h 79"/>
                  <a:gd name="T6" fmla="*/ 0 w 122"/>
                  <a:gd name="T7" fmla="*/ 51 h 79"/>
                  <a:gd name="T8" fmla="*/ 1 w 122"/>
                  <a:gd name="T9" fmla="*/ 49 h 79"/>
                  <a:gd name="T10" fmla="*/ 2 w 122"/>
                  <a:gd name="T11" fmla="*/ 46 h 79"/>
                  <a:gd name="T12" fmla="*/ 4 w 122"/>
                  <a:gd name="T13" fmla="*/ 41 h 79"/>
                  <a:gd name="T14" fmla="*/ 7 w 122"/>
                  <a:gd name="T15" fmla="*/ 36 h 79"/>
                  <a:gd name="T16" fmla="*/ 11 w 122"/>
                  <a:gd name="T17" fmla="*/ 30 h 79"/>
                  <a:gd name="T18" fmla="*/ 16 w 122"/>
                  <a:gd name="T19" fmla="*/ 25 h 79"/>
                  <a:gd name="T20" fmla="*/ 22 w 122"/>
                  <a:gd name="T21" fmla="*/ 18 h 79"/>
                  <a:gd name="T22" fmla="*/ 28 w 122"/>
                  <a:gd name="T23" fmla="*/ 13 h 79"/>
                  <a:gd name="T24" fmla="*/ 37 w 122"/>
                  <a:gd name="T25" fmla="*/ 8 h 79"/>
                  <a:gd name="T26" fmla="*/ 47 w 122"/>
                  <a:gd name="T27" fmla="*/ 4 h 79"/>
                  <a:gd name="T28" fmla="*/ 59 w 122"/>
                  <a:gd name="T29" fmla="*/ 2 h 79"/>
                  <a:gd name="T30" fmla="*/ 71 w 122"/>
                  <a:gd name="T31" fmla="*/ 0 h 79"/>
                  <a:gd name="T32" fmla="*/ 86 w 122"/>
                  <a:gd name="T33" fmla="*/ 0 h 79"/>
                  <a:gd name="T34" fmla="*/ 103 w 122"/>
                  <a:gd name="T35" fmla="*/ 1 h 79"/>
                  <a:gd name="T36" fmla="*/ 122 w 122"/>
                  <a:gd name="T37" fmla="*/ 5 h 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2"/>
                  <a:gd name="T58" fmla="*/ 0 h 79"/>
                  <a:gd name="T59" fmla="*/ 122 w 122"/>
                  <a:gd name="T60" fmla="*/ 79 h 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2" h="79">
                    <a:moveTo>
                      <a:pt x="122" y="5"/>
                    </a:moveTo>
                    <a:lnTo>
                      <a:pt x="53" y="79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1" y="49"/>
                    </a:lnTo>
                    <a:lnTo>
                      <a:pt x="2" y="46"/>
                    </a:lnTo>
                    <a:lnTo>
                      <a:pt x="4" y="41"/>
                    </a:lnTo>
                    <a:lnTo>
                      <a:pt x="7" y="36"/>
                    </a:lnTo>
                    <a:lnTo>
                      <a:pt x="11" y="30"/>
                    </a:lnTo>
                    <a:lnTo>
                      <a:pt x="16" y="25"/>
                    </a:lnTo>
                    <a:lnTo>
                      <a:pt x="22" y="18"/>
                    </a:lnTo>
                    <a:lnTo>
                      <a:pt x="28" y="13"/>
                    </a:lnTo>
                    <a:lnTo>
                      <a:pt x="37" y="8"/>
                    </a:lnTo>
                    <a:lnTo>
                      <a:pt x="47" y="4"/>
                    </a:lnTo>
                    <a:lnTo>
                      <a:pt x="59" y="2"/>
                    </a:lnTo>
                    <a:lnTo>
                      <a:pt x="71" y="0"/>
                    </a:lnTo>
                    <a:lnTo>
                      <a:pt x="86" y="0"/>
                    </a:lnTo>
                    <a:lnTo>
                      <a:pt x="103" y="1"/>
                    </a:lnTo>
                    <a:lnTo>
                      <a:pt x="122" y="5"/>
                    </a:lnTo>
                    <a:close/>
                  </a:path>
                </a:pathLst>
              </a:custGeom>
              <a:solidFill>
                <a:srgbClr val="7A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8" name="Freeform 61"/>
              <p:cNvSpPr>
                <a:spLocks/>
              </p:cNvSpPr>
              <p:nvPr/>
            </p:nvSpPr>
            <p:spPr bwMode="auto">
              <a:xfrm>
                <a:off x="1599" y="2477"/>
                <a:ext cx="326" cy="323"/>
              </a:xfrm>
              <a:custGeom>
                <a:avLst/>
                <a:gdLst>
                  <a:gd name="T0" fmla="*/ 66 w 326"/>
                  <a:gd name="T1" fmla="*/ 319 h 323"/>
                  <a:gd name="T2" fmla="*/ 59 w 326"/>
                  <a:gd name="T3" fmla="*/ 323 h 323"/>
                  <a:gd name="T4" fmla="*/ 53 w 326"/>
                  <a:gd name="T5" fmla="*/ 323 h 323"/>
                  <a:gd name="T6" fmla="*/ 44 w 326"/>
                  <a:gd name="T7" fmla="*/ 322 h 323"/>
                  <a:gd name="T8" fmla="*/ 37 w 326"/>
                  <a:gd name="T9" fmla="*/ 319 h 323"/>
                  <a:gd name="T10" fmla="*/ 30 w 326"/>
                  <a:gd name="T11" fmla="*/ 314 h 323"/>
                  <a:gd name="T12" fmla="*/ 22 w 326"/>
                  <a:gd name="T13" fmla="*/ 307 h 323"/>
                  <a:gd name="T14" fmla="*/ 15 w 326"/>
                  <a:gd name="T15" fmla="*/ 298 h 323"/>
                  <a:gd name="T16" fmla="*/ 10 w 326"/>
                  <a:gd name="T17" fmla="*/ 288 h 323"/>
                  <a:gd name="T18" fmla="*/ 10 w 326"/>
                  <a:gd name="T19" fmla="*/ 288 h 323"/>
                  <a:gd name="T20" fmla="*/ 4 w 326"/>
                  <a:gd name="T21" fmla="*/ 276 h 323"/>
                  <a:gd name="T22" fmla="*/ 2 w 326"/>
                  <a:gd name="T23" fmla="*/ 266 h 323"/>
                  <a:gd name="T24" fmla="*/ 0 w 326"/>
                  <a:gd name="T25" fmla="*/ 255 h 323"/>
                  <a:gd name="T26" fmla="*/ 0 w 326"/>
                  <a:gd name="T27" fmla="*/ 245 h 323"/>
                  <a:gd name="T28" fmla="*/ 2 w 326"/>
                  <a:gd name="T29" fmla="*/ 234 h 323"/>
                  <a:gd name="T30" fmla="*/ 4 w 326"/>
                  <a:gd name="T31" fmla="*/ 226 h 323"/>
                  <a:gd name="T32" fmla="*/ 9 w 326"/>
                  <a:gd name="T33" fmla="*/ 219 h 323"/>
                  <a:gd name="T34" fmla="*/ 15 w 326"/>
                  <a:gd name="T35" fmla="*/ 213 h 323"/>
                  <a:gd name="T36" fmla="*/ 199 w 326"/>
                  <a:gd name="T37" fmla="*/ 1 h 323"/>
                  <a:gd name="T38" fmla="*/ 204 w 326"/>
                  <a:gd name="T39" fmla="*/ 0 h 323"/>
                  <a:gd name="T40" fmla="*/ 209 w 326"/>
                  <a:gd name="T41" fmla="*/ 0 h 323"/>
                  <a:gd name="T42" fmla="*/ 215 w 326"/>
                  <a:gd name="T43" fmla="*/ 1 h 323"/>
                  <a:gd name="T44" fmla="*/ 222 w 326"/>
                  <a:gd name="T45" fmla="*/ 3 h 323"/>
                  <a:gd name="T46" fmla="*/ 231 w 326"/>
                  <a:gd name="T47" fmla="*/ 7 h 323"/>
                  <a:gd name="T48" fmla="*/ 240 w 326"/>
                  <a:gd name="T49" fmla="*/ 11 h 323"/>
                  <a:gd name="T50" fmla="*/ 250 w 326"/>
                  <a:gd name="T51" fmla="*/ 16 h 323"/>
                  <a:gd name="T52" fmla="*/ 259 w 326"/>
                  <a:gd name="T53" fmla="*/ 23 h 323"/>
                  <a:gd name="T54" fmla="*/ 268 w 326"/>
                  <a:gd name="T55" fmla="*/ 29 h 323"/>
                  <a:gd name="T56" fmla="*/ 278 w 326"/>
                  <a:gd name="T57" fmla="*/ 35 h 323"/>
                  <a:gd name="T58" fmla="*/ 286 w 326"/>
                  <a:gd name="T59" fmla="*/ 43 h 323"/>
                  <a:gd name="T60" fmla="*/ 295 w 326"/>
                  <a:gd name="T61" fmla="*/ 50 h 323"/>
                  <a:gd name="T62" fmla="*/ 302 w 326"/>
                  <a:gd name="T63" fmla="*/ 56 h 323"/>
                  <a:gd name="T64" fmla="*/ 308 w 326"/>
                  <a:gd name="T65" fmla="*/ 63 h 323"/>
                  <a:gd name="T66" fmla="*/ 312 w 326"/>
                  <a:gd name="T67" fmla="*/ 69 h 323"/>
                  <a:gd name="T68" fmla="*/ 317 w 326"/>
                  <a:gd name="T69" fmla="*/ 75 h 323"/>
                  <a:gd name="T70" fmla="*/ 317 w 326"/>
                  <a:gd name="T71" fmla="*/ 75 h 323"/>
                  <a:gd name="T72" fmla="*/ 321 w 326"/>
                  <a:gd name="T73" fmla="*/ 87 h 323"/>
                  <a:gd name="T74" fmla="*/ 324 w 326"/>
                  <a:gd name="T75" fmla="*/ 97 h 323"/>
                  <a:gd name="T76" fmla="*/ 325 w 326"/>
                  <a:gd name="T77" fmla="*/ 109 h 323"/>
                  <a:gd name="T78" fmla="*/ 326 w 326"/>
                  <a:gd name="T79" fmla="*/ 119 h 323"/>
                  <a:gd name="T80" fmla="*/ 324 w 326"/>
                  <a:gd name="T81" fmla="*/ 129 h 323"/>
                  <a:gd name="T82" fmla="*/ 321 w 326"/>
                  <a:gd name="T83" fmla="*/ 137 h 323"/>
                  <a:gd name="T84" fmla="*/ 317 w 326"/>
                  <a:gd name="T85" fmla="*/ 144 h 323"/>
                  <a:gd name="T86" fmla="*/ 311 w 326"/>
                  <a:gd name="T87" fmla="*/ 149 h 323"/>
                  <a:gd name="T88" fmla="*/ 66 w 326"/>
                  <a:gd name="T89" fmla="*/ 319 h 32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6"/>
                  <a:gd name="T136" fmla="*/ 0 h 323"/>
                  <a:gd name="T137" fmla="*/ 326 w 326"/>
                  <a:gd name="T138" fmla="*/ 323 h 32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6" h="323">
                    <a:moveTo>
                      <a:pt x="66" y="319"/>
                    </a:moveTo>
                    <a:lnTo>
                      <a:pt x="59" y="323"/>
                    </a:lnTo>
                    <a:lnTo>
                      <a:pt x="53" y="323"/>
                    </a:lnTo>
                    <a:lnTo>
                      <a:pt x="44" y="322"/>
                    </a:lnTo>
                    <a:lnTo>
                      <a:pt x="37" y="319"/>
                    </a:lnTo>
                    <a:lnTo>
                      <a:pt x="30" y="314"/>
                    </a:lnTo>
                    <a:lnTo>
                      <a:pt x="22" y="307"/>
                    </a:lnTo>
                    <a:lnTo>
                      <a:pt x="15" y="298"/>
                    </a:lnTo>
                    <a:lnTo>
                      <a:pt x="10" y="288"/>
                    </a:lnTo>
                    <a:lnTo>
                      <a:pt x="4" y="276"/>
                    </a:lnTo>
                    <a:lnTo>
                      <a:pt x="2" y="266"/>
                    </a:lnTo>
                    <a:lnTo>
                      <a:pt x="0" y="255"/>
                    </a:lnTo>
                    <a:lnTo>
                      <a:pt x="0" y="245"/>
                    </a:lnTo>
                    <a:lnTo>
                      <a:pt x="2" y="234"/>
                    </a:lnTo>
                    <a:lnTo>
                      <a:pt x="4" y="226"/>
                    </a:lnTo>
                    <a:lnTo>
                      <a:pt x="9" y="219"/>
                    </a:lnTo>
                    <a:lnTo>
                      <a:pt x="15" y="213"/>
                    </a:lnTo>
                    <a:lnTo>
                      <a:pt x="199" y="1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5" y="1"/>
                    </a:lnTo>
                    <a:lnTo>
                      <a:pt x="222" y="3"/>
                    </a:lnTo>
                    <a:lnTo>
                      <a:pt x="231" y="7"/>
                    </a:lnTo>
                    <a:lnTo>
                      <a:pt x="240" y="11"/>
                    </a:lnTo>
                    <a:lnTo>
                      <a:pt x="250" y="16"/>
                    </a:lnTo>
                    <a:lnTo>
                      <a:pt x="259" y="23"/>
                    </a:lnTo>
                    <a:lnTo>
                      <a:pt x="268" y="29"/>
                    </a:lnTo>
                    <a:lnTo>
                      <a:pt x="278" y="35"/>
                    </a:lnTo>
                    <a:lnTo>
                      <a:pt x="286" y="43"/>
                    </a:lnTo>
                    <a:lnTo>
                      <a:pt x="295" y="50"/>
                    </a:lnTo>
                    <a:lnTo>
                      <a:pt x="302" y="56"/>
                    </a:lnTo>
                    <a:lnTo>
                      <a:pt x="308" y="63"/>
                    </a:lnTo>
                    <a:lnTo>
                      <a:pt x="312" y="69"/>
                    </a:lnTo>
                    <a:lnTo>
                      <a:pt x="317" y="75"/>
                    </a:lnTo>
                    <a:lnTo>
                      <a:pt x="321" y="87"/>
                    </a:lnTo>
                    <a:lnTo>
                      <a:pt x="324" y="97"/>
                    </a:lnTo>
                    <a:lnTo>
                      <a:pt x="325" y="109"/>
                    </a:lnTo>
                    <a:lnTo>
                      <a:pt x="326" y="119"/>
                    </a:lnTo>
                    <a:lnTo>
                      <a:pt x="324" y="129"/>
                    </a:lnTo>
                    <a:lnTo>
                      <a:pt x="321" y="137"/>
                    </a:lnTo>
                    <a:lnTo>
                      <a:pt x="317" y="144"/>
                    </a:lnTo>
                    <a:lnTo>
                      <a:pt x="311" y="149"/>
                    </a:lnTo>
                    <a:lnTo>
                      <a:pt x="66" y="3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9" name="Freeform 62"/>
              <p:cNvSpPr>
                <a:spLocks/>
              </p:cNvSpPr>
              <p:nvPr/>
            </p:nvSpPr>
            <p:spPr bwMode="auto">
              <a:xfrm>
                <a:off x="1627" y="2559"/>
                <a:ext cx="280" cy="215"/>
              </a:xfrm>
              <a:custGeom>
                <a:avLst/>
                <a:gdLst>
                  <a:gd name="T0" fmla="*/ 273 w 280"/>
                  <a:gd name="T1" fmla="*/ 0 h 215"/>
                  <a:gd name="T2" fmla="*/ 0 w 280"/>
                  <a:gd name="T3" fmla="*/ 198 h 215"/>
                  <a:gd name="T4" fmla="*/ 0 w 280"/>
                  <a:gd name="T5" fmla="*/ 200 h 215"/>
                  <a:gd name="T6" fmla="*/ 2 w 280"/>
                  <a:gd name="T7" fmla="*/ 204 h 215"/>
                  <a:gd name="T8" fmla="*/ 6 w 280"/>
                  <a:gd name="T9" fmla="*/ 208 h 215"/>
                  <a:gd name="T10" fmla="*/ 10 w 280"/>
                  <a:gd name="T11" fmla="*/ 212 h 215"/>
                  <a:gd name="T12" fmla="*/ 17 w 280"/>
                  <a:gd name="T13" fmla="*/ 215 h 215"/>
                  <a:gd name="T14" fmla="*/ 27 w 280"/>
                  <a:gd name="T15" fmla="*/ 215 h 215"/>
                  <a:gd name="T16" fmla="*/ 38 w 280"/>
                  <a:gd name="T17" fmla="*/ 213 h 215"/>
                  <a:gd name="T18" fmla="*/ 52 w 280"/>
                  <a:gd name="T19" fmla="*/ 206 h 215"/>
                  <a:gd name="T20" fmla="*/ 261 w 280"/>
                  <a:gd name="T21" fmla="*/ 62 h 215"/>
                  <a:gd name="T22" fmla="*/ 262 w 280"/>
                  <a:gd name="T23" fmla="*/ 61 h 215"/>
                  <a:gd name="T24" fmla="*/ 267 w 280"/>
                  <a:gd name="T25" fmla="*/ 58 h 215"/>
                  <a:gd name="T26" fmla="*/ 271 w 280"/>
                  <a:gd name="T27" fmla="*/ 53 h 215"/>
                  <a:gd name="T28" fmla="*/ 276 w 280"/>
                  <a:gd name="T29" fmla="*/ 47 h 215"/>
                  <a:gd name="T30" fmla="*/ 279 w 280"/>
                  <a:gd name="T31" fmla="*/ 37 h 215"/>
                  <a:gd name="T32" fmla="*/ 280 w 280"/>
                  <a:gd name="T33" fmla="*/ 27 h 215"/>
                  <a:gd name="T34" fmla="*/ 279 w 280"/>
                  <a:gd name="T35" fmla="*/ 14 h 215"/>
                  <a:gd name="T36" fmla="*/ 273 w 280"/>
                  <a:gd name="T37" fmla="*/ 0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0"/>
                  <a:gd name="T58" fmla="*/ 0 h 215"/>
                  <a:gd name="T59" fmla="*/ 280 w 280"/>
                  <a:gd name="T60" fmla="*/ 215 h 21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0" h="215">
                    <a:moveTo>
                      <a:pt x="273" y="0"/>
                    </a:moveTo>
                    <a:lnTo>
                      <a:pt x="0" y="198"/>
                    </a:lnTo>
                    <a:lnTo>
                      <a:pt x="0" y="200"/>
                    </a:lnTo>
                    <a:lnTo>
                      <a:pt x="2" y="204"/>
                    </a:lnTo>
                    <a:lnTo>
                      <a:pt x="6" y="208"/>
                    </a:lnTo>
                    <a:lnTo>
                      <a:pt x="10" y="212"/>
                    </a:lnTo>
                    <a:lnTo>
                      <a:pt x="17" y="215"/>
                    </a:lnTo>
                    <a:lnTo>
                      <a:pt x="27" y="215"/>
                    </a:lnTo>
                    <a:lnTo>
                      <a:pt x="38" y="213"/>
                    </a:lnTo>
                    <a:lnTo>
                      <a:pt x="52" y="206"/>
                    </a:lnTo>
                    <a:lnTo>
                      <a:pt x="261" y="62"/>
                    </a:lnTo>
                    <a:lnTo>
                      <a:pt x="262" y="61"/>
                    </a:lnTo>
                    <a:lnTo>
                      <a:pt x="267" y="58"/>
                    </a:lnTo>
                    <a:lnTo>
                      <a:pt x="271" y="53"/>
                    </a:lnTo>
                    <a:lnTo>
                      <a:pt x="276" y="47"/>
                    </a:lnTo>
                    <a:lnTo>
                      <a:pt x="279" y="37"/>
                    </a:lnTo>
                    <a:lnTo>
                      <a:pt x="280" y="27"/>
                    </a:lnTo>
                    <a:lnTo>
                      <a:pt x="279" y="14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0" name="Freeform 63"/>
              <p:cNvSpPr>
                <a:spLocks/>
              </p:cNvSpPr>
              <p:nvPr/>
            </p:nvSpPr>
            <p:spPr bwMode="auto">
              <a:xfrm>
                <a:off x="1612" y="2533"/>
                <a:ext cx="279" cy="212"/>
              </a:xfrm>
              <a:custGeom>
                <a:avLst/>
                <a:gdLst>
                  <a:gd name="T0" fmla="*/ 279 w 279"/>
                  <a:gd name="T1" fmla="*/ 12 h 212"/>
                  <a:gd name="T2" fmla="*/ 8 w 279"/>
                  <a:gd name="T3" fmla="*/ 212 h 212"/>
                  <a:gd name="T4" fmla="*/ 7 w 279"/>
                  <a:gd name="T5" fmla="*/ 210 h 212"/>
                  <a:gd name="T6" fmla="*/ 5 w 279"/>
                  <a:gd name="T7" fmla="*/ 208 h 212"/>
                  <a:gd name="T8" fmla="*/ 2 w 279"/>
                  <a:gd name="T9" fmla="*/ 202 h 212"/>
                  <a:gd name="T10" fmla="*/ 0 w 279"/>
                  <a:gd name="T11" fmla="*/ 196 h 212"/>
                  <a:gd name="T12" fmla="*/ 0 w 279"/>
                  <a:gd name="T13" fmla="*/ 189 h 212"/>
                  <a:gd name="T14" fmla="*/ 2 w 279"/>
                  <a:gd name="T15" fmla="*/ 180 h 212"/>
                  <a:gd name="T16" fmla="*/ 8 w 279"/>
                  <a:gd name="T17" fmla="*/ 171 h 212"/>
                  <a:gd name="T18" fmla="*/ 20 w 279"/>
                  <a:gd name="T19" fmla="*/ 163 h 212"/>
                  <a:gd name="T20" fmla="*/ 242 w 279"/>
                  <a:gd name="T21" fmla="*/ 3 h 212"/>
                  <a:gd name="T22" fmla="*/ 244 w 279"/>
                  <a:gd name="T23" fmla="*/ 3 h 212"/>
                  <a:gd name="T24" fmla="*/ 247 w 279"/>
                  <a:gd name="T25" fmla="*/ 2 h 212"/>
                  <a:gd name="T26" fmla="*/ 251 w 279"/>
                  <a:gd name="T27" fmla="*/ 0 h 212"/>
                  <a:gd name="T28" fmla="*/ 257 w 279"/>
                  <a:gd name="T29" fmla="*/ 0 h 212"/>
                  <a:gd name="T30" fmla="*/ 263 w 279"/>
                  <a:gd name="T31" fmla="*/ 0 h 212"/>
                  <a:gd name="T32" fmla="*/ 269 w 279"/>
                  <a:gd name="T33" fmla="*/ 2 h 212"/>
                  <a:gd name="T34" fmla="*/ 274 w 279"/>
                  <a:gd name="T35" fmla="*/ 6 h 212"/>
                  <a:gd name="T36" fmla="*/ 279 w 279"/>
                  <a:gd name="T37" fmla="*/ 12 h 2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79"/>
                  <a:gd name="T58" fmla="*/ 0 h 212"/>
                  <a:gd name="T59" fmla="*/ 279 w 279"/>
                  <a:gd name="T60" fmla="*/ 212 h 2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79" h="212">
                    <a:moveTo>
                      <a:pt x="279" y="12"/>
                    </a:moveTo>
                    <a:lnTo>
                      <a:pt x="8" y="212"/>
                    </a:lnTo>
                    <a:lnTo>
                      <a:pt x="7" y="210"/>
                    </a:lnTo>
                    <a:lnTo>
                      <a:pt x="5" y="208"/>
                    </a:lnTo>
                    <a:lnTo>
                      <a:pt x="2" y="202"/>
                    </a:lnTo>
                    <a:lnTo>
                      <a:pt x="0" y="196"/>
                    </a:lnTo>
                    <a:lnTo>
                      <a:pt x="0" y="189"/>
                    </a:lnTo>
                    <a:lnTo>
                      <a:pt x="2" y="180"/>
                    </a:lnTo>
                    <a:lnTo>
                      <a:pt x="8" y="171"/>
                    </a:lnTo>
                    <a:lnTo>
                      <a:pt x="20" y="163"/>
                    </a:lnTo>
                    <a:lnTo>
                      <a:pt x="242" y="3"/>
                    </a:lnTo>
                    <a:lnTo>
                      <a:pt x="244" y="3"/>
                    </a:lnTo>
                    <a:lnTo>
                      <a:pt x="247" y="2"/>
                    </a:lnTo>
                    <a:lnTo>
                      <a:pt x="251" y="0"/>
                    </a:lnTo>
                    <a:lnTo>
                      <a:pt x="257" y="0"/>
                    </a:lnTo>
                    <a:lnTo>
                      <a:pt x="263" y="0"/>
                    </a:lnTo>
                    <a:lnTo>
                      <a:pt x="269" y="2"/>
                    </a:lnTo>
                    <a:lnTo>
                      <a:pt x="274" y="6"/>
                    </a:lnTo>
                    <a:lnTo>
                      <a:pt x="279" y="12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Freeform 64"/>
              <p:cNvSpPr>
                <a:spLocks/>
              </p:cNvSpPr>
              <p:nvPr/>
            </p:nvSpPr>
            <p:spPr bwMode="auto">
              <a:xfrm>
                <a:off x="1679" y="2496"/>
                <a:ext cx="173" cy="114"/>
              </a:xfrm>
              <a:custGeom>
                <a:avLst/>
                <a:gdLst>
                  <a:gd name="T0" fmla="*/ 173 w 173"/>
                  <a:gd name="T1" fmla="*/ 19 h 114"/>
                  <a:gd name="T2" fmla="*/ 23 w 173"/>
                  <a:gd name="T3" fmla="*/ 114 h 114"/>
                  <a:gd name="T4" fmla="*/ 0 w 173"/>
                  <a:gd name="T5" fmla="*/ 62 h 114"/>
                  <a:gd name="T6" fmla="*/ 1 w 173"/>
                  <a:gd name="T7" fmla="*/ 61 h 114"/>
                  <a:gd name="T8" fmla="*/ 4 w 173"/>
                  <a:gd name="T9" fmla="*/ 58 h 114"/>
                  <a:gd name="T10" fmla="*/ 9 w 173"/>
                  <a:gd name="T11" fmla="*/ 53 h 114"/>
                  <a:gd name="T12" fmla="*/ 16 w 173"/>
                  <a:gd name="T13" fmla="*/ 48 h 114"/>
                  <a:gd name="T14" fmla="*/ 23 w 173"/>
                  <a:gd name="T15" fmla="*/ 39 h 114"/>
                  <a:gd name="T16" fmla="*/ 32 w 173"/>
                  <a:gd name="T17" fmla="*/ 32 h 114"/>
                  <a:gd name="T18" fmla="*/ 43 w 173"/>
                  <a:gd name="T19" fmla="*/ 25 h 114"/>
                  <a:gd name="T20" fmla="*/ 54 w 173"/>
                  <a:gd name="T21" fmla="*/ 17 h 114"/>
                  <a:gd name="T22" fmla="*/ 68 w 173"/>
                  <a:gd name="T23" fmla="*/ 11 h 114"/>
                  <a:gd name="T24" fmla="*/ 82 w 173"/>
                  <a:gd name="T25" fmla="*/ 5 h 114"/>
                  <a:gd name="T26" fmla="*/ 95 w 173"/>
                  <a:gd name="T27" fmla="*/ 2 h 114"/>
                  <a:gd name="T28" fmla="*/ 110 w 173"/>
                  <a:gd name="T29" fmla="*/ 0 h 114"/>
                  <a:gd name="T30" fmla="*/ 126 w 173"/>
                  <a:gd name="T31" fmla="*/ 0 h 114"/>
                  <a:gd name="T32" fmla="*/ 141 w 173"/>
                  <a:gd name="T33" fmla="*/ 3 h 114"/>
                  <a:gd name="T34" fmla="*/ 157 w 173"/>
                  <a:gd name="T35" fmla="*/ 10 h 114"/>
                  <a:gd name="T36" fmla="*/ 173 w 173"/>
                  <a:gd name="T37" fmla="*/ 19 h 1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3"/>
                  <a:gd name="T58" fmla="*/ 0 h 114"/>
                  <a:gd name="T59" fmla="*/ 173 w 173"/>
                  <a:gd name="T60" fmla="*/ 114 h 1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3" h="114">
                    <a:moveTo>
                      <a:pt x="173" y="19"/>
                    </a:moveTo>
                    <a:lnTo>
                      <a:pt x="23" y="114"/>
                    </a:lnTo>
                    <a:lnTo>
                      <a:pt x="0" y="62"/>
                    </a:lnTo>
                    <a:lnTo>
                      <a:pt x="1" y="61"/>
                    </a:lnTo>
                    <a:lnTo>
                      <a:pt x="4" y="58"/>
                    </a:lnTo>
                    <a:lnTo>
                      <a:pt x="9" y="53"/>
                    </a:lnTo>
                    <a:lnTo>
                      <a:pt x="16" y="48"/>
                    </a:lnTo>
                    <a:lnTo>
                      <a:pt x="23" y="39"/>
                    </a:lnTo>
                    <a:lnTo>
                      <a:pt x="32" y="32"/>
                    </a:lnTo>
                    <a:lnTo>
                      <a:pt x="43" y="25"/>
                    </a:lnTo>
                    <a:lnTo>
                      <a:pt x="54" y="17"/>
                    </a:lnTo>
                    <a:lnTo>
                      <a:pt x="68" y="11"/>
                    </a:lnTo>
                    <a:lnTo>
                      <a:pt x="82" y="5"/>
                    </a:lnTo>
                    <a:lnTo>
                      <a:pt x="95" y="2"/>
                    </a:lnTo>
                    <a:lnTo>
                      <a:pt x="110" y="0"/>
                    </a:lnTo>
                    <a:lnTo>
                      <a:pt x="126" y="0"/>
                    </a:lnTo>
                    <a:lnTo>
                      <a:pt x="141" y="3"/>
                    </a:lnTo>
                    <a:lnTo>
                      <a:pt x="157" y="10"/>
                    </a:lnTo>
                    <a:lnTo>
                      <a:pt x="173" y="19"/>
                    </a:lnTo>
                    <a:close/>
                  </a:path>
                </a:pathLst>
              </a:custGeom>
              <a:solidFill>
                <a:srgbClr val="7A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Freeform 65"/>
              <p:cNvSpPr>
                <a:spLocks/>
              </p:cNvSpPr>
              <p:nvPr/>
            </p:nvSpPr>
            <p:spPr bwMode="auto">
              <a:xfrm>
                <a:off x="1705" y="2308"/>
                <a:ext cx="212" cy="217"/>
              </a:xfrm>
              <a:custGeom>
                <a:avLst/>
                <a:gdLst>
                  <a:gd name="T0" fmla="*/ 86 w 212"/>
                  <a:gd name="T1" fmla="*/ 217 h 217"/>
                  <a:gd name="T2" fmla="*/ 122 w 212"/>
                  <a:gd name="T3" fmla="*/ 183 h 217"/>
                  <a:gd name="T4" fmla="*/ 149 w 212"/>
                  <a:gd name="T5" fmla="*/ 167 h 217"/>
                  <a:gd name="T6" fmla="*/ 170 w 212"/>
                  <a:gd name="T7" fmla="*/ 151 h 217"/>
                  <a:gd name="T8" fmla="*/ 186 w 212"/>
                  <a:gd name="T9" fmla="*/ 136 h 217"/>
                  <a:gd name="T10" fmla="*/ 197 w 212"/>
                  <a:gd name="T11" fmla="*/ 125 h 217"/>
                  <a:gd name="T12" fmla="*/ 205 w 212"/>
                  <a:gd name="T13" fmla="*/ 115 h 217"/>
                  <a:gd name="T14" fmla="*/ 210 w 212"/>
                  <a:gd name="T15" fmla="*/ 108 h 217"/>
                  <a:gd name="T16" fmla="*/ 212 w 212"/>
                  <a:gd name="T17" fmla="*/ 104 h 217"/>
                  <a:gd name="T18" fmla="*/ 211 w 212"/>
                  <a:gd name="T19" fmla="*/ 84 h 217"/>
                  <a:gd name="T20" fmla="*/ 198 w 212"/>
                  <a:gd name="T21" fmla="*/ 51 h 217"/>
                  <a:gd name="T22" fmla="*/ 179 w 212"/>
                  <a:gd name="T23" fmla="*/ 30 h 217"/>
                  <a:gd name="T24" fmla="*/ 165 w 212"/>
                  <a:gd name="T25" fmla="*/ 20 h 217"/>
                  <a:gd name="T26" fmla="*/ 151 w 212"/>
                  <a:gd name="T27" fmla="*/ 8 h 217"/>
                  <a:gd name="T28" fmla="*/ 130 w 212"/>
                  <a:gd name="T29" fmla="*/ 0 h 217"/>
                  <a:gd name="T30" fmla="*/ 114 w 212"/>
                  <a:gd name="T31" fmla="*/ 1 h 217"/>
                  <a:gd name="T32" fmla="*/ 105 w 212"/>
                  <a:gd name="T33" fmla="*/ 5 h 217"/>
                  <a:gd name="T34" fmla="*/ 74 w 212"/>
                  <a:gd name="T35" fmla="*/ 27 h 217"/>
                  <a:gd name="T36" fmla="*/ 63 w 212"/>
                  <a:gd name="T37" fmla="*/ 43 h 217"/>
                  <a:gd name="T38" fmla="*/ 55 w 212"/>
                  <a:gd name="T39" fmla="*/ 46 h 217"/>
                  <a:gd name="T40" fmla="*/ 47 w 212"/>
                  <a:gd name="T41" fmla="*/ 47 h 217"/>
                  <a:gd name="T42" fmla="*/ 43 w 212"/>
                  <a:gd name="T43" fmla="*/ 46 h 217"/>
                  <a:gd name="T44" fmla="*/ 42 w 212"/>
                  <a:gd name="T45" fmla="*/ 46 h 217"/>
                  <a:gd name="T46" fmla="*/ 39 w 212"/>
                  <a:gd name="T47" fmla="*/ 47 h 217"/>
                  <a:gd name="T48" fmla="*/ 34 w 212"/>
                  <a:gd name="T49" fmla="*/ 50 h 217"/>
                  <a:gd name="T50" fmla="*/ 30 w 212"/>
                  <a:gd name="T51" fmla="*/ 53 h 217"/>
                  <a:gd name="T52" fmla="*/ 40 w 212"/>
                  <a:gd name="T53" fmla="*/ 72 h 217"/>
                  <a:gd name="T54" fmla="*/ 33 w 212"/>
                  <a:gd name="T55" fmla="*/ 81 h 217"/>
                  <a:gd name="T56" fmla="*/ 34 w 212"/>
                  <a:gd name="T57" fmla="*/ 94 h 217"/>
                  <a:gd name="T58" fmla="*/ 18 w 212"/>
                  <a:gd name="T59" fmla="*/ 94 h 217"/>
                  <a:gd name="T60" fmla="*/ 10 w 212"/>
                  <a:gd name="T61" fmla="*/ 112 h 217"/>
                  <a:gd name="T62" fmla="*/ 0 w 212"/>
                  <a:gd name="T63" fmla="*/ 124 h 217"/>
                  <a:gd name="T64" fmla="*/ 5 w 212"/>
                  <a:gd name="T65" fmla="*/ 134 h 217"/>
                  <a:gd name="T66" fmla="*/ 15 w 212"/>
                  <a:gd name="T67" fmla="*/ 143 h 217"/>
                  <a:gd name="T68" fmla="*/ 20 w 212"/>
                  <a:gd name="T69" fmla="*/ 146 h 2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12"/>
                  <a:gd name="T106" fmla="*/ 0 h 217"/>
                  <a:gd name="T107" fmla="*/ 212 w 212"/>
                  <a:gd name="T108" fmla="*/ 217 h 21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12" h="217">
                    <a:moveTo>
                      <a:pt x="2" y="172"/>
                    </a:moveTo>
                    <a:lnTo>
                      <a:pt x="86" y="217"/>
                    </a:lnTo>
                    <a:lnTo>
                      <a:pt x="106" y="193"/>
                    </a:lnTo>
                    <a:lnTo>
                      <a:pt x="122" y="183"/>
                    </a:lnTo>
                    <a:lnTo>
                      <a:pt x="136" y="175"/>
                    </a:lnTo>
                    <a:lnTo>
                      <a:pt x="149" y="167"/>
                    </a:lnTo>
                    <a:lnTo>
                      <a:pt x="159" y="158"/>
                    </a:lnTo>
                    <a:lnTo>
                      <a:pt x="170" y="151"/>
                    </a:lnTo>
                    <a:lnTo>
                      <a:pt x="178" y="144"/>
                    </a:lnTo>
                    <a:lnTo>
                      <a:pt x="186" y="136"/>
                    </a:lnTo>
                    <a:lnTo>
                      <a:pt x="192" y="130"/>
                    </a:lnTo>
                    <a:lnTo>
                      <a:pt x="197" y="125"/>
                    </a:lnTo>
                    <a:lnTo>
                      <a:pt x="202" y="119"/>
                    </a:lnTo>
                    <a:lnTo>
                      <a:pt x="205" y="115"/>
                    </a:lnTo>
                    <a:lnTo>
                      <a:pt x="208" y="111"/>
                    </a:lnTo>
                    <a:lnTo>
                      <a:pt x="210" y="108"/>
                    </a:lnTo>
                    <a:lnTo>
                      <a:pt x="211" y="106"/>
                    </a:lnTo>
                    <a:lnTo>
                      <a:pt x="212" y="104"/>
                    </a:lnTo>
                    <a:lnTo>
                      <a:pt x="211" y="84"/>
                    </a:lnTo>
                    <a:lnTo>
                      <a:pt x="206" y="66"/>
                    </a:lnTo>
                    <a:lnTo>
                      <a:pt x="198" y="51"/>
                    </a:lnTo>
                    <a:lnTo>
                      <a:pt x="189" y="40"/>
                    </a:lnTo>
                    <a:lnTo>
                      <a:pt x="179" y="30"/>
                    </a:lnTo>
                    <a:lnTo>
                      <a:pt x="171" y="24"/>
                    </a:lnTo>
                    <a:lnTo>
                      <a:pt x="165" y="20"/>
                    </a:lnTo>
                    <a:lnTo>
                      <a:pt x="162" y="19"/>
                    </a:lnTo>
                    <a:lnTo>
                      <a:pt x="151" y="8"/>
                    </a:lnTo>
                    <a:lnTo>
                      <a:pt x="140" y="3"/>
                    </a:lnTo>
                    <a:lnTo>
                      <a:pt x="130" y="0"/>
                    </a:lnTo>
                    <a:lnTo>
                      <a:pt x="122" y="0"/>
                    </a:lnTo>
                    <a:lnTo>
                      <a:pt x="114" y="1"/>
                    </a:lnTo>
                    <a:lnTo>
                      <a:pt x="108" y="3"/>
                    </a:lnTo>
                    <a:lnTo>
                      <a:pt x="105" y="5"/>
                    </a:lnTo>
                    <a:lnTo>
                      <a:pt x="104" y="6"/>
                    </a:lnTo>
                    <a:lnTo>
                      <a:pt x="74" y="27"/>
                    </a:lnTo>
                    <a:lnTo>
                      <a:pt x="66" y="40"/>
                    </a:lnTo>
                    <a:lnTo>
                      <a:pt x="63" y="43"/>
                    </a:lnTo>
                    <a:lnTo>
                      <a:pt x="59" y="45"/>
                    </a:lnTo>
                    <a:lnTo>
                      <a:pt x="55" y="46"/>
                    </a:lnTo>
                    <a:lnTo>
                      <a:pt x="50" y="47"/>
                    </a:lnTo>
                    <a:lnTo>
                      <a:pt x="47" y="47"/>
                    </a:lnTo>
                    <a:lnTo>
                      <a:pt x="45" y="47"/>
                    </a:lnTo>
                    <a:lnTo>
                      <a:pt x="43" y="46"/>
                    </a:lnTo>
                    <a:lnTo>
                      <a:pt x="42" y="46"/>
                    </a:lnTo>
                    <a:lnTo>
                      <a:pt x="41" y="47"/>
                    </a:lnTo>
                    <a:lnTo>
                      <a:pt x="39" y="47"/>
                    </a:lnTo>
                    <a:lnTo>
                      <a:pt x="36" y="49"/>
                    </a:lnTo>
                    <a:lnTo>
                      <a:pt x="34" y="50"/>
                    </a:lnTo>
                    <a:lnTo>
                      <a:pt x="33" y="51"/>
                    </a:lnTo>
                    <a:lnTo>
                      <a:pt x="30" y="53"/>
                    </a:lnTo>
                    <a:lnTo>
                      <a:pt x="32" y="57"/>
                    </a:lnTo>
                    <a:lnTo>
                      <a:pt x="40" y="72"/>
                    </a:lnTo>
                    <a:lnTo>
                      <a:pt x="32" y="78"/>
                    </a:lnTo>
                    <a:lnTo>
                      <a:pt x="33" y="81"/>
                    </a:lnTo>
                    <a:lnTo>
                      <a:pt x="34" y="87"/>
                    </a:lnTo>
                    <a:lnTo>
                      <a:pt x="34" y="94"/>
                    </a:lnTo>
                    <a:lnTo>
                      <a:pt x="30" y="99"/>
                    </a:lnTo>
                    <a:lnTo>
                      <a:pt x="18" y="94"/>
                    </a:lnTo>
                    <a:lnTo>
                      <a:pt x="16" y="109"/>
                    </a:lnTo>
                    <a:lnTo>
                      <a:pt x="10" y="112"/>
                    </a:lnTo>
                    <a:lnTo>
                      <a:pt x="2" y="117"/>
                    </a:lnTo>
                    <a:lnTo>
                      <a:pt x="0" y="124"/>
                    </a:lnTo>
                    <a:lnTo>
                      <a:pt x="1" y="130"/>
                    </a:lnTo>
                    <a:lnTo>
                      <a:pt x="5" y="134"/>
                    </a:lnTo>
                    <a:lnTo>
                      <a:pt x="10" y="139"/>
                    </a:lnTo>
                    <a:lnTo>
                      <a:pt x="15" y="143"/>
                    </a:lnTo>
                    <a:lnTo>
                      <a:pt x="18" y="145"/>
                    </a:lnTo>
                    <a:lnTo>
                      <a:pt x="20" y="146"/>
                    </a:lnTo>
                    <a:lnTo>
                      <a:pt x="2" y="1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Freeform 66"/>
              <p:cNvSpPr>
                <a:spLocks/>
              </p:cNvSpPr>
              <p:nvPr/>
            </p:nvSpPr>
            <p:spPr bwMode="auto">
              <a:xfrm>
                <a:off x="1719" y="2466"/>
                <a:ext cx="95" cy="56"/>
              </a:xfrm>
              <a:custGeom>
                <a:avLst/>
                <a:gdLst>
                  <a:gd name="T0" fmla="*/ 12 w 95"/>
                  <a:gd name="T1" fmla="*/ 3 h 56"/>
                  <a:gd name="T2" fmla="*/ 0 w 95"/>
                  <a:gd name="T3" fmla="*/ 22 h 56"/>
                  <a:gd name="T4" fmla="*/ 68 w 95"/>
                  <a:gd name="T5" fmla="*/ 56 h 56"/>
                  <a:gd name="T6" fmla="*/ 80 w 95"/>
                  <a:gd name="T7" fmla="*/ 32 h 56"/>
                  <a:gd name="T8" fmla="*/ 95 w 95"/>
                  <a:gd name="T9" fmla="*/ 14 h 56"/>
                  <a:gd name="T10" fmla="*/ 82 w 95"/>
                  <a:gd name="T11" fmla="*/ 5 h 56"/>
                  <a:gd name="T12" fmla="*/ 62 w 95"/>
                  <a:gd name="T13" fmla="*/ 17 h 56"/>
                  <a:gd name="T14" fmla="*/ 13 w 95"/>
                  <a:gd name="T15" fmla="*/ 0 h 56"/>
                  <a:gd name="T16" fmla="*/ 12 w 95"/>
                  <a:gd name="T17" fmla="*/ 3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5"/>
                  <a:gd name="T28" fmla="*/ 0 h 56"/>
                  <a:gd name="T29" fmla="*/ 95 w 95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5" h="56">
                    <a:moveTo>
                      <a:pt x="12" y="3"/>
                    </a:moveTo>
                    <a:lnTo>
                      <a:pt x="0" y="22"/>
                    </a:lnTo>
                    <a:lnTo>
                      <a:pt x="68" y="56"/>
                    </a:lnTo>
                    <a:lnTo>
                      <a:pt x="80" y="32"/>
                    </a:lnTo>
                    <a:lnTo>
                      <a:pt x="95" y="14"/>
                    </a:lnTo>
                    <a:lnTo>
                      <a:pt x="82" y="5"/>
                    </a:lnTo>
                    <a:lnTo>
                      <a:pt x="62" y="17"/>
                    </a:lnTo>
                    <a:lnTo>
                      <a:pt x="13" y="0"/>
                    </a:ln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FF9E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Freeform 67"/>
              <p:cNvSpPr>
                <a:spLocks/>
              </p:cNvSpPr>
              <p:nvPr/>
            </p:nvSpPr>
            <p:spPr bwMode="auto">
              <a:xfrm>
                <a:off x="1409" y="2452"/>
                <a:ext cx="405" cy="310"/>
              </a:xfrm>
              <a:custGeom>
                <a:avLst/>
                <a:gdLst>
                  <a:gd name="T0" fmla="*/ 308 w 405"/>
                  <a:gd name="T1" fmla="*/ 10 h 310"/>
                  <a:gd name="T2" fmla="*/ 396 w 405"/>
                  <a:gd name="T3" fmla="*/ 81 h 310"/>
                  <a:gd name="T4" fmla="*/ 397 w 405"/>
                  <a:gd name="T5" fmla="*/ 84 h 310"/>
                  <a:gd name="T6" fmla="*/ 399 w 405"/>
                  <a:gd name="T7" fmla="*/ 93 h 310"/>
                  <a:gd name="T8" fmla="*/ 402 w 405"/>
                  <a:gd name="T9" fmla="*/ 105 h 310"/>
                  <a:gd name="T10" fmla="*/ 405 w 405"/>
                  <a:gd name="T11" fmla="*/ 121 h 310"/>
                  <a:gd name="T12" fmla="*/ 405 w 405"/>
                  <a:gd name="T13" fmla="*/ 138 h 310"/>
                  <a:gd name="T14" fmla="*/ 403 w 405"/>
                  <a:gd name="T15" fmla="*/ 156 h 310"/>
                  <a:gd name="T16" fmla="*/ 398 w 405"/>
                  <a:gd name="T17" fmla="*/ 171 h 310"/>
                  <a:gd name="T18" fmla="*/ 387 w 405"/>
                  <a:gd name="T19" fmla="*/ 184 h 310"/>
                  <a:gd name="T20" fmla="*/ 386 w 405"/>
                  <a:gd name="T21" fmla="*/ 185 h 310"/>
                  <a:gd name="T22" fmla="*/ 381 w 405"/>
                  <a:gd name="T23" fmla="*/ 189 h 310"/>
                  <a:gd name="T24" fmla="*/ 374 w 405"/>
                  <a:gd name="T25" fmla="*/ 195 h 310"/>
                  <a:gd name="T26" fmla="*/ 365 w 405"/>
                  <a:gd name="T27" fmla="*/ 203 h 310"/>
                  <a:gd name="T28" fmla="*/ 354 w 405"/>
                  <a:gd name="T29" fmla="*/ 212 h 310"/>
                  <a:gd name="T30" fmla="*/ 340 w 405"/>
                  <a:gd name="T31" fmla="*/ 222 h 310"/>
                  <a:gd name="T32" fmla="*/ 326 w 405"/>
                  <a:gd name="T33" fmla="*/ 233 h 310"/>
                  <a:gd name="T34" fmla="*/ 312 w 405"/>
                  <a:gd name="T35" fmla="*/ 244 h 310"/>
                  <a:gd name="T36" fmla="*/ 296 w 405"/>
                  <a:gd name="T37" fmla="*/ 255 h 310"/>
                  <a:gd name="T38" fmla="*/ 280 w 405"/>
                  <a:gd name="T39" fmla="*/ 267 h 310"/>
                  <a:gd name="T40" fmla="*/ 266 w 405"/>
                  <a:gd name="T41" fmla="*/ 277 h 310"/>
                  <a:gd name="T42" fmla="*/ 250 w 405"/>
                  <a:gd name="T43" fmla="*/ 287 h 310"/>
                  <a:gd name="T44" fmla="*/ 236 w 405"/>
                  <a:gd name="T45" fmla="*/ 295 h 310"/>
                  <a:gd name="T46" fmla="*/ 224 w 405"/>
                  <a:gd name="T47" fmla="*/ 302 h 310"/>
                  <a:gd name="T48" fmla="*/ 213 w 405"/>
                  <a:gd name="T49" fmla="*/ 307 h 310"/>
                  <a:gd name="T50" fmla="*/ 204 w 405"/>
                  <a:gd name="T51" fmla="*/ 310 h 310"/>
                  <a:gd name="T52" fmla="*/ 68 w 405"/>
                  <a:gd name="T53" fmla="*/ 297 h 310"/>
                  <a:gd name="T54" fmla="*/ 0 w 405"/>
                  <a:gd name="T55" fmla="*/ 45 h 310"/>
                  <a:gd name="T56" fmla="*/ 0 w 405"/>
                  <a:gd name="T57" fmla="*/ 45 h 310"/>
                  <a:gd name="T58" fmla="*/ 2 w 405"/>
                  <a:gd name="T59" fmla="*/ 45 h 310"/>
                  <a:gd name="T60" fmla="*/ 4 w 405"/>
                  <a:gd name="T61" fmla="*/ 44 h 310"/>
                  <a:gd name="T62" fmla="*/ 7 w 405"/>
                  <a:gd name="T63" fmla="*/ 43 h 310"/>
                  <a:gd name="T64" fmla="*/ 10 w 405"/>
                  <a:gd name="T65" fmla="*/ 40 h 310"/>
                  <a:gd name="T66" fmla="*/ 15 w 405"/>
                  <a:gd name="T67" fmla="*/ 38 h 310"/>
                  <a:gd name="T68" fmla="*/ 21 w 405"/>
                  <a:gd name="T69" fmla="*/ 36 h 310"/>
                  <a:gd name="T70" fmla="*/ 27 w 405"/>
                  <a:gd name="T71" fmla="*/ 34 h 310"/>
                  <a:gd name="T72" fmla="*/ 33 w 405"/>
                  <a:gd name="T73" fmla="*/ 32 h 310"/>
                  <a:gd name="T74" fmla="*/ 41 w 405"/>
                  <a:gd name="T75" fmla="*/ 29 h 310"/>
                  <a:gd name="T76" fmla="*/ 49 w 405"/>
                  <a:gd name="T77" fmla="*/ 27 h 310"/>
                  <a:gd name="T78" fmla="*/ 57 w 405"/>
                  <a:gd name="T79" fmla="*/ 24 h 310"/>
                  <a:gd name="T80" fmla="*/ 67 w 405"/>
                  <a:gd name="T81" fmla="*/ 22 h 310"/>
                  <a:gd name="T82" fmla="*/ 77 w 405"/>
                  <a:gd name="T83" fmla="*/ 18 h 310"/>
                  <a:gd name="T84" fmla="*/ 87 w 405"/>
                  <a:gd name="T85" fmla="*/ 16 h 310"/>
                  <a:gd name="T86" fmla="*/ 98 w 405"/>
                  <a:gd name="T87" fmla="*/ 13 h 310"/>
                  <a:gd name="T88" fmla="*/ 109 w 405"/>
                  <a:gd name="T89" fmla="*/ 11 h 310"/>
                  <a:gd name="T90" fmla="*/ 120 w 405"/>
                  <a:gd name="T91" fmla="*/ 9 h 310"/>
                  <a:gd name="T92" fmla="*/ 133 w 405"/>
                  <a:gd name="T93" fmla="*/ 7 h 310"/>
                  <a:gd name="T94" fmla="*/ 144 w 405"/>
                  <a:gd name="T95" fmla="*/ 5 h 310"/>
                  <a:gd name="T96" fmla="*/ 157 w 405"/>
                  <a:gd name="T97" fmla="*/ 3 h 310"/>
                  <a:gd name="T98" fmla="*/ 170 w 405"/>
                  <a:gd name="T99" fmla="*/ 2 h 310"/>
                  <a:gd name="T100" fmla="*/ 183 w 405"/>
                  <a:gd name="T101" fmla="*/ 1 h 310"/>
                  <a:gd name="T102" fmla="*/ 197 w 405"/>
                  <a:gd name="T103" fmla="*/ 0 h 310"/>
                  <a:gd name="T104" fmla="*/ 210 w 405"/>
                  <a:gd name="T105" fmla="*/ 0 h 310"/>
                  <a:gd name="T106" fmla="*/ 224 w 405"/>
                  <a:gd name="T107" fmla="*/ 0 h 310"/>
                  <a:gd name="T108" fmla="*/ 237 w 405"/>
                  <a:gd name="T109" fmla="*/ 0 h 310"/>
                  <a:gd name="T110" fmla="*/ 251 w 405"/>
                  <a:gd name="T111" fmla="*/ 1 h 310"/>
                  <a:gd name="T112" fmla="*/ 266 w 405"/>
                  <a:gd name="T113" fmla="*/ 3 h 310"/>
                  <a:gd name="T114" fmla="*/ 279 w 405"/>
                  <a:gd name="T115" fmla="*/ 5 h 310"/>
                  <a:gd name="T116" fmla="*/ 294 w 405"/>
                  <a:gd name="T117" fmla="*/ 7 h 310"/>
                  <a:gd name="T118" fmla="*/ 308 w 405"/>
                  <a:gd name="T119" fmla="*/ 10 h 31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05"/>
                  <a:gd name="T181" fmla="*/ 0 h 310"/>
                  <a:gd name="T182" fmla="*/ 405 w 405"/>
                  <a:gd name="T183" fmla="*/ 310 h 31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05" h="310">
                    <a:moveTo>
                      <a:pt x="308" y="10"/>
                    </a:moveTo>
                    <a:lnTo>
                      <a:pt x="396" y="81"/>
                    </a:lnTo>
                    <a:lnTo>
                      <a:pt x="397" y="84"/>
                    </a:lnTo>
                    <a:lnTo>
                      <a:pt x="399" y="93"/>
                    </a:lnTo>
                    <a:lnTo>
                      <a:pt x="402" y="105"/>
                    </a:lnTo>
                    <a:lnTo>
                      <a:pt x="405" y="121"/>
                    </a:lnTo>
                    <a:lnTo>
                      <a:pt x="405" y="138"/>
                    </a:lnTo>
                    <a:lnTo>
                      <a:pt x="403" y="156"/>
                    </a:lnTo>
                    <a:lnTo>
                      <a:pt x="398" y="171"/>
                    </a:lnTo>
                    <a:lnTo>
                      <a:pt x="387" y="184"/>
                    </a:lnTo>
                    <a:lnTo>
                      <a:pt x="386" y="185"/>
                    </a:lnTo>
                    <a:lnTo>
                      <a:pt x="381" y="189"/>
                    </a:lnTo>
                    <a:lnTo>
                      <a:pt x="374" y="195"/>
                    </a:lnTo>
                    <a:lnTo>
                      <a:pt x="365" y="203"/>
                    </a:lnTo>
                    <a:lnTo>
                      <a:pt x="354" y="212"/>
                    </a:lnTo>
                    <a:lnTo>
                      <a:pt x="340" y="222"/>
                    </a:lnTo>
                    <a:lnTo>
                      <a:pt x="326" y="233"/>
                    </a:lnTo>
                    <a:lnTo>
                      <a:pt x="312" y="244"/>
                    </a:lnTo>
                    <a:lnTo>
                      <a:pt x="296" y="255"/>
                    </a:lnTo>
                    <a:lnTo>
                      <a:pt x="280" y="267"/>
                    </a:lnTo>
                    <a:lnTo>
                      <a:pt x="266" y="277"/>
                    </a:lnTo>
                    <a:lnTo>
                      <a:pt x="250" y="287"/>
                    </a:lnTo>
                    <a:lnTo>
                      <a:pt x="236" y="295"/>
                    </a:lnTo>
                    <a:lnTo>
                      <a:pt x="224" y="302"/>
                    </a:lnTo>
                    <a:lnTo>
                      <a:pt x="213" y="307"/>
                    </a:lnTo>
                    <a:lnTo>
                      <a:pt x="204" y="310"/>
                    </a:lnTo>
                    <a:lnTo>
                      <a:pt x="68" y="297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4" y="44"/>
                    </a:lnTo>
                    <a:lnTo>
                      <a:pt x="7" y="43"/>
                    </a:lnTo>
                    <a:lnTo>
                      <a:pt x="10" y="40"/>
                    </a:lnTo>
                    <a:lnTo>
                      <a:pt x="15" y="38"/>
                    </a:lnTo>
                    <a:lnTo>
                      <a:pt x="21" y="36"/>
                    </a:lnTo>
                    <a:lnTo>
                      <a:pt x="27" y="34"/>
                    </a:lnTo>
                    <a:lnTo>
                      <a:pt x="33" y="32"/>
                    </a:lnTo>
                    <a:lnTo>
                      <a:pt x="41" y="29"/>
                    </a:lnTo>
                    <a:lnTo>
                      <a:pt x="49" y="27"/>
                    </a:lnTo>
                    <a:lnTo>
                      <a:pt x="57" y="24"/>
                    </a:lnTo>
                    <a:lnTo>
                      <a:pt x="67" y="22"/>
                    </a:lnTo>
                    <a:lnTo>
                      <a:pt x="77" y="18"/>
                    </a:lnTo>
                    <a:lnTo>
                      <a:pt x="87" y="16"/>
                    </a:lnTo>
                    <a:lnTo>
                      <a:pt x="98" y="13"/>
                    </a:lnTo>
                    <a:lnTo>
                      <a:pt x="109" y="11"/>
                    </a:lnTo>
                    <a:lnTo>
                      <a:pt x="120" y="9"/>
                    </a:lnTo>
                    <a:lnTo>
                      <a:pt x="133" y="7"/>
                    </a:lnTo>
                    <a:lnTo>
                      <a:pt x="144" y="5"/>
                    </a:lnTo>
                    <a:lnTo>
                      <a:pt x="157" y="3"/>
                    </a:lnTo>
                    <a:lnTo>
                      <a:pt x="170" y="2"/>
                    </a:lnTo>
                    <a:lnTo>
                      <a:pt x="183" y="1"/>
                    </a:lnTo>
                    <a:lnTo>
                      <a:pt x="197" y="0"/>
                    </a:lnTo>
                    <a:lnTo>
                      <a:pt x="210" y="0"/>
                    </a:lnTo>
                    <a:lnTo>
                      <a:pt x="224" y="0"/>
                    </a:lnTo>
                    <a:lnTo>
                      <a:pt x="237" y="0"/>
                    </a:lnTo>
                    <a:lnTo>
                      <a:pt x="251" y="1"/>
                    </a:lnTo>
                    <a:lnTo>
                      <a:pt x="266" y="3"/>
                    </a:lnTo>
                    <a:lnTo>
                      <a:pt x="279" y="5"/>
                    </a:lnTo>
                    <a:lnTo>
                      <a:pt x="294" y="7"/>
                    </a:lnTo>
                    <a:lnTo>
                      <a:pt x="308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Freeform 68"/>
              <p:cNvSpPr>
                <a:spLocks/>
              </p:cNvSpPr>
              <p:nvPr/>
            </p:nvSpPr>
            <p:spPr bwMode="auto">
              <a:xfrm>
                <a:off x="1718" y="2321"/>
                <a:ext cx="131" cy="142"/>
              </a:xfrm>
              <a:custGeom>
                <a:avLst/>
                <a:gdLst>
                  <a:gd name="T0" fmla="*/ 10 w 131"/>
                  <a:gd name="T1" fmla="*/ 100 h 142"/>
                  <a:gd name="T2" fmla="*/ 0 w 131"/>
                  <a:gd name="T3" fmla="*/ 109 h 142"/>
                  <a:gd name="T4" fmla="*/ 2 w 131"/>
                  <a:gd name="T5" fmla="*/ 115 h 142"/>
                  <a:gd name="T6" fmla="*/ 9 w 131"/>
                  <a:gd name="T7" fmla="*/ 120 h 142"/>
                  <a:gd name="T8" fmla="*/ 14 w 131"/>
                  <a:gd name="T9" fmla="*/ 122 h 142"/>
                  <a:gd name="T10" fmla="*/ 92 w 131"/>
                  <a:gd name="T11" fmla="*/ 126 h 142"/>
                  <a:gd name="T12" fmla="*/ 91 w 131"/>
                  <a:gd name="T13" fmla="*/ 131 h 142"/>
                  <a:gd name="T14" fmla="*/ 92 w 131"/>
                  <a:gd name="T15" fmla="*/ 138 h 142"/>
                  <a:gd name="T16" fmla="*/ 98 w 131"/>
                  <a:gd name="T17" fmla="*/ 142 h 142"/>
                  <a:gd name="T18" fmla="*/ 114 w 131"/>
                  <a:gd name="T19" fmla="*/ 140 h 142"/>
                  <a:gd name="T20" fmla="*/ 119 w 131"/>
                  <a:gd name="T21" fmla="*/ 136 h 142"/>
                  <a:gd name="T22" fmla="*/ 127 w 131"/>
                  <a:gd name="T23" fmla="*/ 127 h 142"/>
                  <a:gd name="T24" fmla="*/ 131 w 131"/>
                  <a:gd name="T25" fmla="*/ 116 h 142"/>
                  <a:gd name="T26" fmla="*/ 120 w 131"/>
                  <a:gd name="T27" fmla="*/ 102 h 142"/>
                  <a:gd name="T28" fmla="*/ 97 w 131"/>
                  <a:gd name="T29" fmla="*/ 105 h 142"/>
                  <a:gd name="T30" fmla="*/ 119 w 131"/>
                  <a:gd name="T31" fmla="*/ 45 h 142"/>
                  <a:gd name="T32" fmla="*/ 111 w 131"/>
                  <a:gd name="T33" fmla="*/ 26 h 142"/>
                  <a:gd name="T34" fmla="*/ 113 w 131"/>
                  <a:gd name="T35" fmla="*/ 12 h 142"/>
                  <a:gd name="T36" fmla="*/ 117 w 131"/>
                  <a:gd name="T37" fmla="*/ 4 h 142"/>
                  <a:gd name="T38" fmla="*/ 120 w 131"/>
                  <a:gd name="T39" fmla="*/ 2 h 142"/>
                  <a:gd name="T40" fmla="*/ 107 w 131"/>
                  <a:gd name="T41" fmla="*/ 1 h 142"/>
                  <a:gd name="T42" fmla="*/ 89 w 131"/>
                  <a:gd name="T43" fmla="*/ 8 h 142"/>
                  <a:gd name="T44" fmla="*/ 75 w 131"/>
                  <a:gd name="T45" fmla="*/ 17 h 142"/>
                  <a:gd name="T46" fmla="*/ 69 w 131"/>
                  <a:gd name="T47" fmla="*/ 22 h 142"/>
                  <a:gd name="T48" fmla="*/ 55 w 131"/>
                  <a:gd name="T49" fmla="*/ 38 h 142"/>
                  <a:gd name="T50" fmla="*/ 45 w 131"/>
                  <a:gd name="T51" fmla="*/ 43 h 142"/>
                  <a:gd name="T52" fmla="*/ 37 w 131"/>
                  <a:gd name="T53" fmla="*/ 43 h 142"/>
                  <a:gd name="T54" fmla="*/ 33 w 131"/>
                  <a:gd name="T55" fmla="*/ 43 h 142"/>
                  <a:gd name="T56" fmla="*/ 29 w 131"/>
                  <a:gd name="T57" fmla="*/ 44 h 142"/>
                  <a:gd name="T58" fmla="*/ 28 w 131"/>
                  <a:gd name="T59" fmla="*/ 47 h 142"/>
                  <a:gd name="T60" fmla="*/ 38 w 131"/>
                  <a:gd name="T61" fmla="*/ 65 h 142"/>
                  <a:gd name="T62" fmla="*/ 28 w 131"/>
                  <a:gd name="T63" fmla="*/ 72 h 142"/>
                  <a:gd name="T64" fmla="*/ 30 w 131"/>
                  <a:gd name="T65" fmla="*/ 80 h 142"/>
                  <a:gd name="T66" fmla="*/ 29 w 131"/>
                  <a:gd name="T67" fmla="*/ 88 h 142"/>
                  <a:gd name="T68" fmla="*/ 23 w 131"/>
                  <a:gd name="T69" fmla="*/ 97 h 142"/>
                  <a:gd name="T70" fmla="*/ 11 w 131"/>
                  <a:gd name="T71" fmla="*/ 93 h 14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1"/>
                  <a:gd name="T109" fmla="*/ 0 h 142"/>
                  <a:gd name="T110" fmla="*/ 131 w 131"/>
                  <a:gd name="T111" fmla="*/ 142 h 14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1" h="142">
                    <a:moveTo>
                      <a:pt x="11" y="93"/>
                    </a:moveTo>
                    <a:lnTo>
                      <a:pt x="10" y="100"/>
                    </a:lnTo>
                    <a:lnTo>
                      <a:pt x="3" y="104"/>
                    </a:lnTo>
                    <a:lnTo>
                      <a:pt x="0" y="109"/>
                    </a:lnTo>
                    <a:lnTo>
                      <a:pt x="0" y="112"/>
                    </a:lnTo>
                    <a:lnTo>
                      <a:pt x="2" y="115"/>
                    </a:lnTo>
                    <a:lnTo>
                      <a:pt x="6" y="118"/>
                    </a:lnTo>
                    <a:lnTo>
                      <a:pt x="9" y="120"/>
                    </a:lnTo>
                    <a:lnTo>
                      <a:pt x="13" y="121"/>
                    </a:lnTo>
                    <a:lnTo>
                      <a:pt x="14" y="122"/>
                    </a:lnTo>
                    <a:lnTo>
                      <a:pt x="67" y="141"/>
                    </a:lnTo>
                    <a:lnTo>
                      <a:pt x="92" y="126"/>
                    </a:lnTo>
                    <a:lnTo>
                      <a:pt x="91" y="127"/>
                    </a:lnTo>
                    <a:lnTo>
                      <a:pt x="91" y="131"/>
                    </a:lnTo>
                    <a:lnTo>
                      <a:pt x="91" y="134"/>
                    </a:lnTo>
                    <a:lnTo>
                      <a:pt x="92" y="138"/>
                    </a:lnTo>
                    <a:lnTo>
                      <a:pt x="94" y="141"/>
                    </a:lnTo>
                    <a:lnTo>
                      <a:pt x="98" y="142"/>
                    </a:lnTo>
                    <a:lnTo>
                      <a:pt x="104" y="142"/>
                    </a:lnTo>
                    <a:lnTo>
                      <a:pt x="114" y="140"/>
                    </a:lnTo>
                    <a:lnTo>
                      <a:pt x="115" y="139"/>
                    </a:lnTo>
                    <a:lnTo>
                      <a:pt x="119" y="136"/>
                    </a:lnTo>
                    <a:lnTo>
                      <a:pt x="123" y="133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1" y="116"/>
                    </a:lnTo>
                    <a:lnTo>
                      <a:pt x="127" y="110"/>
                    </a:lnTo>
                    <a:lnTo>
                      <a:pt x="120" y="102"/>
                    </a:lnTo>
                    <a:lnTo>
                      <a:pt x="110" y="101"/>
                    </a:lnTo>
                    <a:lnTo>
                      <a:pt x="97" y="105"/>
                    </a:lnTo>
                    <a:lnTo>
                      <a:pt x="113" y="76"/>
                    </a:lnTo>
                    <a:lnTo>
                      <a:pt x="119" y="45"/>
                    </a:lnTo>
                    <a:lnTo>
                      <a:pt x="114" y="34"/>
                    </a:lnTo>
                    <a:lnTo>
                      <a:pt x="111" y="26"/>
                    </a:lnTo>
                    <a:lnTo>
                      <a:pt x="111" y="19"/>
                    </a:lnTo>
                    <a:lnTo>
                      <a:pt x="113" y="12"/>
                    </a:lnTo>
                    <a:lnTo>
                      <a:pt x="115" y="8"/>
                    </a:lnTo>
                    <a:lnTo>
                      <a:pt x="117" y="4"/>
                    </a:lnTo>
                    <a:lnTo>
                      <a:pt x="119" y="3"/>
                    </a:lnTo>
                    <a:lnTo>
                      <a:pt x="120" y="2"/>
                    </a:lnTo>
                    <a:lnTo>
                      <a:pt x="114" y="0"/>
                    </a:lnTo>
                    <a:lnTo>
                      <a:pt x="107" y="1"/>
                    </a:lnTo>
                    <a:lnTo>
                      <a:pt x="98" y="4"/>
                    </a:lnTo>
                    <a:lnTo>
                      <a:pt x="89" y="8"/>
                    </a:lnTo>
                    <a:lnTo>
                      <a:pt x="81" y="13"/>
                    </a:lnTo>
                    <a:lnTo>
                      <a:pt x="75" y="17"/>
                    </a:lnTo>
                    <a:lnTo>
                      <a:pt x="70" y="21"/>
                    </a:lnTo>
                    <a:lnTo>
                      <a:pt x="69" y="22"/>
                    </a:lnTo>
                    <a:lnTo>
                      <a:pt x="63" y="33"/>
                    </a:lnTo>
                    <a:lnTo>
                      <a:pt x="55" y="38"/>
                    </a:lnTo>
                    <a:lnTo>
                      <a:pt x="50" y="40"/>
                    </a:lnTo>
                    <a:lnTo>
                      <a:pt x="45" y="43"/>
                    </a:lnTo>
                    <a:lnTo>
                      <a:pt x="41" y="43"/>
                    </a:lnTo>
                    <a:lnTo>
                      <a:pt x="37" y="43"/>
                    </a:lnTo>
                    <a:lnTo>
                      <a:pt x="35" y="43"/>
                    </a:lnTo>
                    <a:lnTo>
                      <a:pt x="33" y="43"/>
                    </a:lnTo>
                    <a:lnTo>
                      <a:pt x="29" y="44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9" y="47"/>
                    </a:lnTo>
                    <a:lnTo>
                      <a:pt x="38" y="65"/>
                    </a:lnTo>
                    <a:lnTo>
                      <a:pt x="27" y="70"/>
                    </a:lnTo>
                    <a:lnTo>
                      <a:pt x="28" y="72"/>
                    </a:lnTo>
                    <a:lnTo>
                      <a:pt x="29" y="75"/>
                    </a:lnTo>
                    <a:lnTo>
                      <a:pt x="30" y="80"/>
                    </a:lnTo>
                    <a:lnTo>
                      <a:pt x="30" y="86"/>
                    </a:lnTo>
                    <a:lnTo>
                      <a:pt x="29" y="88"/>
                    </a:lnTo>
                    <a:lnTo>
                      <a:pt x="27" y="93"/>
                    </a:lnTo>
                    <a:lnTo>
                      <a:pt x="23" y="97"/>
                    </a:lnTo>
                    <a:lnTo>
                      <a:pt x="19" y="98"/>
                    </a:lnTo>
                    <a:lnTo>
                      <a:pt x="11" y="93"/>
                    </a:lnTo>
                    <a:close/>
                  </a:path>
                </a:pathLst>
              </a:custGeom>
              <a:solidFill>
                <a:srgbClr val="FFC4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6" name="Freeform 69"/>
              <p:cNvSpPr>
                <a:spLocks/>
              </p:cNvSpPr>
              <p:nvPr/>
            </p:nvSpPr>
            <p:spPr bwMode="auto">
              <a:xfrm>
                <a:off x="1819" y="2439"/>
                <a:ext cx="26" cy="17"/>
              </a:xfrm>
              <a:custGeom>
                <a:avLst/>
                <a:gdLst>
                  <a:gd name="T0" fmla="*/ 11 w 26"/>
                  <a:gd name="T1" fmla="*/ 4 h 17"/>
                  <a:gd name="T2" fmla="*/ 10 w 26"/>
                  <a:gd name="T3" fmla="*/ 6 h 17"/>
                  <a:gd name="T4" fmla="*/ 9 w 26"/>
                  <a:gd name="T5" fmla="*/ 10 h 17"/>
                  <a:gd name="T6" fmla="*/ 6 w 26"/>
                  <a:gd name="T7" fmla="*/ 14 h 17"/>
                  <a:gd name="T8" fmla="*/ 0 w 26"/>
                  <a:gd name="T9" fmla="*/ 14 h 17"/>
                  <a:gd name="T10" fmla="*/ 0 w 26"/>
                  <a:gd name="T11" fmla="*/ 15 h 17"/>
                  <a:gd name="T12" fmla="*/ 2 w 26"/>
                  <a:gd name="T13" fmla="*/ 16 h 17"/>
                  <a:gd name="T14" fmla="*/ 4 w 26"/>
                  <a:gd name="T15" fmla="*/ 16 h 17"/>
                  <a:gd name="T16" fmla="*/ 8 w 26"/>
                  <a:gd name="T17" fmla="*/ 17 h 17"/>
                  <a:gd name="T18" fmla="*/ 10 w 26"/>
                  <a:gd name="T19" fmla="*/ 17 h 17"/>
                  <a:gd name="T20" fmla="*/ 13 w 26"/>
                  <a:gd name="T21" fmla="*/ 16 h 17"/>
                  <a:gd name="T22" fmla="*/ 16 w 26"/>
                  <a:gd name="T23" fmla="*/ 12 h 17"/>
                  <a:gd name="T24" fmla="*/ 17 w 26"/>
                  <a:gd name="T25" fmla="*/ 6 h 17"/>
                  <a:gd name="T26" fmla="*/ 18 w 26"/>
                  <a:gd name="T27" fmla="*/ 5 h 17"/>
                  <a:gd name="T28" fmla="*/ 20 w 26"/>
                  <a:gd name="T29" fmla="*/ 4 h 17"/>
                  <a:gd name="T30" fmla="*/ 23 w 26"/>
                  <a:gd name="T31" fmla="*/ 3 h 17"/>
                  <a:gd name="T32" fmla="*/ 26 w 26"/>
                  <a:gd name="T33" fmla="*/ 5 h 17"/>
                  <a:gd name="T34" fmla="*/ 26 w 26"/>
                  <a:gd name="T35" fmla="*/ 4 h 17"/>
                  <a:gd name="T36" fmla="*/ 24 w 26"/>
                  <a:gd name="T37" fmla="*/ 3 h 17"/>
                  <a:gd name="T38" fmla="*/ 23 w 26"/>
                  <a:gd name="T39" fmla="*/ 2 h 17"/>
                  <a:gd name="T40" fmla="*/ 21 w 26"/>
                  <a:gd name="T41" fmla="*/ 1 h 17"/>
                  <a:gd name="T42" fmla="*/ 18 w 26"/>
                  <a:gd name="T43" fmla="*/ 0 h 17"/>
                  <a:gd name="T44" fmla="*/ 16 w 26"/>
                  <a:gd name="T45" fmla="*/ 0 h 17"/>
                  <a:gd name="T46" fmla="*/ 13 w 26"/>
                  <a:gd name="T47" fmla="*/ 1 h 17"/>
                  <a:gd name="T48" fmla="*/ 11 w 26"/>
                  <a:gd name="T49" fmla="*/ 4 h 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6"/>
                  <a:gd name="T76" fmla="*/ 0 h 17"/>
                  <a:gd name="T77" fmla="*/ 26 w 26"/>
                  <a:gd name="T78" fmla="*/ 17 h 1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6" h="17">
                    <a:moveTo>
                      <a:pt x="11" y="4"/>
                    </a:moveTo>
                    <a:lnTo>
                      <a:pt x="10" y="6"/>
                    </a:lnTo>
                    <a:lnTo>
                      <a:pt x="9" y="10"/>
                    </a:lnTo>
                    <a:lnTo>
                      <a:pt x="6" y="14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3" y="16"/>
                    </a:lnTo>
                    <a:lnTo>
                      <a:pt x="16" y="12"/>
                    </a:lnTo>
                    <a:lnTo>
                      <a:pt x="17" y="6"/>
                    </a:lnTo>
                    <a:lnTo>
                      <a:pt x="18" y="5"/>
                    </a:lnTo>
                    <a:lnTo>
                      <a:pt x="20" y="4"/>
                    </a:lnTo>
                    <a:lnTo>
                      <a:pt x="23" y="3"/>
                    </a:lnTo>
                    <a:lnTo>
                      <a:pt x="26" y="5"/>
                    </a:lnTo>
                    <a:lnTo>
                      <a:pt x="26" y="4"/>
                    </a:lnTo>
                    <a:lnTo>
                      <a:pt x="24" y="3"/>
                    </a:lnTo>
                    <a:lnTo>
                      <a:pt x="23" y="2"/>
                    </a:lnTo>
                    <a:lnTo>
                      <a:pt x="21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7" name="Freeform 70"/>
              <p:cNvSpPr>
                <a:spLocks/>
              </p:cNvSpPr>
              <p:nvPr/>
            </p:nvSpPr>
            <p:spPr bwMode="auto">
              <a:xfrm>
                <a:off x="1781" y="2361"/>
                <a:ext cx="18" cy="17"/>
              </a:xfrm>
              <a:custGeom>
                <a:avLst/>
                <a:gdLst>
                  <a:gd name="T0" fmla="*/ 6 w 18"/>
                  <a:gd name="T1" fmla="*/ 0 h 17"/>
                  <a:gd name="T2" fmla="*/ 18 w 18"/>
                  <a:gd name="T3" fmla="*/ 17 h 17"/>
                  <a:gd name="T4" fmla="*/ 0 w 18"/>
                  <a:gd name="T5" fmla="*/ 9 h 17"/>
                  <a:gd name="T6" fmla="*/ 6 w 18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"/>
                  <a:gd name="T13" fmla="*/ 0 h 17"/>
                  <a:gd name="T14" fmla="*/ 18 w 18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" h="17">
                    <a:moveTo>
                      <a:pt x="6" y="0"/>
                    </a:moveTo>
                    <a:lnTo>
                      <a:pt x="18" y="17"/>
                    </a:lnTo>
                    <a:lnTo>
                      <a:pt x="0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Freeform 71"/>
              <p:cNvSpPr>
                <a:spLocks/>
              </p:cNvSpPr>
              <p:nvPr/>
            </p:nvSpPr>
            <p:spPr bwMode="auto">
              <a:xfrm>
                <a:off x="1790" y="2343"/>
                <a:ext cx="25" cy="26"/>
              </a:xfrm>
              <a:custGeom>
                <a:avLst/>
                <a:gdLst>
                  <a:gd name="T0" fmla="*/ 25 w 25"/>
                  <a:gd name="T1" fmla="*/ 26 h 26"/>
                  <a:gd name="T2" fmla="*/ 24 w 25"/>
                  <a:gd name="T3" fmla="*/ 25 h 26"/>
                  <a:gd name="T4" fmla="*/ 23 w 25"/>
                  <a:gd name="T5" fmla="*/ 22 h 26"/>
                  <a:gd name="T6" fmla="*/ 21 w 25"/>
                  <a:gd name="T7" fmla="*/ 17 h 26"/>
                  <a:gd name="T8" fmla="*/ 19 w 25"/>
                  <a:gd name="T9" fmla="*/ 13 h 26"/>
                  <a:gd name="T10" fmla="*/ 16 w 25"/>
                  <a:gd name="T11" fmla="*/ 8 h 26"/>
                  <a:gd name="T12" fmla="*/ 13 w 25"/>
                  <a:gd name="T13" fmla="*/ 4 h 26"/>
                  <a:gd name="T14" fmla="*/ 8 w 25"/>
                  <a:gd name="T15" fmla="*/ 1 h 26"/>
                  <a:gd name="T16" fmla="*/ 5 w 25"/>
                  <a:gd name="T17" fmla="*/ 0 h 26"/>
                  <a:gd name="T18" fmla="*/ 0 w 25"/>
                  <a:gd name="T19" fmla="*/ 5 h 26"/>
                  <a:gd name="T20" fmla="*/ 1 w 25"/>
                  <a:gd name="T21" fmla="*/ 5 h 26"/>
                  <a:gd name="T22" fmla="*/ 2 w 25"/>
                  <a:gd name="T23" fmla="*/ 6 h 26"/>
                  <a:gd name="T24" fmla="*/ 5 w 25"/>
                  <a:gd name="T25" fmla="*/ 8 h 26"/>
                  <a:gd name="T26" fmla="*/ 9 w 25"/>
                  <a:gd name="T27" fmla="*/ 10 h 26"/>
                  <a:gd name="T28" fmla="*/ 14 w 25"/>
                  <a:gd name="T29" fmla="*/ 13 h 26"/>
                  <a:gd name="T30" fmla="*/ 18 w 25"/>
                  <a:gd name="T31" fmla="*/ 16 h 26"/>
                  <a:gd name="T32" fmla="*/ 21 w 25"/>
                  <a:gd name="T33" fmla="*/ 21 h 26"/>
                  <a:gd name="T34" fmla="*/ 25 w 25"/>
                  <a:gd name="T35" fmla="*/ 26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5"/>
                  <a:gd name="T55" fmla="*/ 0 h 26"/>
                  <a:gd name="T56" fmla="*/ 25 w 25"/>
                  <a:gd name="T57" fmla="*/ 26 h 2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5" h="26">
                    <a:moveTo>
                      <a:pt x="25" y="26"/>
                    </a:moveTo>
                    <a:lnTo>
                      <a:pt x="24" y="25"/>
                    </a:lnTo>
                    <a:lnTo>
                      <a:pt x="23" y="22"/>
                    </a:lnTo>
                    <a:lnTo>
                      <a:pt x="21" y="17"/>
                    </a:lnTo>
                    <a:lnTo>
                      <a:pt x="19" y="13"/>
                    </a:lnTo>
                    <a:lnTo>
                      <a:pt x="16" y="8"/>
                    </a:lnTo>
                    <a:lnTo>
                      <a:pt x="13" y="4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5" y="8"/>
                    </a:lnTo>
                    <a:lnTo>
                      <a:pt x="9" y="10"/>
                    </a:lnTo>
                    <a:lnTo>
                      <a:pt x="14" y="13"/>
                    </a:lnTo>
                    <a:lnTo>
                      <a:pt x="18" y="16"/>
                    </a:lnTo>
                    <a:lnTo>
                      <a:pt x="21" y="21"/>
                    </a:lnTo>
                    <a:lnTo>
                      <a:pt x="25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Freeform 72"/>
              <p:cNvSpPr>
                <a:spLocks/>
              </p:cNvSpPr>
              <p:nvPr/>
            </p:nvSpPr>
            <p:spPr bwMode="auto">
              <a:xfrm>
                <a:off x="1673" y="2466"/>
                <a:ext cx="114" cy="68"/>
              </a:xfrm>
              <a:custGeom>
                <a:avLst/>
                <a:gdLst>
                  <a:gd name="T0" fmla="*/ 114 w 114"/>
                  <a:gd name="T1" fmla="*/ 68 h 68"/>
                  <a:gd name="T2" fmla="*/ 39 w 114"/>
                  <a:gd name="T3" fmla="*/ 5 h 68"/>
                  <a:gd name="T4" fmla="*/ 0 w 114"/>
                  <a:gd name="T5" fmla="*/ 0 h 68"/>
                  <a:gd name="T6" fmla="*/ 114 w 114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68"/>
                  <a:gd name="T14" fmla="*/ 114 w 11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68">
                    <a:moveTo>
                      <a:pt x="114" y="68"/>
                    </a:moveTo>
                    <a:lnTo>
                      <a:pt x="39" y="5"/>
                    </a:lnTo>
                    <a:lnTo>
                      <a:pt x="0" y="0"/>
                    </a:lnTo>
                    <a:lnTo>
                      <a:pt x="114" y="68"/>
                    </a:lnTo>
                    <a:close/>
                  </a:path>
                </a:pathLst>
              </a:custGeom>
              <a:solidFill>
                <a:srgbClr val="007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Freeform 73"/>
              <p:cNvSpPr>
                <a:spLocks/>
              </p:cNvSpPr>
              <p:nvPr/>
            </p:nvSpPr>
            <p:spPr bwMode="auto">
              <a:xfrm>
                <a:off x="1430" y="2467"/>
                <a:ext cx="357" cy="223"/>
              </a:xfrm>
              <a:custGeom>
                <a:avLst/>
                <a:gdLst>
                  <a:gd name="T0" fmla="*/ 216 w 357"/>
                  <a:gd name="T1" fmla="*/ 0 h 223"/>
                  <a:gd name="T2" fmla="*/ 209 w 357"/>
                  <a:gd name="T3" fmla="*/ 1 h 223"/>
                  <a:gd name="T4" fmla="*/ 188 w 357"/>
                  <a:gd name="T5" fmla="*/ 4 h 223"/>
                  <a:gd name="T6" fmla="*/ 159 w 357"/>
                  <a:gd name="T7" fmla="*/ 9 h 223"/>
                  <a:gd name="T8" fmla="*/ 123 w 357"/>
                  <a:gd name="T9" fmla="*/ 14 h 223"/>
                  <a:gd name="T10" fmla="*/ 87 w 357"/>
                  <a:gd name="T11" fmla="*/ 20 h 223"/>
                  <a:gd name="T12" fmla="*/ 51 w 357"/>
                  <a:gd name="T13" fmla="*/ 28 h 223"/>
                  <a:gd name="T14" fmla="*/ 20 w 357"/>
                  <a:gd name="T15" fmla="*/ 34 h 223"/>
                  <a:gd name="T16" fmla="*/ 0 w 357"/>
                  <a:gd name="T17" fmla="*/ 42 h 223"/>
                  <a:gd name="T18" fmla="*/ 66 w 357"/>
                  <a:gd name="T19" fmla="*/ 217 h 223"/>
                  <a:gd name="T20" fmla="*/ 56 w 357"/>
                  <a:gd name="T21" fmla="*/ 178 h 223"/>
                  <a:gd name="T22" fmla="*/ 45 w 357"/>
                  <a:gd name="T23" fmla="*/ 124 h 223"/>
                  <a:gd name="T24" fmla="*/ 40 w 357"/>
                  <a:gd name="T25" fmla="*/ 76 h 223"/>
                  <a:gd name="T26" fmla="*/ 46 w 357"/>
                  <a:gd name="T27" fmla="*/ 66 h 223"/>
                  <a:gd name="T28" fmla="*/ 56 w 357"/>
                  <a:gd name="T29" fmla="*/ 93 h 223"/>
                  <a:gd name="T30" fmla="*/ 73 w 357"/>
                  <a:gd name="T31" fmla="*/ 134 h 223"/>
                  <a:gd name="T32" fmla="*/ 93 w 357"/>
                  <a:gd name="T33" fmla="*/ 175 h 223"/>
                  <a:gd name="T34" fmla="*/ 104 w 357"/>
                  <a:gd name="T35" fmla="*/ 191 h 223"/>
                  <a:gd name="T36" fmla="*/ 112 w 357"/>
                  <a:gd name="T37" fmla="*/ 189 h 223"/>
                  <a:gd name="T38" fmla="*/ 126 w 357"/>
                  <a:gd name="T39" fmla="*/ 185 h 223"/>
                  <a:gd name="T40" fmla="*/ 144 w 357"/>
                  <a:gd name="T41" fmla="*/ 178 h 223"/>
                  <a:gd name="T42" fmla="*/ 163 w 357"/>
                  <a:gd name="T43" fmla="*/ 171 h 223"/>
                  <a:gd name="T44" fmla="*/ 183 w 357"/>
                  <a:gd name="T45" fmla="*/ 163 h 223"/>
                  <a:gd name="T46" fmla="*/ 200 w 357"/>
                  <a:gd name="T47" fmla="*/ 153 h 223"/>
                  <a:gd name="T48" fmla="*/ 213 w 357"/>
                  <a:gd name="T49" fmla="*/ 143 h 223"/>
                  <a:gd name="T50" fmla="*/ 217 w 357"/>
                  <a:gd name="T51" fmla="*/ 136 h 223"/>
                  <a:gd name="T52" fmla="*/ 222 w 357"/>
                  <a:gd name="T53" fmla="*/ 132 h 223"/>
                  <a:gd name="T54" fmla="*/ 230 w 357"/>
                  <a:gd name="T55" fmla="*/ 126 h 223"/>
                  <a:gd name="T56" fmla="*/ 241 w 357"/>
                  <a:gd name="T57" fmla="*/ 118 h 223"/>
                  <a:gd name="T58" fmla="*/ 255 w 357"/>
                  <a:gd name="T59" fmla="*/ 110 h 223"/>
                  <a:gd name="T60" fmla="*/ 273 w 357"/>
                  <a:gd name="T61" fmla="*/ 104 h 223"/>
                  <a:gd name="T62" fmla="*/ 293 w 357"/>
                  <a:gd name="T63" fmla="*/ 101 h 223"/>
                  <a:gd name="T64" fmla="*/ 314 w 357"/>
                  <a:gd name="T65" fmla="*/ 103 h 223"/>
                  <a:gd name="T66" fmla="*/ 324 w 357"/>
                  <a:gd name="T67" fmla="*/ 105 h 223"/>
                  <a:gd name="T68" fmla="*/ 319 w 357"/>
                  <a:gd name="T69" fmla="*/ 102 h 223"/>
                  <a:gd name="T70" fmla="*/ 310 w 357"/>
                  <a:gd name="T71" fmla="*/ 97 h 223"/>
                  <a:gd name="T72" fmla="*/ 295 w 357"/>
                  <a:gd name="T73" fmla="*/ 91 h 223"/>
                  <a:gd name="T74" fmla="*/ 277 w 357"/>
                  <a:gd name="T75" fmla="*/ 86 h 223"/>
                  <a:gd name="T76" fmla="*/ 255 w 357"/>
                  <a:gd name="T77" fmla="*/ 83 h 223"/>
                  <a:gd name="T78" fmla="*/ 230 w 357"/>
                  <a:gd name="T79" fmla="*/ 84 h 223"/>
                  <a:gd name="T80" fmla="*/ 202 w 357"/>
                  <a:gd name="T81" fmla="*/ 90 h 223"/>
                  <a:gd name="T82" fmla="*/ 187 w 357"/>
                  <a:gd name="T83" fmla="*/ 95 h 223"/>
                  <a:gd name="T84" fmla="*/ 192 w 357"/>
                  <a:gd name="T85" fmla="*/ 91 h 223"/>
                  <a:gd name="T86" fmla="*/ 202 w 357"/>
                  <a:gd name="T87" fmla="*/ 87 h 223"/>
                  <a:gd name="T88" fmla="*/ 217 w 357"/>
                  <a:gd name="T89" fmla="*/ 81 h 223"/>
                  <a:gd name="T90" fmla="*/ 237 w 357"/>
                  <a:gd name="T91" fmla="*/ 77 h 223"/>
                  <a:gd name="T92" fmla="*/ 264 w 357"/>
                  <a:gd name="T93" fmla="*/ 73 h 223"/>
                  <a:gd name="T94" fmla="*/ 297 w 357"/>
                  <a:gd name="T95" fmla="*/ 73 h 223"/>
                  <a:gd name="T96" fmla="*/ 336 w 357"/>
                  <a:gd name="T97" fmla="*/ 76 h 22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57"/>
                  <a:gd name="T148" fmla="*/ 0 h 223"/>
                  <a:gd name="T149" fmla="*/ 357 w 357"/>
                  <a:gd name="T150" fmla="*/ 223 h 22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57" h="223">
                    <a:moveTo>
                      <a:pt x="357" y="80"/>
                    </a:moveTo>
                    <a:lnTo>
                      <a:pt x="216" y="0"/>
                    </a:lnTo>
                    <a:lnTo>
                      <a:pt x="214" y="1"/>
                    </a:lnTo>
                    <a:lnTo>
                      <a:pt x="209" y="1"/>
                    </a:lnTo>
                    <a:lnTo>
                      <a:pt x="200" y="2"/>
                    </a:lnTo>
                    <a:lnTo>
                      <a:pt x="188" y="4"/>
                    </a:lnTo>
                    <a:lnTo>
                      <a:pt x="175" y="7"/>
                    </a:lnTo>
                    <a:lnTo>
                      <a:pt x="159" y="9"/>
                    </a:lnTo>
                    <a:lnTo>
                      <a:pt x="141" y="11"/>
                    </a:lnTo>
                    <a:lnTo>
                      <a:pt x="123" y="14"/>
                    </a:lnTo>
                    <a:lnTo>
                      <a:pt x="105" y="17"/>
                    </a:lnTo>
                    <a:lnTo>
                      <a:pt x="87" y="20"/>
                    </a:lnTo>
                    <a:lnTo>
                      <a:pt x="69" y="23"/>
                    </a:lnTo>
                    <a:lnTo>
                      <a:pt x="51" y="28"/>
                    </a:lnTo>
                    <a:lnTo>
                      <a:pt x="35" y="31"/>
                    </a:lnTo>
                    <a:lnTo>
                      <a:pt x="20" y="34"/>
                    </a:lnTo>
                    <a:lnTo>
                      <a:pt x="9" y="38"/>
                    </a:lnTo>
                    <a:lnTo>
                      <a:pt x="0" y="42"/>
                    </a:lnTo>
                    <a:lnTo>
                      <a:pt x="68" y="223"/>
                    </a:lnTo>
                    <a:lnTo>
                      <a:pt x="66" y="217"/>
                    </a:lnTo>
                    <a:lnTo>
                      <a:pt x="61" y="201"/>
                    </a:lnTo>
                    <a:lnTo>
                      <a:pt x="56" y="178"/>
                    </a:lnTo>
                    <a:lnTo>
                      <a:pt x="50" y="152"/>
                    </a:lnTo>
                    <a:lnTo>
                      <a:pt x="45" y="124"/>
                    </a:lnTo>
                    <a:lnTo>
                      <a:pt x="41" y="98"/>
                    </a:lnTo>
                    <a:lnTo>
                      <a:pt x="40" y="76"/>
                    </a:lnTo>
                    <a:lnTo>
                      <a:pt x="45" y="62"/>
                    </a:lnTo>
                    <a:lnTo>
                      <a:pt x="46" y="66"/>
                    </a:lnTo>
                    <a:lnTo>
                      <a:pt x="50" y="77"/>
                    </a:lnTo>
                    <a:lnTo>
                      <a:pt x="56" y="93"/>
                    </a:lnTo>
                    <a:lnTo>
                      <a:pt x="63" y="112"/>
                    </a:lnTo>
                    <a:lnTo>
                      <a:pt x="73" y="134"/>
                    </a:lnTo>
                    <a:lnTo>
                      <a:pt x="83" y="155"/>
                    </a:lnTo>
                    <a:lnTo>
                      <a:pt x="93" y="175"/>
                    </a:lnTo>
                    <a:lnTo>
                      <a:pt x="103" y="191"/>
                    </a:lnTo>
                    <a:lnTo>
                      <a:pt x="104" y="191"/>
                    </a:lnTo>
                    <a:lnTo>
                      <a:pt x="107" y="190"/>
                    </a:lnTo>
                    <a:lnTo>
                      <a:pt x="112" y="189"/>
                    </a:lnTo>
                    <a:lnTo>
                      <a:pt x="118" y="187"/>
                    </a:lnTo>
                    <a:lnTo>
                      <a:pt x="126" y="185"/>
                    </a:lnTo>
                    <a:lnTo>
                      <a:pt x="135" y="181"/>
                    </a:lnTo>
                    <a:lnTo>
                      <a:pt x="144" y="178"/>
                    </a:lnTo>
                    <a:lnTo>
                      <a:pt x="154" y="175"/>
                    </a:lnTo>
                    <a:lnTo>
                      <a:pt x="163" y="171"/>
                    </a:lnTo>
                    <a:lnTo>
                      <a:pt x="173" y="167"/>
                    </a:lnTo>
                    <a:lnTo>
                      <a:pt x="183" y="163"/>
                    </a:lnTo>
                    <a:lnTo>
                      <a:pt x="192" y="157"/>
                    </a:lnTo>
                    <a:lnTo>
                      <a:pt x="200" y="153"/>
                    </a:lnTo>
                    <a:lnTo>
                      <a:pt x="207" y="148"/>
                    </a:lnTo>
                    <a:lnTo>
                      <a:pt x="213" y="143"/>
                    </a:lnTo>
                    <a:lnTo>
                      <a:pt x="217" y="137"/>
                    </a:lnTo>
                    <a:lnTo>
                      <a:pt x="217" y="136"/>
                    </a:lnTo>
                    <a:lnTo>
                      <a:pt x="220" y="135"/>
                    </a:lnTo>
                    <a:lnTo>
                      <a:pt x="222" y="132"/>
                    </a:lnTo>
                    <a:lnTo>
                      <a:pt x="226" y="130"/>
                    </a:lnTo>
                    <a:lnTo>
                      <a:pt x="230" y="126"/>
                    </a:lnTo>
                    <a:lnTo>
                      <a:pt x="235" y="122"/>
                    </a:lnTo>
                    <a:lnTo>
                      <a:pt x="241" y="118"/>
                    </a:lnTo>
                    <a:lnTo>
                      <a:pt x="248" y="114"/>
                    </a:lnTo>
                    <a:lnTo>
                      <a:pt x="255" y="110"/>
                    </a:lnTo>
                    <a:lnTo>
                      <a:pt x="264" y="107"/>
                    </a:lnTo>
                    <a:lnTo>
                      <a:pt x="273" y="104"/>
                    </a:lnTo>
                    <a:lnTo>
                      <a:pt x="282" y="102"/>
                    </a:lnTo>
                    <a:lnTo>
                      <a:pt x="293" y="101"/>
                    </a:lnTo>
                    <a:lnTo>
                      <a:pt x="303" y="102"/>
                    </a:lnTo>
                    <a:lnTo>
                      <a:pt x="314" y="103"/>
                    </a:lnTo>
                    <a:lnTo>
                      <a:pt x="325" y="106"/>
                    </a:lnTo>
                    <a:lnTo>
                      <a:pt x="324" y="105"/>
                    </a:lnTo>
                    <a:lnTo>
                      <a:pt x="323" y="104"/>
                    </a:lnTo>
                    <a:lnTo>
                      <a:pt x="319" y="102"/>
                    </a:lnTo>
                    <a:lnTo>
                      <a:pt x="315" y="100"/>
                    </a:lnTo>
                    <a:lnTo>
                      <a:pt x="310" y="97"/>
                    </a:lnTo>
                    <a:lnTo>
                      <a:pt x="303" y="93"/>
                    </a:lnTo>
                    <a:lnTo>
                      <a:pt x="295" y="91"/>
                    </a:lnTo>
                    <a:lnTo>
                      <a:pt x="287" y="88"/>
                    </a:lnTo>
                    <a:lnTo>
                      <a:pt x="277" y="86"/>
                    </a:lnTo>
                    <a:lnTo>
                      <a:pt x="266" y="85"/>
                    </a:lnTo>
                    <a:lnTo>
                      <a:pt x="255" y="83"/>
                    </a:lnTo>
                    <a:lnTo>
                      <a:pt x="243" y="83"/>
                    </a:lnTo>
                    <a:lnTo>
                      <a:pt x="230" y="84"/>
                    </a:lnTo>
                    <a:lnTo>
                      <a:pt x="215" y="86"/>
                    </a:lnTo>
                    <a:lnTo>
                      <a:pt x="202" y="90"/>
                    </a:lnTo>
                    <a:lnTo>
                      <a:pt x="186" y="96"/>
                    </a:lnTo>
                    <a:lnTo>
                      <a:pt x="187" y="95"/>
                    </a:lnTo>
                    <a:lnTo>
                      <a:pt x="189" y="93"/>
                    </a:lnTo>
                    <a:lnTo>
                      <a:pt x="192" y="91"/>
                    </a:lnTo>
                    <a:lnTo>
                      <a:pt x="197" y="89"/>
                    </a:lnTo>
                    <a:lnTo>
                      <a:pt x="202" y="87"/>
                    </a:lnTo>
                    <a:lnTo>
                      <a:pt x="209" y="84"/>
                    </a:lnTo>
                    <a:lnTo>
                      <a:pt x="217" y="81"/>
                    </a:lnTo>
                    <a:lnTo>
                      <a:pt x="227" y="79"/>
                    </a:lnTo>
                    <a:lnTo>
                      <a:pt x="237" y="77"/>
                    </a:lnTo>
                    <a:lnTo>
                      <a:pt x="250" y="75"/>
                    </a:lnTo>
                    <a:lnTo>
                      <a:pt x="264" y="73"/>
                    </a:lnTo>
                    <a:lnTo>
                      <a:pt x="279" y="73"/>
                    </a:lnTo>
                    <a:lnTo>
                      <a:pt x="297" y="73"/>
                    </a:lnTo>
                    <a:lnTo>
                      <a:pt x="315" y="74"/>
                    </a:lnTo>
                    <a:lnTo>
                      <a:pt x="336" y="76"/>
                    </a:lnTo>
                    <a:lnTo>
                      <a:pt x="357" y="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Freeform 74"/>
              <p:cNvSpPr>
                <a:spLocks/>
              </p:cNvSpPr>
              <p:nvPr/>
            </p:nvSpPr>
            <p:spPr bwMode="auto">
              <a:xfrm>
                <a:off x="1488" y="2594"/>
                <a:ext cx="290" cy="152"/>
              </a:xfrm>
              <a:custGeom>
                <a:avLst/>
                <a:gdLst>
                  <a:gd name="T0" fmla="*/ 287 w 290"/>
                  <a:gd name="T1" fmla="*/ 3 h 152"/>
                  <a:gd name="T2" fmla="*/ 286 w 290"/>
                  <a:gd name="T3" fmla="*/ 3 h 152"/>
                  <a:gd name="T4" fmla="*/ 284 w 290"/>
                  <a:gd name="T5" fmla="*/ 3 h 152"/>
                  <a:gd name="T6" fmla="*/ 280 w 290"/>
                  <a:gd name="T7" fmla="*/ 2 h 152"/>
                  <a:gd name="T8" fmla="*/ 274 w 290"/>
                  <a:gd name="T9" fmla="*/ 1 h 152"/>
                  <a:gd name="T10" fmla="*/ 267 w 290"/>
                  <a:gd name="T11" fmla="*/ 1 h 152"/>
                  <a:gd name="T12" fmla="*/ 259 w 290"/>
                  <a:gd name="T13" fmla="*/ 1 h 152"/>
                  <a:gd name="T14" fmla="*/ 251 w 290"/>
                  <a:gd name="T15" fmla="*/ 0 h 152"/>
                  <a:gd name="T16" fmla="*/ 241 w 290"/>
                  <a:gd name="T17" fmla="*/ 1 h 152"/>
                  <a:gd name="T18" fmla="*/ 231 w 290"/>
                  <a:gd name="T19" fmla="*/ 1 h 152"/>
                  <a:gd name="T20" fmla="*/ 221 w 290"/>
                  <a:gd name="T21" fmla="*/ 3 h 152"/>
                  <a:gd name="T22" fmla="*/ 211 w 290"/>
                  <a:gd name="T23" fmla="*/ 5 h 152"/>
                  <a:gd name="T24" fmla="*/ 200 w 290"/>
                  <a:gd name="T25" fmla="*/ 7 h 152"/>
                  <a:gd name="T26" fmla="*/ 191 w 290"/>
                  <a:gd name="T27" fmla="*/ 12 h 152"/>
                  <a:gd name="T28" fmla="*/ 180 w 290"/>
                  <a:gd name="T29" fmla="*/ 17 h 152"/>
                  <a:gd name="T30" fmla="*/ 172 w 290"/>
                  <a:gd name="T31" fmla="*/ 22 h 152"/>
                  <a:gd name="T32" fmla="*/ 164 w 290"/>
                  <a:gd name="T33" fmla="*/ 30 h 152"/>
                  <a:gd name="T34" fmla="*/ 122 w 290"/>
                  <a:gd name="T35" fmla="*/ 60 h 152"/>
                  <a:gd name="T36" fmla="*/ 166 w 290"/>
                  <a:gd name="T37" fmla="*/ 69 h 152"/>
                  <a:gd name="T38" fmla="*/ 101 w 290"/>
                  <a:gd name="T39" fmla="*/ 80 h 152"/>
                  <a:gd name="T40" fmla="*/ 52 w 290"/>
                  <a:gd name="T41" fmla="*/ 95 h 152"/>
                  <a:gd name="T42" fmla="*/ 0 w 290"/>
                  <a:gd name="T43" fmla="*/ 140 h 152"/>
                  <a:gd name="T44" fmla="*/ 132 w 290"/>
                  <a:gd name="T45" fmla="*/ 152 h 152"/>
                  <a:gd name="T46" fmla="*/ 134 w 290"/>
                  <a:gd name="T47" fmla="*/ 151 h 152"/>
                  <a:gd name="T48" fmla="*/ 141 w 290"/>
                  <a:gd name="T49" fmla="*/ 147 h 152"/>
                  <a:gd name="T50" fmla="*/ 149 w 290"/>
                  <a:gd name="T51" fmla="*/ 139 h 152"/>
                  <a:gd name="T52" fmla="*/ 161 w 290"/>
                  <a:gd name="T53" fmla="*/ 131 h 152"/>
                  <a:gd name="T54" fmla="*/ 174 w 290"/>
                  <a:gd name="T55" fmla="*/ 122 h 152"/>
                  <a:gd name="T56" fmla="*/ 189 w 290"/>
                  <a:gd name="T57" fmla="*/ 110 h 152"/>
                  <a:gd name="T58" fmla="*/ 206 w 290"/>
                  <a:gd name="T59" fmla="*/ 97 h 152"/>
                  <a:gd name="T60" fmla="*/ 221 w 290"/>
                  <a:gd name="T61" fmla="*/ 85 h 152"/>
                  <a:gd name="T62" fmla="*/ 237 w 290"/>
                  <a:gd name="T63" fmla="*/ 71 h 152"/>
                  <a:gd name="T64" fmla="*/ 252 w 290"/>
                  <a:gd name="T65" fmla="*/ 59 h 152"/>
                  <a:gd name="T66" fmla="*/ 265 w 290"/>
                  <a:gd name="T67" fmla="*/ 46 h 152"/>
                  <a:gd name="T68" fmla="*/ 276 w 290"/>
                  <a:gd name="T69" fmla="*/ 35 h 152"/>
                  <a:gd name="T70" fmla="*/ 284 w 290"/>
                  <a:gd name="T71" fmla="*/ 24 h 152"/>
                  <a:gd name="T72" fmla="*/ 289 w 290"/>
                  <a:gd name="T73" fmla="*/ 16 h 152"/>
                  <a:gd name="T74" fmla="*/ 290 w 290"/>
                  <a:gd name="T75" fmla="*/ 8 h 152"/>
                  <a:gd name="T76" fmla="*/ 287 w 290"/>
                  <a:gd name="T77" fmla="*/ 3 h 15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90"/>
                  <a:gd name="T118" fmla="*/ 0 h 152"/>
                  <a:gd name="T119" fmla="*/ 290 w 290"/>
                  <a:gd name="T120" fmla="*/ 152 h 15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90" h="152">
                    <a:moveTo>
                      <a:pt x="287" y="3"/>
                    </a:moveTo>
                    <a:lnTo>
                      <a:pt x="286" y="3"/>
                    </a:lnTo>
                    <a:lnTo>
                      <a:pt x="284" y="3"/>
                    </a:lnTo>
                    <a:lnTo>
                      <a:pt x="280" y="2"/>
                    </a:lnTo>
                    <a:lnTo>
                      <a:pt x="274" y="1"/>
                    </a:lnTo>
                    <a:lnTo>
                      <a:pt x="267" y="1"/>
                    </a:lnTo>
                    <a:lnTo>
                      <a:pt x="259" y="1"/>
                    </a:lnTo>
                    <a:lnTo>
                      <a:pt x="251" y="0"/>
                    </a:lnTo>
                    <a:lnTo>
                      <a:pt x="241" y="1"/>
                    </a:lnTo>
                    <a:lnTo>
                      <a:pt x="231" y="1"/>
                    </a:lnTo>
                    <a:lnTo>
                      <a:pt x="221" y="3"/>
                    </a:lnTo>
                    <a:lnTo>
                      <a:pt x="211" y="5"/>
                    </a:lnTo>
                    <a:lnTo>
                      <a:pt x="200" y="7"/>
                    </a:lnTo>
                    <a:lnTo>
                      <a:pt x="191" y="12"/>
                    </a:lnTo>
                    <a:lnTo>
                      <a:pt x="180" y="17"/>
                    </a:lnTo>
                    <a:lnTo>
                      <a:pt x="172" y="22"/>
                    </a:lnTo>
                    <a:lnTo>
                      <a:pt x="164" y="30"/>
                    </a:lnTo>
                    <a:lnTo>
                      <a:pt x="122" y="60"/>
                    </a:lnTo>
                    <a:lnTo>
                      <a:pt x="166" y="69"/>
                    </a:lnTo>
                    <a:lnTo>
                      <a:pt x="101" y="80"/>
                    </a:lnTo>
                    <a:lnTo>
                      <a:pt x="52" y="95"/>
                    </a:lnTo>
                    <a:lnTo>
                      <a:pt x="0" y="140"/>
                    </a:lnTo>
                    <a:lnTo>
                      <a:pt x="132" y="152"/>
                    </a:lnTo>
                    <a:lnTo>
                      <a:pt x="134" y="151"/>
                    </a:lnTo>
                    <a:lnTo>
                      <a:pt x="141" y="147"/>
                    </a:lnTo>
                    <a:lnTo>
                      <a:pt x="149" y="139"/>
                    </a:lnTo>
                    <a:lnTo>
                      <a:pt x="161" y="131"/>
                    </a:lnTo>
                    <a:lnTo>
                      <a:pt x="174" y="122"/>
                    </a:lnTo>
                    <a:lnTo>
                      <a:pt x="189" y="110"/>
                    </a:lnTo>
                    <a:lnTo>
                      <a:pt x="206" y="97"/>
                    </a:lnTo>
                    <a:lnTo>
                      <a:pt x="221" y="85"/>
                    </a:lnTo>
                    <a:lnTo>
                      <a:pt x="237" y="71"/>
                    </a:lnTo>
                    <a:lnTo>
                      <a:pt x="252" y="59"/>
                    </a:lnTo>
                    <a:lnTo>
                      <a:pt x="265" y="46"/>
                    </a:lnTo>
                    <a:lnTo>
                      <a:pt x="276" y="35"/>
                    </a:lnTo>
                    <a:lnTo>
                      <a:pt x="284" y="24"/>
                    </a:lnTo>
                    <a:lnTo>
                      <a:pt x="289" y="16"/>
                    </a:lnTo>
                    <a:lnTo>
                      <a:pt x="290" y="8"/>
                    </a:lnTo>
                    <a:lnTo>
                      <a:pt x="287" y="3"/>
                    </a:lnTo>
                    <a:close/>
                  </a:path>
                </a:pathLst>
              </a:custGeom>
              <a:solidFill>
                <a:srgbClr val="3F9E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Freeform 75"/>
              <p:cNvSpPr>
                <a:spLocks/>
              </p:cNvSpPr>
              <p:nvPr/>
            </p:nvSpPr>
            <p:spPr bwMode="auto">
              <a:xfrm>
                <a:off x="1616" y="2608"/>
                <a:ext cx="139" cy="129"/>
              </a:xfrm>
              <a:custGeom>
                <a:avLst/>
                <a:gdLst>
                  <a:gd name="T0" fmla="*/ 139 w 139"/>
                  <a:gd name="T1" fmla="*/ 0 h 129"/>
                  <a:gd name="T2" fmla="*/ 93 w 139"/>
                  <a:gd name="T3" fmla="*/ 12 h 129"/>
                  <a:gd name="T4" fmla="*/ 0 w 139"/>
                  <a:gd name="T5" fmla="*/ 129 h 129"/>
                  <a:gd name="T6" fmla="*/ 139 w 139"/>
                  <a:gd name="T7" fmla="*/ 0 h 1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9"/>
                  <a:gd name="T13" fmla="*/ 0 h 129"/>
                  <a:gd name="T14" fmla="*/ 139 w 139"/>
                  <a:gd name="T15" fmla="*/ 129 h 1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9" h="129">
                    <a:moveTo>
                      <a:pt x="139" y="0"/>
                    </a:moveTo>
                    <a:lnTo>
                      <a:pt x="93" y="12"/>
                    </a:lnTo>
                    <a:lnTo>
                      <a:pt x="0" y="129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7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3" name="Freeform 76"/>
              <p:cNvSpPr>
                <a:spLocks/>
              </p:cNvSpPr>
              <p:nvPr/>
            </p:nvSpPr>
            <p:spPr bwMode="auto">
              <a:xfrm>
                <a:off x="1512" y="2571"/>
                <a:ext cx="163" cy="67"/>
              </a:xfrm>
              <a:custGeom>
                <a:avLst/>
                <a:gdLst>
                  <a:gd name="T0" fmla="*/ 163 w 163"/>
                  <a:gd name="T1" fmla="*/ 0 h 67"/>
                  <a:gd name="T2" fmla="*/ 67 w 163"/>
                  <a:gd name="T3" fmla="*/ 41 h 67"/>
                  <a:gd name="T4" fmla="*/ 0 w 163"/>
                  <a:gd name="T5" fmla="*/ 24 h 67"/>
                  <a:gd name="T6" fmla="*/ 32 w 163"/>
                  <a:gd name="T7" fmla="*/ 67 h 67"/>
                  <a:gd name="T8" fmla="*/ 80 w 163"/>
                  <a:gd name="T9" fmla="*/ 62 h 67"/>
                  <a:gd name="T10" fmla="*/ 163 w 163"/>
                  <a:gd name="T11" fmla="*/ 0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3"/>
                  <a:gd name="T19" fmla="*/ 0 h 67"/>
                  <a:gd name="T20" fmla="*/ 163 w 163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3" h="67">
                    <a:moveTo>
                      <a:pt x="163" y="0"/>
                    </a:moveTo>
                    <a:lnTo>
                      <a:pt x="67" y="41"/>
                    </a:lnTo>
                    <a:lnTo>
                      <a:pt x="0" y="24"/>
                    </a:lnTo>
                    <a:lnTo>
                      <a:pt x="32" y="67"/>
                    </a:lnTo>
                    <a:lnTo>
                      <a:pt x="80" y="62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B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4" name="Freeform 77"/>
              <p:cNvSpPr>
                <a:spLocks/>
              </p:cNvSpPr>
              <p:nvPr/>
            </p:nvSpPr>
            <p:spPr bwMode="auto">
              <a:xfrm>
                <a:off x="1497" y="2562"/>
                <a:ext cx="124" cy="15"/>
              </a:xfrm>
              <a:custGeom>
                <a:avLst/>
                <a:gdLst>
                  <a:gd name="T0" fmla="*/ 124 w 124"/>
                  <a:gd name="T1" fmla="*/ 7 h 15"/>
                  <a:gd name="T2" fmla="*/ 82 w 124"/>
                  <a:gd name="T3" fmla="*/ 15 h 15"/>
                  <a:gd name="T4" fmla="*/ 0 w 124"/>
                  <a:gd name="T5" fmla="*/ 0 h 15"/>
                  <a:gd name="T6" fmla="*/ 124 w 124"/>
                  <a:gd name="T7" fmla="*/ 7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5"/>
                  <a:gd name="T14" fmla="*/ 124 w 124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5">
                    <a:moveTo>
                      <a:pt x="124" y="7"/>
                    </a:moveTo>
                    <a:lnTo>
                      <a:pt x="82" y="15"/>
                    </a:lnTo>
                    <a:lnTo>
                      <a:pt x="0" y="0"/>
                    </a:lnTo>
                    <a:lnTo>
                      <a:pt x="124" y="7"/>
                    </a:lnTo>
                    <a:close/>
                  </a:path>
                </a:pathLst>
              </a:custGeom>
              <a:solidFill>
                <a:srgbClr val="B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5" name="Freeform 78"/>
              <p:cNvSpPr>
                <a:spLocks/>
              </p:cNvSpPr>
              <p:nvPr/>
            </p:nvSpPr>
            <p:spPr bwMode="auto">
              <a:xfrm>
                <a:off x="1552" y="2326"/>
                <a:ext cx="176" cy="173"/>
              </a:xfrm>
              <a:custGeom>
                <a:avLst/>
                <a:gdLst>
                  <a:gd name="T0" fmla="*/ 0 w 176"/>
                  <a:gd name="T1" fmla="*/ 33 h 173"/>
                  <a:gd name="T2" fmla="*/ 85 w 176"/>
                  <a:gd name="T3" fmla="*/ 48 h 173"/>
                  <a:gd name="T4" fmla="*/ 130 w 176"/>
                  <a:gd name="T5" fmla="*/ 0 h 173"/>
                  <a:gd name="T6" fmla="*/ 176 w 176"/>
                  <a:gd name="T7" fmla="*/ 33 h 173"/>
                  <a:gd name="T8" fmla="*/ 167 w 176"/>
                  <a:gd name="T9" fmla="*/ 73 h 173"/>
                  <a:gd name="T10" fmla="*/ 142 w 176"/>
                  <a:gd name="T11" fmla="*/ 89 h 173"/>
                  <a:gd name="T12" fmla="*/ 141 w 176"/>
                  <a:gd name="T13" fmla="*/ 90 h 173"/>
                  <a:gd name="T14" fmla="*/ 136 w 176"/>
                  <a:gd name="T15" fmla="*/ 93 h 173"/>
                  <a:gd name="T16" fmla="*/ 131 w 176"/>
                  <a:gd name="T17" fmla="*/ 95 h 173"/>
                  <a:gd name="T18" fmla="*/ 124 w 176"/>
                  <a:gd name="T19" fmla="*/ 99 h 173"/>
                  <a:gd name="T20" fmla="*/ 115 w 176"/>
                  <a:gd name="T21" fmla="*/ 101 h 173"/>
                  <a:gd name="T22" fmla="*/ 107 w 176"/>
                  <a:gd name="T23" fmla="*/ 104 h 173"/>
                  <a:gd name="T24" fmla="*/ 98 w 176"/>
                  <a:gd name="T25" fmla="*/ 103 h 173"/>
                  <a:gd name="T26" fmla="*/ 90 w 176"/>
                  <a:gd name="T27" fmla="*/ 100 h 173"/>
                  <a:gd name="T28" fmla="*/ 80 w 176"/>
                  <a:gd name="T29" fmla="*/ 165 h 173"/>
                  <a:gd name="T30" fmla="*/ 1 w 176"/>
                  <a:gd name="T31" fmla="*/ 173 h 173"/>
                  <a:gd name="T32" fmla="*/ 0 w 176"/>
                  <a:gd name="T33" fmla="*/ 33 h 17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6"/>
                  <a:gd name="T52" fmla="*/ 0 h 173"/>
                  <a:gd name="T53" fmla="*/ 176 w 176"/>
                  <a:gd name="T54" fmla="*/ 173 h 17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6" h="173">
                    <a:moveTo>
                      <a:pt x="0" y="33"/>
                    </a:moveTo>
                    <a:lnTo>
                      <a:pt x="85" y="48"/>
                    </a:lnTo>
                    <a:lnTo>
                      <a:pt x="130" y="0"/>
                    </a:lnTo>
                    <a:lnTo>
                      <a:pt x="176" y="33"/>
                    </a:lnTo>
                    <a:lnTo>
                      <a:pt x="167" y="73"/>
                    </a:lnTo>
                    <a:lnTo>
                      <a:pt x="142" y="89"/>
                    </a:lnTo>
                    <a:lnTo>
                      <a:pt x="141" y="90"/>
                    </a:lnTo>
                    <a:lnTo>
                      <a:pt x="136" y="93"/>
                    </a:lnTo>
                    <a:lnTo>
                      <a:pt x="131" y="95"/>
                    </a:lnTo>
                    <a:lnTo>
                      <a:pt x="124" y="99"/>
                    </a:lnTo>
                    <a:lnTo>
                      <a:pt x="115" y="101"/>
                    </a:lnTo>
                    <a:lnTo>
                      <a:pt x="107" y="104"/>
                    </a:lnTo>
                    <a:lnTo>
                      <a:pt x="98" y="103"/>
                    </a:lnTo>
                    <a:lnTo>
                      <a:pt x="90" y="100"/>
                    </a:lnTo>
                    <a:lnTo>
                      <a:pt x="80" y="165"/>
                    </a:lnTo>
                    <a:lnTo>
                      <a:pt x="1" y="17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6" name="Freeform 79"/>
              <p:cNvSpPr>
                <a:spLocks/>
              </p:cNvSpPr>
              <p:nvPr/>
            </p:nvSpPr>
            <p:spPr bwMode="auto">
              <a:xfrm>
                <a:off x="1564" y="2380"/>
                <a:ext cx="65" cy="94"/>
              </a:xfrm>
              <a:custGeom>
                <a:avLst/>
                <a:gdLst>
                  <a:gd name="T0" fmla="*/ 65 w 65"/>
                  <a:gd name="T1" fmla="*/ 11 h 94"/>
                  <a:gd name="T2" fmla="*/ 58 w 65"/>
                  <a:gd name="T3" fmla="*/ 88 h 94"/>
                  <a:gd name="T4" fmla="*/ 10 w 65"/>
                  <a:gd name="T5" fmla="*/ 94 h 94"/>
                  <a:gd name="T6" fmla="*/ 15 w 65"/>
                  <a:gd name="T7" fmla="*/ 52 h 94"/>
                  <a:gd name="T8" fmla="*/ 0 w 65"/>
                  <a:gd name="T9" fmla="*/ 0 h 94"/>
                  <a:gd name="T10" fmla="*/ 65 w 65"/>
                  <a:gd name="T11" fmla="*/ 11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94"/>
                  <a:gd name="T20" fmla="*/ 65 w 65"/>
                  <a:gd name="T21" fmla="*/ 94 h 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94">
                    <a:moveTo>
                      <a:pt x="65" y="11"/>
                    </a:moveTo>
                    <a:lnTo>
                      <a:pt x="58" y="88"/>
                    </a:lnTo>
                    <a:lnTo>
                      <a:pt x="10" y="94"/>
                    </a:lnTo>
                    <a:lnTo>
                      <a:pt x="15" y="52"/>
                    </a:lnTo>
                    <a:lnTo>
                      <a:pt x="0" y="0"/>
                    </a:lnTo>
                    <a:lnTo>
                      <a:pt x="65" y="11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7" name="Freeform 80"/>
              <p:cNvSpPr>
                <a:spLocks/>
              </p:cNvSpPr>
              <p:nvPr/>
            </p:nvSpPr>
            <p:spPr bwMode="auto">
              <a:xfrm>
                <a:off x="1643" y="2342"/>
                <a:ext cx="69" cy="74"/>
              </a:xfrm>
              <a:custGeom>
                <a:avLst/>
                <a:gdLst>
                  <a:gd name="T0" fmla="*/ 2 w 69"/>
                  <a:gd name="T1" fmla="*/ 69 h 74"/>
                  <a:gd name="T2" fmla="*/ 25 w 69"/>
                  <a:gd name="T3" fmla="*/ 74 h 74"/>
                  <a:gd name="T4" fmla="*/ 46 w 69"/>
                  <a:gd name="T5" fmla="*/ 55 h 74"/>
                  <a:gd name="T6" fmla="*/ 58 w 69"/>
                  <a:gd name="T7" fmla="*/ 52 h 74"/>
                  <a:gd name="T8" fmla="*/ 61 w 69"/>
                  <a:gd name="T9" fmla="*/ 41 h 74"/>
                  <a:gd name="T10" fmla="*/ 38 w 69"/>
                  <a:gd name="T11" fmla="*/ 27 h 74"/>
                  <a:gd name="T12" fmla="*/ 18 w 69"/>
                  <a:gd name="T13" fmla="*/ 36 h 74"/>
                  <a:gd name="T14" fmla="*/ 38 w 69"/>
                  <a:gd name="T15" fmla="*/ 11 h 74"/>
                  <a:gd name="T16" fmla="*/ 68 w 69"/>
                  <a:gd name="T17" fmla="*/ 34 h 74"/>
                  <a:gd name="T18" fmla="*/ 69 w 69"/>
                  <a:gd name="T19" fmla="*/ 24 h 74"/>
                  <a:gd name="T20" fmla="*/ 39 w 69"/>
                  <a:gd name="T21" fmla="*/ 0 h 74"/>
                  <a:gd name="T22" fmla="*/ 0 w 69"/>
                  <a:gd name="T23" fmla="*/ 37 h 74"/>
                  <a:gd name="T24" fmla="*/ 2 w 69"/>
                  <a:gd name="T25" fmla="*/ 69 h 7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"/>
                  <a:gd name="T40" fmla="*/ 0 h 74"/>
                  <a:gd name="T41" fmla="*/ 69 w 69"/>
                  <a:gd name="T42" fmla="*/ 74 h 7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" h="74">
                    <a:moveTo>
                      <a:pt x="2" y="69"/>
                    </a:moveTo>
                    <a:lnTo>
                      <a:pt x="25" y="74"/>
                    </a:lnTo>
                    <a:lnTo>
                      <a:pt x="46" y="55"/>
                    </a:lnTo>
                    <a:lnTo>
                      <a:pt x="58" y="52"/>
                    </a:lnTo>
                    <a:lnTo>
                      <a:pt x="61" y="41"/>
                    </a:lnTo>
                    <a:lnTo>
                      <a:pt x="38" y="27"/>
                    </a:lnTo>
                    <a:lnTo>
                      <a:pt x="18" y="36"/>
                    </a:lnTo>
                    <a:lnTo>
                      <a:pt x="38" y="11"/>
                    </a:lnTo>
                    <a:lnTo>
                      <a:pt x="68" y="34"/>
                    </a:lnTo>
                    <a:lnTo>
                      <a:pt x="69" y="24"/>
                    </a:lnTo>
                    <a:lnTo>
                      <a:pt x="39" y="0"/>
                    </a:lnTo>
                    <a:lnTo>
                      <a:pt x="0" y="37"/>
                    </a:lnTo>
                    <a:lnTo>
                      <a:pt x="2" y="69"/>
                    </a:lnTo>
                    <a:close/>
                  </a:path>
                </a:pathLst>
              </a:custGeom>
              <a:solidFill>
                <a:srgbClr val="C4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8" name="Freeform 81"/>
              <p:cNvSpPr>
                <a:spLocks/>
              </p:cNvSpPr>
              <p:nvPr/>
            </p:nvSpPr>
            <p:spPr bwMode="auto">
              <a:xfrm>
                <a:off x="1627" y="2294"/>
                <a:ext cx="93" cy="110"/>
              </a:xfrm>
              <a:custGeom>
                <a:avLst/>
                <a:gdLst>
                  <a:gd name="T0" fmla="*/ 93 w 93"/>
                  <a:gd name="T1" fmla="*/ 101 h 110"/>
                  <a:gd name="T2" fmla="*/ 8 w 93"/>
                  <a:gd name="T3" fmla="*/ 0 h 110"/>
                  <a:gd name="T4" fmla="*/ 0 w 93"/>
                  <a:gd name="T5" fmla="*/ 6 h 110"/>
                  <a:gd name="T6" fmla="*/ 90 w 93"/>
                  <a:gd name="T7" fmla="*/ 110 h 110"/>
                  <a:gd name="T8" fmla="*/ 93 w 93"/>
                  <a:gd name="T9" fmla="*/ 101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110"/>
                  <a:gd name="T17" fmla="*/ 93 w 93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110">
                    <a:moveTo>
                      <a:pt x="93" y="101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90" y="110"/>
                    </a:lnTo>
                    <a:lnTo>
                      <a:pt x="93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9" name="Freeform 82"/>
              <p:cNvSpPr>
                <a:spLocks/>
              </p:cNvSpPr>
              <p:nvPr/>
            </p:nvSpPr>
            <p:spPr bwMode="auto">
              <a:xfrm>
                <a:off x="1252" y="2031"/>
                <a:ext cx="454" cy="761"/>
              </a:xfrm>
              <a:custGeom>
                <a:avLst/>
                <a:gdLst>
                  <a:gd name="T0" fmla="*/ 429 w 454"/>
                  <a:gd name="T1" fmla="*/ 518 h 761"/>
                  <a:gd name="T2" fmla="*/ 406 w 454"/>
                  <a:gd name="T3" fmla="*/ 524 h 761"/>
                  <a:gd name="T4" fmla="*/ 378 w 454"/>
                  <a:gd name="T5" fmla="*/ 524 h 761"/>
                  <a:gd name="T6" fmla="*/ 325 w 454"/>
                  <a:gd name="T7" fmla="*/ 573 h 761"/>
                  <a:gd name="T8" fmla="*/ 0 w 454"/>
                  <a:gd name="T9" fmla="*/ 598 h 761"/>
                  <a:gd name="T10" fmla="*/ 9 w 454"/>
                  <a:gd name="T11" fmla="*/ 501 h 761"/>
                  <a:gd name="T12" fmla="*/ 13 w 454"/>
                  <a:gd name="T13" fmla="*/ 451 h 761"/>
                  <a:gd name="T14" fmla="*/ 17 w 454"/>
                  <a:gd name="T15" fmla="*/ 425 h 761"/>
                  <a:gd name="T16" fmla="*/ 27 w 454"/>
                  <a:gd name="T17" fmla="*/ 377 h 761"/>
                  <a:gd name="T18" fmla="*/ 44 w 454"/>
                  <a:gd name="T19" fmla="*/ 317 h 761"/>
                  <a:gd name="T20" fmla="*/ 71 w 454"/>
                  <a:gd name="T21" fmla="*/ 256 h 761"/>
                  <a:gd name="T22" fmla="*/ 106 w 454"/>
                  <a:gd name="T23" fmla="*/ 204 h 761"/>
                  <a:gd name="T24" fmla="*/ 159 w 454"/>
                  <a:gd name="T25" fmla="*/ 163 h 761"/>
                  <a:gd name="T26" fmla="*/ 159 w 454"/>
                  <a:gd name="T27" fmla="*/ 120 h 761"/>
                  <a:gd name="T28" fmla="*/ 147 w 454"/>
                  <a:gd name="T29" fmla="*/ 99 h 761"/>
                  <a:gd name="T30" fmla="*/ 142 w 454"/>
                  <a:gd name="T31" fmla="*/ 56 h 761"/>
                  <a:gd name="T32" fmla="*/ 165 w 454"/>
                  <a:gd name="T33" fmla="*/ 28 h 761"/>
                  <a:gd name="T34" fmla="*/ 169 w 454"/>
                  <a:gd name="T35" fmla="*/ 24 h 761"/>
                  <a:gd name="T36" fmla="*/ 180 w 454"/>
                  <a:gd name="T37" fmla="*/ 15 h 761"/>
                  <a:gd name="T38" fmla="*/ 197 w 454"/>
                  <a:gd name="T39" fmla="*/ 7 h 761"/>
                  <a:gd name="T40" fmla="*/ 223 w 454"/>
                  <a:gd name="T41" fmla="*/ 1 h 761"/>
                  <a:gd name="T42" fmla="*/ 255 w 454"/>
                  <a:gd name="T43" fmla="*/ 0 h 761"/>
                  <a:gd name="T44" fmla="*/ 262 w 454"/>
                  <a:gd name="T45" fmla="*/ 1 h 761"/>
                  <a:gd name="T46" fmla="*/ 282 w 454"/>
                  <a:gd name="T47" fmla="*/ 7 h 761"/>
                  <a:gd name="T48" fmla="*/ 305 w 454"/>
                  <a:gd name="T49" fmla="*/ 19 h 761"/>
                  <a:gd name="T50" fmla="*/ 325 w 454"/>
                  <a:gd name="T51" fmla="*/ 41 h 761"/>
                  <a:gd name="T52" fmla="*/ 335 w 454"/>
                  <a:gd name="T53" fmla="*/ 75 h 761"/>
                  <a:gd name="T54" fmla="*/ 333 w 454"/>
                  <a:gd name="T55" fmla="*/ 91 h 761"/>
                  <a:gd name="T56" fmla="*/ 328 w 454"/>
                  <a:gd name="T57" fmla="*/ 98 h 761"/>
                  <a:gd name="T58" fmla="*/ 334 w 454"/>
                  <a:gd name="T59" fmla="*/ 114 h 761"/>
                  <a:gd name="T60" fmla="*/ 341 w 454"/>
                  <a:gd name="T61" fmla="*/ 125 h 761"/>
                  <a:gd name="T62" fmla="*/ 344 w 454"/>
                  <a:gd name="T63" fmla="*/ 146 h 761"/>
                  <a:gd name="T64" fmla="*/ 328 w 454"/>
                  <a:gd name="T65" fmla="*/ 155 h 761"/>
                  <a:gd name="T66" fmla="*/ 317 w 454"/>
                  <a:gd name="T67" fmla="*/ 173 h 761"/>
                  <a:gd name="T68" fmla="*/ 319 w 454"/>
                  <a:gd name="T69" fmla="*/ 184 h 761"/>
                  <a:gd name="T70" fmla="*/ 313 w 454"/>
                  <a:gd name="T71" fmla="*/ 200 h 761"/>
                  <a:gd name="T72" fmla="*/ 293 w 454"/>
                  <a:gd name="T73" fmla="*/ 203 h 761"/>
                  <a:gd name="T74" fmla="*/ 279 w 454"/>
                  <a:gd name="T75" fmla="*/ 210 h 761"/>
                  <a:gd name="T76" fmla="*/ 260 w 454"/>
                  <a:gd name="T77" fmla="*/ 216 h 761"/>
                  <a:gd name="T78" fmla="*/ 266 w 454"/>
                  <a:gd name="T79" fmla="*/ 231 h 761"/>
                  <a:gd name="T80" fmla="*/ 299 w 454"/>
                  <a:gd name="T81" fmla="*/ 288 h 761"/>
                  <a:gd name="T82" fmla="*/ 316 w 454"/>
                  <a:gd name="T83" fmla="*/ 369 h 761"/>
                  <a:gd name="T84" fmla="*/ 321 w 454"/>
                  <a:gd name="T85" fmla="*/ 424 h 761"/>
                  <a:gd name="T86" fmla="*/ 323 w 454"/>
                  <a:gd name="T87" fmla="*/ 447 h 761"/>
                  <a:gd name="T88" fmla="*/ 334 w 454"/>
                  <a:gd name="T89" fmla="*/ 447 h 761"/>
                  <a:gd name="T90" fmla="*/ 345 w 454"/>
                  <a:gd name="T91" fmla="*/ 437 h 761"/>
                  <a:gd name="T92" fmla="*/ 362 w 454"/>
                  <a:gd name="T93" fmla="*/ 422 h 761"/>
                  <a:gd name="T94" fmla="*/ 392 w 454"/>
                  <a:gd name="T95" fmla="*/ 407 h 761"/>
                  <a:gd name="T96" fmla="*/ 408 w 454"/>
                  <a:gd name="T97" fmla="*/ 421 h 761"/>
                  <a:gd name="T98" fmla="*/ 419 w 454"/>
                  <a:gd name="T99" fmla="*/ 420 h 761"/>
                  <a:gd name="T100" fmla="*/ 434 w 454"/>
                  <a:gd name="T101" fmla="*/ 417 h 761"/>
                  <a:gd name="T102" fmla="*/ 449 w 454"/>
                  <a:gd name="T103" fmla="*/ 421 h 761"/>
                  <a:gd name="T104" fmla="*/ 454 w 454"/>
                  <a:gd name="T105" fmla="*/ 431 h 761"/>
                  <a:gd name="T106" fmla="*/ 444 w 454"/>
                  <a:gd name="T107" fmla="*/ 451 h 761"/>
                  <a:gd name="T108" fmla="*/ 444 w 454"/>
                  <a:gd name="T109" fmla="*/ 468 h 761"/>
                  <a:gd name="T110" fmla="*/ 442 w 454"/>
                  <a:gd name="T111" fmla="*/ 501 h 76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54"/>
                  <a:gd name="T169" fmla="*/ 0 h 761"/>
                  <a:gd name="T170" fmla="*/ 454 w 454"/>
                  <a:gd name="T171" fmla="*/ 761 h 761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54" h="761">
                    <a:moveTo>
                      <a:pt x="434" y="516"/>
                    </a:moveTo>
                    <a:lnTo>
                      <a:pt x="433" y="516"/>
                    </a:lnTo>
                    <a:lnTo>
                      <a:pt x="429" y="518"/>
                    </a:lnTo>
                    <a:lnTo>
                      <a:pt x="423" y="520"/>
                    </a:lnTo>
                    <a:lnTo>
                      <a:pt x="415" y="522"/>
                    </a:lnTo>
                    <a:lnTo>
                      <a:pt x="406" y="524"/>
                    </a:lnTo>
                    <a:lnTo>
                      <a:pt x="397" y="525"/>
                    </a:lnTo>
                    <a:lnTo>
                      <a:pt x="387" y="525"/>
                    </a:lnTo>
                    <a:lnTo>
                      <a:pt x="378" y="524"/>
                    </a:lnTo>
                    <a:lnTo>
                      <a:pt x="356" y="529"/>
                    </a:lnTo>
                    <a:lnTo>
                      <a:pt x="358" y="563"/>
                    </a:lnTo>
                    <a:lnTo>
                      <a:pt x="325" y="573"/>
                    </a:lnTo>
                    <a:lnTo>
                      <a:pt x="341" y="761"/>
                    </a:lnTo>
                    <a:lnTo>
                      <a:pt x="79" y="756"/>
                    </a:lnTo>
                    <a:lnTo>
                      <a:pt x="0" y="598"/>
                    </a:lnTo>
                    <a:lnTo>
                      <a:pt x="6" y="519"/>
                    </a:lnTo>
                    <a:lnTo>
                      <a:pt x="7" y="515"/>
                    </a:lnTo>
                    <a:lnTo>
                      <a:pt x="9" y="501"/>
                    </a:lnTo>
                    <a:lnTo>
                      <a:pt x="11" y="480"/>
                    </a:lnTo>
                    <a:lnTo>
                      <a:pt x="12" y="453"/>
                    </a:lnTo>
                    <a:lnTo>
                      <a:pt x="13" y="451"/>
                    </a:lnTo>
                    <a:lnTo>
                      <a:pt x="13" y="446"/>
                    </a:lnTo>
                    <a:lnTo>
                      <a:pt x="15" y="436"/>
                    </a:lnTo>
                    <a:lnTo>
                      <a:pt x="17" y="425"/>
                    </a:lnTo>
                    <a:lnTo>
                      <a:pt x="19" y="411"/>
                    </a:lnTo>
                    <a:lnTo>
                      <a:pt x="22" y="394"/>
                    </a:lnTo>
                    <a:lnTo>
                      <a:pt x="27" y="377"/>
                    </a:lnTo>
                    <a:lnTo>
                      <a:pt x="32" y="358"/>
                    </a:lnTo>
                    <a:lnTo>
                      <a:pt x="38" y="338"/>
                    </a:lnTo>
                    <a:lnTo>
                      <a:pt x="44" y="317"/>
                    </a:lnTo>
                    <a:lnTo>
                      <a:pt x="53" y="296"/>
                    </a:lnTo>
                    <a:lnTo>
                      <a:pt x="61" y="275"/>
                    </a:lnTo>
                    <a:lnTo>
                      <a:pt x="71" y="256"/>
                    </a:lnTo>
                    <a:lnTo>
                      <a:pt x="81" y="237"/>
                    </a:lnTo>
                    <a:lnTo>
                      <a:pt x="94" y="219"/>
                    </a:lnTo>
                    <a:lnTo>
                      <a:pt x="106" y="204"/>
                    </a:lnTo>
                    <a:lnTo>
                      <a:pt x="142" y="165"/>
                    </a:lnTo>
                    <a:lnTo>
                      <a:pt x="158" y="167"/>
                    </a:lnTo>
                    <a:lnTo>
                      <a:pt x="159" y="163"/>
                    </a:lnTo>
                    <a:lnTo>
                      <a:pt x="159" y="152"/>
                    </a:lnTo>
                    <a:lnTo>
                      <a:pt x="159" y="137"/>
                    </a:lnTo>
                    <a:lnTo>
                      <a:pt x="159" y="120"/>
                    </a:lnTo>
                    <a:lnTo>
                      <a:pt x="158" y="117"/>
                    </a:lnTo>
                    <a:lnTo>
                      <a:pt x="152" y="110"/>
                    </a:lnTo>
                    <a:lnTo>
                      <a:pt x="147" y="99"/>
                    </a:lnTo>
                    <a:lnTo>
                      <a:pt x="142" y="86"/>
                    </a:lnTo>
                    <a:lnTo>
                      <a:pt x="140" y="72"/>
                    </a:lnTo>
                    <a:lnTo>
                      <a:pt x="142" y="56"/>
                    </a:lnTo>
                    <a:lnTo>
                      <a:pt x="149" y="41"/>
                    </a:lnTo>
                    <a:lnTo>
                      <a:pt x="164" y="29"/>
                    </a:lnTo>
                    <a:lnTo>
                      <a:pt x="165" y="28"/>
                    </a:lnTo>
                    <a:lnTo>
                      <a:pt x="165" y="27"/>
                    </a:lnTo>
                    <a:lnTo>
                      <a:pt x="167" y="26"/>
                    </a:lnTo>
                    <a:lnTo>
                      <a:pt x="169" y="24"/>
                    </a:lnTo>
                    <a:lnTo>
                      <a:pt x="172" y="20"/>
                    </a:lnTo>
                    <a:lnTo>
                      <a:pt x="175" y="18"/>
                    </a:lnTo>
                    <a:lnTo>
                      <a:pt x="180" y="15"/>
                    </a:lnTo>
                    <a:lnTo>
                      <a:pt x="186" y="12"/>
                    </a:lnTo>
                    <a:lnTo>
                      <a:pt x="191" y="10"/>
                    </a:lnTo>
                    <a:lnTo>
                      <a:pt x="197" y="7"/>
                    </a:lnTo>
                    <a:lnTo>
                      <a:pt x="205" y="5"/>
                    </a:lnTo>
                    <a:lnTo>
                      <a:pt x="214" y="3"/>
                    </a:lnTo>
                    <a:lnTo>
                      <a:pt x="223" y="1"/>
                    </a:lnTo>
                    <a:lnTo>
                      <a:pt x="233" y="0"/>
                    </a:lnTo>
                    <a:lnTo>
                      <a:pt x="244" y="0"/>
                    </a:lnTo>
                    <a:lnTo>
                      <a:pt x="255" y="0"/>
                    </a:lnTo>
                    <a:lnTo>
                      <a:pt x="256" y="0"/>
                    </a:lnTo>
                    <a:lnTo>
                      <a:pt x="258" y="0"/>
                    </a:lnTo>
                    <a:lnTo>
                      <a:pt x="262" y="1"/>
                    </a:lnTo>
                    <a:lnTo>
                      <a:pt x="269" y="3"/>
                    </a:lnTo>
                    <a:lnTo>
                      <a:pt x="275" y="4"/>
                    </a:lnTo>
                    <a:lnTo>
                      <a:pt x="282" y="7"/>
                    </a:lnTo>
                    <a:lnTo>
                      <a:pt x="290" y="10"/>
                    </a:lnTo>
                    <a:lnTo>
                      <a:pt x="298" y="14"/>
                    </a:lnTo>
                    <a:lnTo>
                      <a:pt x="305" y="19"/>
                    </a:lnTo>
                    <a:lnTo>
                      <a:pt x="313" y="26"/>
                    </a:lnTo>
                    <a:lnTo>
                      <a:pt x="319" y="33"/>
                    </a:lnTo>
                    <a:lnTo>
                      <a:pt x="325" y="41"/>
                    </a:lnTo>
                    <a:lnTo>
                      <a:pt x="331" y="51"/>
                    </a:lnTo>
                    <a:lnTo>
                      <a:pt x="334" y="62"/>
                    </a:lnTo>
                    <a:lnTo>
                      <a:pt x="335" y="75"/>
                    </a:lnTo>
                    <a:lnTo>
                      <a:pt x="335" y="89"/>
                    </a:lnTo>
                    <a:lnTo>
                      <a:pt x="334" y="90"/>
                    </a:lnTo>
                    <a:lnTo>
                      <a:pt x="333" y="91"/>
                    </a:lnTo>
                    <a:lnTo>
                      <a:pt x="331" y="92"/>
                    </a:lnTo>
                    <a:lnTo>
                      <a:pt x="329" y="95"/>
                    </a:lnTo>
                    <a:lnTo>
                      <a:pt x="328" y="98"/>
                    </a:lnTo>
                    <a:lnTo>
                      <a:pt x="328" y="102"/>
                    </a:lnTo>
                    <a:lnTo>
                      <a:pt x="329" y="107"/>
                    </a:lnTo>
                    <a:lnTo>
                      <a:pt x="334" y="114"/>
                    </a:lnTo>
                    <a:lnTo>
                      <a:pt x="335" y="116"/>
                    </a:lnTo>
                    <a:lnTo>
                      <a:pt x="338" y="120"/>
                    </a:lnTo>
                    <a:lnTo>
                      <a:pt x="341" y="125"/>
                    </a:lnTo>
                    <a:lnTo>
                      <a:pt x="344" y="133"/>
                    </a:lnTo>
                    <a:lnTo>
                      <a:pt x="346" y="140"/>
                    </a:lnTo>
                    <a:lnTo>
                      <a:pt x="344" y="146"/>
                    </a:lnTo>
                    <a:lnTo>
                      <a:pt x="339" y="150"/>
                    </a:lnTo>
                    <a:lnTo>
                      <a:pt x="328" y="152"/>
                    </a:lnTo>
                    <a:lnTo>
                      <a:pt x="328" y="155"/>
                    </a:lnTo>
                    <a:lnTo>
                      <a:pt x="327" y="161"/>
                    </a:lnTo>
                    <a:lnTo>
                      <a:pt x="323" y="168"/>
                    </a:lnTo>
                    <a:lnTo>
                      <a:pt x="317" y="173"/>
                    </a:lnTo>
                    <a:lnTo>
                      <a:pt x="317" y="175"/>
                    </a:lnTo>
                    <a:lnTo>
                      <a:pt x="318" y="179"/>
                    </a:lnTo>
                    <a:lnTo>
                      <a:pt x="319" y="184"/>
                    </a:lnTo>
                    <a:lnTo>
                      <a:pt x="319" y="190"/>
                    </a:lnTo>
                    <a:lnTo>
                      <a:pt x="317" y="195"/>
                    </a:lnTo>
                    <a:lnTo>
                      <a:pt x="313" y="200"/>
                    </a:lnTo>
                    <a:lnTo>
                      <a:pt x="305" y="203"/>
                    </a:lnTo>
                    <a:lnTo>
                      <a:pt x="294" y="203"/>
                    </a:lnTo>
                    <a:lnTo>
                      <a:pt x="293" y="203"/>
                    </a:lnTo>
                    <a:lnTo>
                      <a:pt x="290" y="205"/>
                    </a:lnTo>
                    <a:lnTo>
                      <a:pt x="284" y="207"/>
                    </a:lnTo>
                    <a:lnTo>
                      <a:pt x="279" y="210"/>
                    </a:lnTo>
                    <a:lnTo>
                      <a:pt x="273" y="212"/>
                    </a:lnTo>
                    <a:lnTo>
                      <a:pt x="266" y="214"/>
                    </a:lnTo>
                    <a:lnTo>
                      <a:pt x="260" y="216"/>
                    </a:lnTo>
                    <a:lnTo>
                      <a:pt x="255" y="218"/>
                    </a:lnTo>
                    <a:lnTo>
                      <a:pt x="258" y="222"/>
                    </a:lnTo>
                    <a:lnTo>
                      <a:pt x="266" y="231"/>
                    </a:lnTo>
                    <a:lnTo>
                      <a:pt x="276" y="246"/>
                    </a:lnTo>
                    <a:lnTo>
                      <a:pt x="288" y="265"/>
                    </a:lnTo>
                    <a:lnTo>
                      <a:pt x="299" y="288"/>
                    </a:lnTo>
                    <a:lnTo>
                      <a:pt x="309" y="313"/>
                    </a:lnTo>
                    <a:lnTo>
                      <a:pt x="315" y="340"/>
                    </a:lnTo>
                    <a:lnTo>
                      <a:pt x="316" y="369"/>
                    </a:lnTo>
                    <a:lnTo>
                      <a:pt x="317" y="378"/>
                    </a:lnTo>
                    <a:lnTo>
                      <a:pt x="319" y="399"/>
                    </a:lnTo>
                    <a:lnTo>
                      <a:pt x="321" y="424"/>
                    </a:lnTo>
                    <a:lnTo>
                      <a:pt x="320" y="447"/>
                    </a:lnTo>
                    <a:lnTo>
                      <a:pt x="321" y="447"/>
                    </a:lnTo>
                    <a:lnTo>
                      <a:pt x="323" y="447"/>
                    </a:lnTo>
                    <a:lnTo>
                      <a:pt x="326" y="447"/>
                    </a:lnTo>
                    <a:lnTo>
                      <a:pt x="329" y="447"/>
                    </a:lnTo>
                    <a:lnTo>
                      <a:pt x="334" y="447"/>
                    </a:lnTo>
                    <a:lnTo>
                      <a:pt x="338" y="445"/>
                    </a:lnTo>
                    <a:lnTo>
                      <a:pt x="342" y="442"/>
                    </a:lnTo>
                    <a:lnTo>
                      <a:pt x="345" y="437"/>
                    </a:lnTo>
                    <a:lnTo>
                      <a:pt x="347" y="435"/>
                    </a:lnTo>
                    <a:lnTo>
                      <a:pt x="354" y="429"/>
                    </a:lnTo>
                    <a:lnTo>
                      <a:pt x="362" y="422"/>
                    </a:lnTo>
                    <a:lnTo>
                      <a:pt x="372" y="414"/>
                    </a:lnTo>
                    <a:lnTo>
                      <a:pt x="383" y="409"/>
                    </a:lnTo>
                    <a:lnTo>
                      <a:pt x="392" y="407"/>
                    </a:lnTo>
                    <a:lnTo>
                      <a:pt x="402" y="410"/>
                    </a:lnTo>
                    <a:lnTo>
                      <a:pt x="407" y="421"/>
                    </a:lnTo>
                    <a:lnTo>
                      <a:pt x="408" y="421"/>
                    </a:lnTo>
                    <a:lnTo>
                      <a:pt x="410" y="421"/>
                    </a:lnTo>
                    <a:lnTo>
                      <a:pt x="414" y="420"/>
                    </a:lnTo>
                    <a:lnTo>
                      <a:pt x="419" y="420"/>
                    </a:lnTo>
                    <a:lnTo>
                      <a:pt x="423" y="418"/>
                    </a:lnTo>
                    <a:lnTo>
                      <a:pt x="429" y="417"/>
                    </a:lnTo>
                    <a:lnTo>
                      <a:pt x="434" y="417"/>
                    </a:lnTo>
                    <a:lnTo>
                      <a:pt x="439" y="418"/>
                    </a:lnTo>
                    <a:lnTo>
                      <a:pt x="445" y="420"/>
                    </a:lnTo>
                    <a:lnTo>
                      <a:pt x="449" y="421"/>
                    </a:lnTo>
                    <a:lnTo>
                      <a:pt x="452" y="424"/>
                    </a:lnTo>
                    <a:lnTo>
                      <a:pt x="454" y="426"/>
                    </a:lnTo>
                    <a:lnTo>
                      <a:pt x="454" y="431"/>
                    </a:lnTo>
                    <a:lnTo>
                      <a:pt x="453" y="436"/>
                    </a:lnTo>
                    <a:lnTo>
                      <a:pt x="450" y="443"/>
                    </a:lnTo>
                    <a:lnTo>
                      <a:pt x="444" y="451"/>
                    </a:lnTo>
                    <a:lnTo>
                      <a:pt x="444" y="453"/>
                    </a:lnTo>
                    <a:lnTo>
                      <a:pt x="444" y="459"/>
                    </a:lnTo>
                    <a:lnTo>
                      <a:pt x="444" y="468"/>
                    </a:lnTo>
                    <a:lnTo>
                      <a:pt x="444" y="479"/>
                    </a:lnTo>
                    <a:lnTo>
                      <a:pt x="443" y="491"/>
                    </a:lnTo>
                    <a:lnTo>
                      <a:pt x="442" y="501"/>
                    </a:lnTo>
                    <a:lnTo>
                      <a:pt x="438" y="510"/>
                    </a:lnTo>
                    <a:lnTo>
                      <a:pt x="434" y="5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0" name="Freeform 83"/>
              <p:cNvSpPr>
                <a:spLocks/>
              </p:cNvSpPr>
              <p:nvPr/>
            </p:nvSpPr>
            <p:spPr bwMode="auto">
              <a:xfrm>
                <a:off x="1423" y="2040"/>
                <a:ext cx="164" cy="198"/>
              </a:xfrm>
              <a:custGeom>
                <a:avLst/>
                <a:gdLst>
                  <a:gd name="T0" fmla="*/ 142 w 164"/>
                  <a:gd name="T1" fmla="*/ 141 h 198"/>
                  <a:gd name="T2" fmla="*/ 138 w 164"/>
                  <a:gd name="T3" fmla="*/ 135 h 198"/>
                  <a:gd name="T4" fmla="*/ 138 w 164"/>
                  <a:gd name="T5" fmla="*/ 128 h 198"/>
                  <a:gd name="T6" fmla="*/ 138 w 164"/>
                  <a:gd name="T7" fmla="*/ 122 h 198"/>
                  <a:gd name="T8" fmla="*/ 139 w 164"/>
                  <a:gd name="T9" fmla="*/ 127 h 198"/>
                  <a:gd name="T10" fmla="*/ 143 w 164"/>
                  <a:gd name="T11" fmla="*/ 133 h 198"/>
                  <a:gd name="T12" fmla="*/ 149 w 164"/>
                  <a:gd name="T13" fmla="*/ 135 h 198"/>
                  <a:gd name="T14" fmla="*/ 154 w 164"/>
                  <a:gd name="T15" fmla="*/ 135 h 198"/>
                  <a:gd name="T16" fmla="*/ 161 w 164"/>
                  <a:gd name="T17" fmla="*/ 132 h 198"/>
                  <a:gd name="T18" fmla="*/ 163 w 164"/>
                  <a:gd name="T19" fmla="*/ 122 h 198"/>
                  <a:gd name="T20" fmla="*/ 156 w 164"/>
                  <a:gd name="T21" fmla="*/ 111 h 198"/>
                  <a:gd name="T22" fmla="*/ 149 w 164"/>
                  <a:gd name="T23" fmla="*/ 103 h 198"/>
                  <a:gd name="T24" fmla="*/ 146 w 164"/>
                  <a:gd name="T25" fmla="*/ 96 h 198"/>
                  <a:gd name="T26" fmla="*/ 146 w 164"/>
                  <a:gd name="T27" fmla="*/ 86 h 198"/>
                  <a:gd name="T28" fmla="*/ 150 w 164"/>
                  <a:gd name="T29" fmla="*/ 79 h 198"/>
                  <a:gd name="T30" fmla="*/ 154 w 164"/>
                  <a:gd name="T31" fmla="*/ 73 h 198"/>
                  <a:gd name="T32" fmla="*/ 154 w 164"/>
                  <a:gd name="T33" fmla="*/ 61 h 198"/>
                  <a:gd name="T34" fmla="*/ 147 w 164"/>
                  <a:gd name="T35" fmla="*/ 42 h 198"/>
                  <a:gd name="T36" fmla="*/ 138 w 164"/>
                  <a:gd name="T37" fmla="*/ 29 h 198"/>
                  <a:gd name="T38" fmla="*/ 131 w 164"/>
                  <a:gd name="T39" fmla="*/ 24 h 198"/>
                  <a:gd name="T40" fmla="*/ 126 w 164"/>
                  <a:gd name="T41" fmla="*/ 20 h 198"/>
                  <a:gd name="T42" fmla="*/ 117 w 164"/>
                  <a:gd name="T43" fmla="*/ 15 h 198"/>
                  <a:gd name="T44" fmla="*/ 105 w 164"/>
                  <a:gd name="T45" fmla="*/ 9 h 198"/>
                  <a:gd name="T46" fmla="*/ 94 w 164"/>
                  <a:gd name="T47" fmla="*/ 6 h 198"/>
                  <a:gd name="T48" fmla="*/ 82 w 164"/>
                  <a:gd name="T49" fmla="*/ 3 h 198"/>
                  <a:gd name="T50" fmla="*/ 71 w 164"/>
                  <a:gd name="T51" fmla="*/ 1 h 198"/>
                  <a:gd name="T52" fmla="*/ 64 w 164"/>
                  <a:gd name="T53" fmla="*/ 0 h 198"/>
                  <a:gd name="T54" fmla="*/ 60 w 164"/>
                  <a:gd name="T55" fmla="*/ 0 h 198"/>
                  <a:gd name="T56" fmla="*/ 47 w 164"/>
                  <a:gd name="T57" fmla="*/ 1 h 198"/>
                  <a:gd name="T58" fmla="*/ 29 w 164"/>
                  <a:gd name="T59" fmla="*/ 11 h 198"/>
                  <a:gd name="T60" fmla="*/ 16 w 164"/>
                  <a:gd name="T61" fmla="*/ 26 h 198"/>
                  <a:gd name="T62" fmla="*/ 8 w 164"/>
                  <a:gd name="T63" fmla="*/ 44 h 198"/>
                  <a:gd name="T64" fmla="*/ 3 w 164"/>
                  <a:gd name="T65" fmla="*/ 64 h 198"/>
                  <a:gd name="T66" fmla="*/ 2 w 164"/>
                  <a:gd name="T67" fmla="*/ 82 h 198"/>
                  <a:gd name="T68" fmla="*/ 2 w 164"/>
                  <a:gd name="T69" fmla="*/ 96 h 198"/>
                  <a:gd name="T70" fmla="*/ 2 w 164"/>
                  <a:gd name="T71" fmla="*/ 104 h 198"/>
                  <a:gd name="T72" fmla="*/ 5 w 164"/>
                  <a:gd name="T73" fmla="*/ 126 h 198"/>
                  <a:gd name="T74" fmla="*/ 2 w 164"/>
                  <a:gd name="T75" fmla="*/ 156 h 198"/>
                  <a:gd name="T76" fmla="*/ 5 w 164"/>
                  <a:gd name="T77" fmla="*/ 162 h 198"/>
                  <a:gd name="T78" fmla="*/ 17 w 164"/>
                  <a:gd name="T79" fmla="*/ 166 h 198"/>
                  <a:gd name="T80" fmla="*/ 29 w 164"/>
                  <a:gd name="T81" fmla="*/ 173 h 198"/>
                  <a:gd name="T82" fmla="*/ 40 w 164"/>
                  <a:gd name="T83" fmla="*/ 179 h 198"/>
                  <a:gd name="T84" fmla="*/ 51 w 164"/>
                  <a:gd name="T85" fmla="*/ 185 h 198"/>
                  <a:gd name="T86" fmla="*/ 60 w 164"/>
                  <a:gd name="T87" fmla="*/ 191 h 198"/>
                  <a:gd name="T88" fmla="*/ 66 w 164"/>
                  <a:gd name="T89" fmla="*/ 195 h 198"/>
                  <a:gd name="T90" fmla="*/ 70 w 164"/>
                  <a:gd name="T91" fmla="*/ 198 h 198"/>
                  <a:gd name="T92" fmla="*/ 77 w 164"/>
                  <a:gd name="T93" fmla="*/ 198 h 198"/>
                  <a:gd name="T94" fmla="*/ 88 w 164"/>
                  <a:gd name="T95" fmla="*/ 195 h 198"/>
                  <a:gd name="T96" fmla="*/ 100 w 164"/>
                  <a:gd name="T97" fmla="*/ 190 h 198"/>
                  <a:gd name="T98" fmla="*/ 107 w 164"/>
                  <a:gd name="T99" fmla="*/ 185 h 198"/>
                  <a:gd name="T100" fmla="*/ 110 w 164"/>
                  <a:gd name="T101" fmla="*/ 185 h 198"/>
                  <a:gd name="T102" fmla="*/ 119 w 164"/>
                  <a:gd name="T103" fmla="*/ 185 h 198"/>
                  <a:gd name="T104" fmla="*/ 130 w 164"/>
                  <a:gd name="T105" fmla="*/ 184 h 198"/>
                  <a:gd name="T106" fmla="*/ 135 w 164"/>
                  <a:gd name="T107" fmla="*/ 177 h 198"/>
                  <a:gd name="T108" fmla="*/ 139 w 164"/>
                  <a:gd name="T109" fmla="*/ 160 h 198"/>
                  <a:gd name="T110" fmla="*/ 133 w 164"/>
                  <a:gd name="T111" fmla="*/ 153 h 198"/>
                  <a:gd name="T112" fmla="*/ 146 w 164"/>
                  <a:gd name="T113" fmla="*/ 143 h 1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64"/>
                  <a:gd name="T172" fmla="*/ 0 h 198"/>
                  <a:gd name="T173" fmla="*/ 164 w 164"/>
                  <a:gd name="T174" fmla="*/ 198 h 1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64" h="198">
                    <a:moveTo>
                      <a:pt x="146" y="143"/>
                    </a:moveTo>
                    <a:lnTo>
                      <a:pt x="142" y="141"/>
                    </a:lnTo>
                    <a:lnTo>
                      <a:pt x="139" y="139"/>
                    </a:lnTo>
                    <a:lnTo>
                      <a:pt x="138" y="135"/>
                    </a:lnTo>
                    <a:lnTo>
                      <a:pt x="136" y="131"/>
                    </a:lnTo>
                    <a:lnTo>
                      <a:pt x="138" y="128"/>
                    </a:lnTo>
                    <a:lnTo>
                      <a:pt x="138" y="125"/>
                    </a:lnTo>
                    <a:lnTo>
                      <a:pt x="138" y="122"/>
                    </a:lnTo>
                    <a:lnTo>
                      <a:pt x="139" y="122"/>
                    </a:lnTo>
                    <a:lnTo>
                      <a:pt x="139" y="127"/>
                    </a:lnTo>
                    <a:lnTo>
                      <a:pt x="140" y="131"/>
                    </a:lnTo>
                    <a:lnTo>
                      <a:pt x="143" y="133"/>
                    </a:lnTo>
                    <a:lnTo>
                      <a:pt x="146" y="134"/>
                    </a:lnTo>
                    <a:lnTo>
                      <a:pt x="149" y="135"/>
                    </a:lnTo>
                    <a:lnTo>
                      <a:pt x="152" y="135"/>
                    </a:lnTo>
                    <a:lnTo>
                      <a:pt x="154" y="135"/>
                    </a:lnTo>
                    <a:lnTo>
                      <a:pt x="155" y="135"/>
                    </a:lnTo>
                    <a:lnTo>
                      <a:pt x="161" y="132"/>
                    </a:lnTo>
                    <a:lnTo>
                      <a:pt x="164" y="128"/>
                    </a:lnTo>
                    <a:lnTo>
                      <a:pt x="163" y="122"/>
                    </a:lnTo>
                    <a:lnTo>
                      <a:pt x="160" y="116"/>
                    </a:lnTo>
                    <a:lnTo>
                      <a:pt x="156" y="111"/>
                    </a:lnTo>
                    <a:lnTo>
                      <a:pt x="152" y="107"/>
                    </a:lnTo>
                    <a:lnTo>
                      <a:pt x="149" y="103"/>
                    </a:lnTo>
                    <a:lnTo>
                      <a:pt x="148" y="102"/>
                    </a:lnTo>
                    <a:lnTo>
                      <a:pt x="146" y="96"/>
                    </a:lnTo>
                    <a:lnTo>
                      <a:pt x="145" y="91"/>
                    </a:lnTo>
                    <a:lnTo>
                      <a:pt x="146" y="86"/>
                    </a:lnTo>
                    <a:lnTo>
                      <a:pt x="148" y="82"/>
                    </a:lnTo>
                    <a:lnTo>
                      <a:pt x="150" y="79"/>
                    </a:lnTo>
                    <a:lnTo>
                      <a:pt x="152" y="75"/>
                    </a:lnTo>
                    <a:lnTo>
                      <a:pt x="154" y="73"/>
                    </a:lnTo>
                    <a:lnTo>
                      <a:pt x="154" y="61"/>
                    </a:lnTo>
                    <a:lnTo>
                      <a:pt x="151" y="50"/>
                    </a:lnTo>
                    <a:lnTo>
                      <a:pt x="147" y="42"/>
                    </a:lnTo>
                    <a:lnTo>
                      <a:pt x="143" y="35"/>
                    </a:lnTo>
                    <a:lnTo>
                      <a:pt x="138" y="29"/>
                    </a:lnTo>
                    <a:lnTo>
                      <a:pt x="133" y="26"/>
                    </a:lnTo>
                    <a:lnTo>
                      <a:pt x="131" y="24"/>
                    </a:lnTo>
                    <a:lnTo>
                      <a:pt x="129" y="24"/>
                    </a:lnTo>
                    <a:lnTo>
                      <a:pt x="126" y="20"/>
                    </a:lnTo>
                    <a:lnTo>
                      <a:pt x="121" y="17"/>
                    </a:lnTo>
                    <a:lnTo>
                      <a:pt x="117" y="15"/>
                    </a:lnTo>
                    <a:lnTo>
                      <a:pt x="110" y="11"/>
                    </a:lnTo>
                    <a:lnTo>
                      <a:pt x="105" y="9"/>
                    </a:lnTo>
                    <a:lnTo>
                      <a:pt x="99" y="7"/>
                    </a:lnTo>
                    <a:lnTo>
                      <a:pt x="94" y="6"/>
                    </a:lnTo>
                    <a:lnTo>
                      <a:pt x="87" y="4"/>
                    </a:lnTo>
                    <a:lnTo>
                      <a:pt x="82" y="3"/>
                    </a:lnTo>
                    <a:lnTo>
                      <a:pt x="77" y="2"/>
                    </a:lnTo>
                    <a:lnTo>
                      <a:pt x="71" y="1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47" y="1"/>
                    </a:lnTo>
                    <a:lnTo>
                      <a:pt x="37" y="5"/>
                    </a:lnTo>
                    <a:lnTo>
                      <a:pt x="29" y="11"/>
                    </a:lnTo>
                    <a:lnTo>
                      <a:pt x="21" y="18"/>
                    </a:lnTo>
                    <a:lnTo>
                      <a:pt x="16" y="26"/>
                    </a:lnTo>
                    <a:lnTo>
                      <a:pt x="11" y="35"/>
                    </a:lnTo>
                    <a:lnTo>
                      <a:pt x="8" y="44"/>
                    </a:lnTo>
                    <a:lnTo>
                      <a:pt x="5" y="54"/>
                    </a:lnTo>
                    <a:lnTo>
                      <a:pt x="3" y="64"/>
                    </a:lnTo>
                    <a:lnTo>
                      <a:pt x="2" y="73"/>
                    </a:lnTo>
                    <a:lnTo>
                      <a:pt x="2" y="82"/>
                    </a:lnTo>
                    <a:lnTo>
                      <a:pt x="2" y="89"/>
                    </a:lnTo>
                    <a:lnTo>
                      <a:pt x="2" y="96"/>
                    </a:lnTo>
                    <a:lnTo>
                      <a:pt x="2" y="101"/>
                    </a:lnTo>
                    <a:lnTo>
                      <a:pt x="2" y="104"/>
                    </a:lnTo>
                    <a:lnTo>
                      <a:pt x="2" y="105"/>
                    </a:lnTo>
                    <a:lnTo>
                      <a:pt x="5" y="126"/>
                    </a:lnTo>
                    <a:lnTo>
                      <a:pt x="4" y="143"/>
                    </a:lnTo>
                    <a:lnTo>
                      <a:pt x="2" y="156"/>
                    </a:lnTo>
                    <a:lnTo>
                      <a:pt x="0" y="161"/>
                    </a:lnTo>
                    <a:lnTo>
                      <a:pt x="5" y="162"/>
                    </a:lnTo>
                    <a:lnTo>
                      <a:pt x="11" y="164"/>
                    </a:lnTo>
                    <a:lnTo>
                      <a:pt x="17" y="166"/>
                    </a:lnTo>
                    <a:lnTo>
                      <a:pt x="22" y="170"/>
                    </a:lnTo>
                    <a:lnTo>
                      <a:pt x="29" y="173"/>
                    </a:lnTo>
                    <a:lnTo>
                      <a:pt x="34" y="175"/>
                    </a:lnTo>
                    <a:lnTo>
                      <a:pt x="40" y="179"/>
                    </a:lnTo>
                    <a:lnTo>
                      <a:pt x="45" y="181"/>
                    </a:lnTo>
                    <a:lnTo>
                      <a:pt x="51" y="185"/>
                    </a:lnTo>
                    <a:lnTo>
                      <a:pt x="56" y="187"/>
                    </a:lnTo>
                    <a:lnTo>
                      <a:pt x="60" y="191"/>
                    </a:lnTo>
                    <a:lnTo>
                      <a:pt x="63" y="193"/>
                    </a:lnTo>
                    <a:lnTo>
                      <a:pt x="66" y="195"/>
                    </a:lnTo>
                    <a:lnTo>
                      <a:pt x="68" y="197"/>
                    </a:lnTo>
                    <a:lnTo>
                      <a:pt x="70" y="198"/>
                    </a:lnTo>
                    <a:lnTo>
                      <a:pt x="77" y="198"/>
                    </a:lnTo>
                    <a:lnTo>
                      <a:pt x="82" y="197"/>
                    </a:lnTo>
                    <a:lnTo>
                      <a:pt x="88" y="195"/>
                    </a:lnTo>
                    <a:lnTo>
                      <a:pt x="95" y="192"/>
                    </a:lnTo>
                    <a:lnTo>
                      <a:pt x="100" y="190"/>
                    </a:lnTo>
                    <a:lnTo>
                      <a:pt x="104" y="187"/>
                    </a:lnTo>
                    <a:lnTo>
                      <a:pt x="107" y="185"/>
                    </a:lnTo>
                    <a:lnTo>
                      <a:pt x="108" y="184"/>
                    </a:lnTo>
                    <a:lnTo>
                      <a:pt x="110" y="185"/>
                    </a:lnTo>
                    <a:lnTo>
                      <a:pt x="113" y="185"/>
                    </a:lnTo>
                    <a:lnTo>
                      <a:pt x="119" y="185"/>
                    </a:lnTo>
                    <a:lnTo>
                      <a:pt x="125" y="185"/>
                    </a:lnTo>
                    <a:lnTo>
                      <a:pt x="130" y="184"/>
                    </a:lnTo>
                    <a:lnTo>
                      <a:pt x="133" y="181"/>
                    </a:lnTo>
                    <a:lnTo>
                      <a:pt x="135" y="177"/>
                    </a:lnTo>
                    <a:lnTo>
                      <a:pt x="134" y="170"/>
                    </a:lnTo>
                    <a:lnTo>
                      <a:pt x="139" y="160"/>
                    </a:lnTo>
                    <a:lnTo>
                      <a:pt x="130" y="157"/>
                    </a:lnTo>
                    <a:lnTo>
                      <a:pt x="133" y="153"/>
                    </a:lnTo>
                    <a:lnTo>
                      <a:pt x="144" y="154"/>
                    </a:lnTo>
                    <a:lnTo>
                      <a:pt x="146" y="143"/>
                    </a:lnTo>
                    <a:close/>
                  </a:path>
                </a:pathLst>
              </a:custGeom>
              <a:solidFill>
                <a:srgbClr val="C4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1" name="Freeform 84"/>
              <p:cNvSpPr>
                <a:spLocks/>
              </p:cNvSpPr>
              <p:nvPr/>
            </p:nvSpPr>
            <p:spPr bwMode="auto">
              <a:xfrm>
                <a:off x="1529" y="2134"/>
                <a:ext cx="27" cy="52"/>
              </a:xfrm>
              <a:custGeom>
                <a:avLst/>
                <a:gdLst>
                  <a:gd name="T0" fmla="*/ 26 w 27"/>
                  <a:gd name="T1" fmla="*/ 4 h 52"/>
                  <a:gd name="T2" fmla="*/ 26 w 27"/>
                  <a:gd name="T3" fmla="*/ 4 h 52"/>
                  <a:gd name="T4" fmla="*/ 27 w 27"/>
                  <a:gd name="T5" fmla="*/ 8 h 52"/>
                  <a:gd name="T6" fmla="*/ 27 w 27"/>
                  <a:gd name="T7" fmla="*/ 12 h 52"/>
                  <a:gd name="T8" fmla="*/ 27 w 27"/>
                  <a:gd name="T9" fmla="*/ 17 h 52"/>
                  <a:gd name="T10" fmla="*/ 27 w 27"/>
                  <a:gd name="T11" fmla="*/ 24 h 52"/>
                  <a:gd name="T12" fmla="*/ 25 w 27"/>
                  <a:gd name="T13" fmla="*/ 33 h 52"/>
                  <a:gd name="T14" fmla="*/ 21 w 27"/>
                  <a:gd name="T15" fmla="*/ 41 h 52"/>
                  <a:gd name="T16" fmla="*/ 15 w 27"/>
                  <a:gd name="T17" fmla="*/ 52 h 52"/>
                  <a:gd name="T18" fmla="*/ 15 w 27"/>
                  <a:gd name="T19" fmla="*/ 49 h 52"/>
                  <a:gd name="T20" fmla="*/ 15 w 27"/>
                  <a:gd name="T21" fmla="*/ 44 h 52"/>
                  <a:gd name="T22" fmla="*/ 14 w 27"/>
                  <a:gd name="T23" fmla="*/ 37 h 52"/>
                  <a:gd name="T24" fmla="*/ 13 w 27"/>
                  <a:gd name="T25" fmla="*/ 28 h 52"/>
                  <a:gd name="T26" fmla="*/ 11 w 27"/>
                  <a:gd name="T27" fmla="*/ 20 h 52"/>
                  <a:gd name="T28" fmla="*/ 8 w 27"/>
                  <a:gd name="T29" fmla="*/ 12 h 52"/>
                  <a:gd name="T30" fmla="*/ 4 w 27"/>
                  <a:gd name="T31" fmla="*/ 4 h 52"/>
                  <a:gd name="T32" fmla="*/ 0 w 27"/>
                  <a:gd name="T33" fmla="*/ 0 h 52"/>
                  <a:gd name="T34" fmla="*/ 26 w 27"/>
                  <a:gd name="T35" fmla="*/ 4 h 5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7"/>
                  <a:gd name="T55" fmla="*/ 0 h 52"/>
                  <a:gd name="T56" fmla="*/ 27 w 27"/>
                  <a:gd name="T57" fmla="*/ 52 h 5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7" h="52">
                    <a:moveTo>
                      <a:pt x="26" y="4"/>
                    </a:moveTo>
                    <a:lnTo>
                      <a:pt x="26" y="4"/>
                    </a:lnTo>
                    <a:lnTo>
                      <a:pt x="27" y="8"/>
                    </a:lnTo>
                    <a:lnTo>
                      <a:pt x="27" y="12"/>
                    </a:lnTo>
                    <a:lnTo>
                      <a:pt x="27" y="17"/>
                    </a:lnTo>
                    <a:lnTo>
                      <a:pt x="27" y="24"/>
                    </a:lnTo>
                    <a:lnTo>
                      <a:pt x="25" y="33"/>
                    </a:lnTo>
                    <a:lnTo>
                      <a:pt x="21" y="41"/>
                    </a:lnTo>
                    <a:lnTo>
                      <a:pt x="15" y="52"/>
                    </a:lnTo>
                    <a:lnTo>
                      <a:pt x="15" y="49"/>
                    </a:lnTo>
                    <a:lnTo>
                      <a:pt x="15" y="44"/>
                    </a:lnTo>
                    <a:lnTo>
                      <a:pt x="14" y="37"/>
                    </a:lnTo>
                    <a:lnTo>
                      <a:pt x="13" y="28"/>
                    </a:lnTo>
                    <a:lnTo>
                      <a:pt x="11" y="20"/>
                    </a:lnTo>
                    <a:lnTo>
                      <a:pt x="8" y="12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26" y="4"/>
                    </a:lnTo>
                    <a:close/>
                  </a:path>
                </a:pathLst>
              </a:custGeom>
              <a:solidFill>
                <a:srgbClr val="AA19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2" name="Freeform 85"/>
              <p:cNvSpPr>
                <a:spLocks/>
              </p:cNvSpPr>
              <p:nvPr/>
            </p:nvSpPr>
            <p:spPr bwMode="auto">
              <a:xfrm>
                <a:off x="1512" y="2048"/>
                <a:ext cx="57" cy="60"/>
              </a:xfrm>
              <a:custGeom>
                <a:avLst/>
                <a:gdLst>
                  <a:gd name="T0" fmla="*/ 57 w 57"/>
                  <a:gd name="T1" fmla="*/ 58 h 60"/>
                  <a:gd name="T2" fmla="*/ 40 w 57"/>
                  <a:gd name="T3" fmla="*/ 60 h 60"/>
                  <a:gd name="T4" fmla="*/ 40 w 57"/>
                  <a:gd name="T5" fmla="*/ 58 h 60"/>
                  <a:gd name="T6" fmla="*/ 40 w 57"/>
                  <a:gd name="T7" fmla="*/ 52 h 60"/>
                  <a:gd name="T8" fmla="*/ 38 w 57"/>
                  <a:gd name="T9" fmla="*/ 43 h 60"/>
                  <a:gd name="T10" fmla="*/ 34 w 57"/>
                  <a:gd name="T11" fmla="*/ 34 h 60"/>
                  <a:gd name="T12" fmla="*/ 30 w 57"/>
                  <a:gd name="T13" fmla="*/ 23 h 60"/>
                  <a:gd name="T14" fmla="*/ 22 w 57"/>
                  <a:gd name="T15" fmla="*/ 13 h 60"/>
                  <a:gd name="T16" fmla="*/ 13 w 57"/>
                  <a:gd name="T17" fmla="*/ 6 h 60"/>
                  <a:gd name="T18" fmla="*/ 0 w 57"/>
                  <a:gd name="T19" fmla="*/ 0 h 60"/>
                  <a:gd name="T20" fmla="*/ 2 w 57"/>
                  <a:gd name="T21" fmla="*/ 0 h 60"/>
                  <a:gd name="T22" fmla="*/ 8 w 57"/>
                  <a:gd name="T23" fmla="*/ 1 h 60"/>
                  <a:gd name="T24" fmla="*/ 16 w 57"/>
                  <a:gd name="T25" fmla="*/ 5 h 60"/>
                  <a:gd name="T26" fmla="*/ 25 w 57"/>
                  <a:gd name="T27" fmla="*/ 10 h 60"/>
                  <a:gd name="T28" fmla="*/ 36 w 57"/>
                  <a:gd name="T29" fmla="*/ 17 h 60"/>
                  <a:gd name="T30" fmla="*/ 45 w 57"/>
                  <a:gd name="T31" fmla="*/ 28 h 60"/>
                  <a:gd name="T32" fmla="*/ 53 w 57"/>
                  <a:gd name="T33" fmla="*/ 41 h 60"/>
                  <a:gd name="T34" fmla="*/ 57 w 57"/>
                  <a:gd name="T35" fmla="*/ 58 h 6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7"/>
                  <a:gd name="T55" fmla="*/ 0 h 60"/>
                  <a:gd name="T56" fmla="*/ 57 w 57"/>
                  <a:gd name="T57" fmla="*/ 60 h 6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7" h="60">
                    <a:moveTo>
                      <a:pt x="57" y="58"/>
                    </a:moveTo>
                    <a:lnTo>
                      <a:pt x="40" y="60"/>
                    </a:lnTo>
                    <a:lnTo>
                      <a:pt x="40" y="58"/>
                    </a:lnTo>
                    <a:lnTo>
                      <a:pt x="40" y="52"/>
                    </a:lnTo>
                    <a:lnTo>
                      <a:pt x="38" y="43"/>
                    </a:lnTo>
                    <a:lnTo>
                      <a:pt x="34" y="34"/>
                    </a:lnTo>
                    <a:lnTo>
                      <a:pt x="30" y="23"/>
                    </a:lnTo>
                    <a:lnTo>
                      <a:pt x="22" y="13"/>
                    </a:lnTo>
                    <a:lnTo>
                      <a:pt x="13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6" y="5"/>
                    </a:lnTo>
                    <a:lnTo>
                      <a:pt x="25" y="10"/>
                    </a:lnTo>
                    <a:lnTo>
                      <a:pt x="36" y="17"/>
                    </a:lnTo>
                    <a:lnTo>
                      <a:pt x="45" y="28"/>
                    </a:lnTo>
                    <a:lnTo>
                      <a:pt x="53" y="41"/>
                    </a:lnTo>
                    <a:lnTo>
                      <a:pt x="57" y="58"/>
                    </a:lnTo>
                    <a:close/>
                  </a:path>
                </a:pathLst>
              </a:custGeom>
              <a:solidFill>
                <a:srgbClr val="AA191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3" name="Freeform 86"/>
              <p:cNvSpPr>
                <a:spLocks/>
              </p:cNvSpPr>
              <p:nvPr/>
            </p:nvSpPr>
            <p:spPr bwMode="auto">
              <a:xfrm>
                <a:off x="1466" y="2114"/>
                <a:ext cx="26" cy="24"/>
              </a:xfrm>
              <a:custGeom>
                <a:avLst/>
                <a:gdLst>
                  <a:gd name="T0" fmla="*/ 21 w 26"/>
                  <a:gd name="T1" fmla="*/ 24 h 24"/>
                  <a:gd name="T2" fmla="*/ 21 w 26"/>
                  <a:gd name="T3" fmla="*/ 22 h 24"/>
                  <a:gd name="T4" fmla="*/ 22 w 26"/>
                  <a:gd name="T5" fmla="*/ 20 h 24"/>
                  <a:gd name="T6" fmla="*/ 21 w 26"/>
                  <a:gd name="T7" fmla="*/ 16 h 24"/>
                  <a:gd name="T8" fmla="*/ 21 w 26"/>
                  <a:gd name="T9" fmla="*/ 12 h 24"/>
                  <a:gd name="T10" fmla="*/ 18 w 26"/>
                  <a:gd name="T11" fmla="*/ 8 h 24"/>
                  <a:gd name="T12" fmla="*/ 15 w 26"/>
                  <a:gd name="T13" fmla="*/ 3 h 24"/>
                  <a:gd name="T14" fmla="*/ 9 w 26"/>
                  <a:gd name="T15" fmla="*/ 1 h 24"/>
                  <a:gd name="T16" fmla="*/ 0 w 26"/>
                  <a:gd name="T17" fmla="*/ 1 h 24"/>
                  <a:gd name="T18" fmla="*/ 0 w 26"/>
                  <a:gd name="T19" fmla="*/ 1 h 24"/>
                  <a:gd name="T20" fmla="*/ 3 w 26"/>
                  <a:gd name="T21" fmla="*/ 0 h 24"/>
                  <a:gd name="T22" fmla="*/ 6 w 26"/>
                  <a:gd name="T23" fmla="*/ 0 h 24"/>
                  <a:gd name="T24" fmla="*/ 11 w 26"/>
                  <a:gd name="T25" fmla="*/ 0 h 24"/>
                  <a:gd name="T26" fmla="*/ 15 w 26"/>
                  <a:gd name="T27" fmla="*/ 1 h 24"/>
                  <a:gd name="T28" fmla="*/ 19 w 26"/>
                  <a:gd name="T29" fmla="*/ 3 h 24"/>
                  <a:gd name="T30" fmla="*/ 23 w 26"/>
                  <a:gd name="T31" fmla="*/ 7 h 24"/>
                  <a:gd name="T32" fmla="*/ 26 w 26"/>
                  <a:gd name="T33" fmla="*/ 12 h 24"/>
                  <a:gd name="T34" fmla="*/ 26 w 26"/>
                  <a:gd name="T35" fmla="*/ 13 h 24"/>
                  <a:gd name="T36" fmla="*/ 25 w 26"/>
                  <a:gd name="T37" fmla="*/ 16 h 24"/>
                  <a:gd name="T38" fmla="*/ 24 w 26"/>
                  <a:gd name="T39" fmla="*/ 18 h 24"/>
                  <a:gd name="T40" fmla="*/ 23 w 26"/>
                  <a:gd name="T41" fmla="*/ 20 h 24"/>
                  <a:gd name="T42" fmla="*/ 21 w 26"/>
                  <a:gd name="T43" fmla="*/ 24 h 2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6"/>
                  <a:gd name="T67" fmla="*/ 0 h 24"/>
                  <a:gd name="T68" fmla="*/ 26 w 26"/>
                  <a:gd name="T69" fmla="*/ 24 h 2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6" h="24">
                    <a:moveTo>
                      <a:pt x="21" y="24"/>
                    </a:moveTo>
                    <a:lnTo>
                      <a:pt x="21" y="22"/>
                    </a:lnTo>
                    <a:lnTo>
                      <a:pt x="22" y="20"/>
                    </a:lnTo>
                    <a:lnTo>
                      <a:pt x="21" y="16"/>
                    </a:lnTo>
                    <a:lnTo>
                      <a:pt x="21" y="12"/>
                    </a:lnTo>
                    <a:lnTo>
                      <a:pt x="18" y="8"/>
                    </a:lnTo>
                    <a:lnTo>
                      <a:pt x="15" y="3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5" y="1"/>
                    </a:lnTo>
                    <a:lnTo>
                      <a:pt x="19" y="3"/>
                    </a:lnTo>
                    <a:lnTo>
                      <a:pt x="23" y="7"/>
                    </a:lnTo>
                    <a:lnTo>
                      <a:pt x="26" y="12"/>
                    </a:lnTo>
                    <a:lnTo>
                      <a:pt x="26" y="13"/>
                    </a:lnTo>
                    <a:lnTo>
                      <a:pt x="25" y="16"/>
                    </a:lnTo>
                    <a:lnTo>
                      <a:pt x="24" y="18"/>
                    </a:lnTo>
                    <a:lnTo>
                      <a:pt x="23" y="20"/>
                    </a:lnTo>
                    <a:lnTo>
                      <a:pt x="21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Freeform 87"/>
              <p:cNvSpPr>
                <a:spLocks/>
              </p:cNvSpPr>
              <p:nvPr/>
            </p:nvSpPr>
            <p:spPr bwMode="auto">
              <a:xfrm>
                <a:off x="1446" y="2115"/>
                <a:ext cx="33" cy="63"/>
              </a:xfrm>
              <a:custGeom>
                <a:avLst/>
                <a:gdLst>
                  <a:gd name="T0" fmla="*/ 20 w 33"/>
                  <a:gd name="T1" fmla="*/ 0 h 63"/>
                  <a:gd name="T2" fmla="*/ 18 w 33"/>
                  <a:gd name="T3" fmla="*/ 0 h 63"/>
                  <a:gd name="T4" fmla="*/ 16 w 33"/>
                  <a:gd name="T5" fmla="*/ 2 h 63"/>
                  <a:gd name="T6" fmla="*/ 13 w 33"/>
                  <a:gd name="T7" fmla="*/ 7 h 63"/>
                  <a:gd name="T8" fmla="*/ 9 w 33"/>
                  <a:gd name="T9" fmla="*/ 11 h 63"/>
                  <a:gd name="T10" fmla="*/ 7 w 33"/>
                  <a:gd name="T11" fmla="*/ 18 h 63"/>
                  <a:gd name="T12" fmla="*/ 7 w 33"/>
                  <a:gd name="T13" fmla="*/ 27 h 63"/>
                  <a:gd name="T14" fmla="*/ 8 w 33"/>
                  <a:gd name="T15" fmla="*/ 36 h 63"/>
                  <a:gd name="T16" fmla="*/ 13 w 33"/>
                  <a:gd name="T17" fmla="*/ 49 h 63"/>
                  <a:gd name="T18" fmla="*/ 13 w 33"/>
                  <a:gd name="T19" fmla="*/ 50 h 63"/>
                  <a:gd name="T20" fmla="*/ 14 w 33"/>
                  <a:gd name="T21" fmla="*/ 51 h 63"/>
                  <a:gd name="T22" fmla="*/ 16 w 33"/>
                  <a:gd name="T23" fmla="*/ 53 h 63"/>
                  <a:gd name="T24" fmla="*/ 18 w 33"/>
                  <a:gd name="T25" fmla="*/ 55 h 63"/>
                  <a:gd name="T26" fmla="*/ 21 w 33"/>
                  <a:gd name="T27" fmla="*/ 56 h 63"/>
                  <a:gd name="T28" fmla="*/ 24 w 33"/>
                  <a:gd name="T29" fmla="*/ 57 h 63"/>
                  <a:gd name="T30" fmla="*/ 29 w 33"/>
                  <a:gd name="T31" fmla="*/ 56 h 63"/>
                  <a:gd name="T32" fmla="*/ 33 w 33"/>
                  <a:gd name="T33" fmla="*/ 53 h 63"/>
                  <a:gd name="T34" fmla="*/ 33 w 33"/>
                  <a:gd name="T35" fmla="*/ 54 h 63"/>
                  <a:gd name="T36" fmla="*/ 31 w 33"/>
                  <a:gd name="T37" fmla="*/ 56 h 63"/>
                  <a:gd name="T38" fmla="*/ 30 w 33"/>
                  <a:gd name="T39" fmla="*/ 58 h 63"/>
                  <a:gd name="T40" fmla="*/ 26 w 33"/>
                  <a:gd name="T41" fmla="*/ 60 h 63"/>
                  <a:gd name="T42" fmla="*/ 23 w 33"/>
                  <a:gd name="T43" fmla="*/ 62 h 63"/>
                  <a:gd name="T44" fmla="*/ 19 w 33"/>
                  <a:gd name="T45" fmla="*/ 63 h 63"/>
                  <a:gd name="T46" fmla="*/ 14 w 33"/>
                  <a:gd name="T47" fmla="*/ 62 h 63"/>
                  <a:gd name="T48" fmla="*/ 9 w 33"/>
                  <a:gd name="T49" fmla="*/ 59 h 63"/>
                  <a:gd name="T50" fmla="*/ 8 w 33"/>
                  <a:gd name="T51" fmla="*/ 58 h 63"/>
                  <a:gd name="T52" fmla="*/ 6 w 33"/>
                  <a:gd name="T53" fmla="*/ 53 h 63"/>
                  <a:gd name="T54" fmla="*/ 2 w 33"/>
                  <a:gd name="T55" fmla="*/ 46 h 63"/>
                  <a:gd name="T56" fmla="*/ 0 w 33"/>
                  <a:gd name="T57" fmla="*/ 38 h 63"/>
                  <a:gd name="T58" fmla="*/ 0 w 33"/>
                  <a:gd name="T59" fmla="*/ 28 h 63"/>
                  <a:gd name="T60" fmla="*/ 2 w 33"/>
                  <a:gd name="T61" fmla="*/ 18 h 63"/>
                  <a:gd name="T62" fmla="*/ 9 w 33"/>
                  <a:gd name="T63" fmla="*/ 9 h 63"/>
                  <a:gd name="T64" fmla="*/ 20 w 33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3"/>
                  <a:gd name="T100" fmla="*/ 0 h 63"/>
                  <a:gd name="T101" fmla="*/ 33 w 3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3" h="63">
                    <a:moveTo>
                      <a:pt x="20" y="0"/>
                    </a:moveTo>
                    <a:lnTo>
                      <a:pt x="18" y="0"/>
                    </a:lnTo>
                    <a:lnTo>
                      <a:pt x="16" y="2"/>
                    </a:lnTo>
                    <a:lnTo>
                      <a:pt x="13" y="7"/>
                    </a:lnTo>
                    <a:lnTo>
                      <a:pt x="9" y="11"/>
                    </a:lnTo>
                    <a:lnTo>
                      <a:pt x="7" y="18"/>
                    </a:lnTo>
                    <a:lnTo>
                      <a:pt x="7" y="27"/>
                    </a:lnTo>
                    <a:lnTo>
                      <a:pt x="8" y="36"/>
                    </a:lnTo>
                    <a:lnTo>
                      <a:pt x="13" y="49"/>
                    </a:lnTo>
                    <a:lnTo>
                      <a:pt x="13" y="50"/>
                    </a:lnTo>
                    <a:lnTo>
                      <a:pt x="14" y="51"/>
                    </a:lnTo>
                    <a:lnTo>
                      <a:pt x="16" y="53"/>
                    </a:lnTo>
                    <a:lnTo>
                      <a:pt x="18" y="55"/>
                    </a:lnTo>
                    <a:lnTo>
                      <a:pt x="21" y="56"/>
                    </a:lnTo>
                    <a:lnTo>
                      <a:pt x="24" y="57"/>
                    </a:lnTo>
                    <a:lnTo>
                      <a:pt x="29" y="56"/>
                    </a:lnTo>
                    <a:lnTo>
                      <a:pt x="33" y="53"/>
                    </a:lnTo>
                    <a:lnTo>
                      <a:pt x="33" y="54"/>
                    </a:lnTo>
                    <a:lnTo>
                      <a:pt x="31" y="56"/>
                    </a:lnTo>
                    <a:lnTo>
                      <a:pt x="30" y="58"/>
                    </a:lnTo>
                    <a:lnTo>
                      <a:pt x="26" y="60"/>
                    </a:lnTo>
                    <a:lnTo>
                      <a:pt x="23" y="62"/>
                    </a:lnTo>
                    <a:lnTo>
                      <a:pt x="19" y="63"/>
                    </a:lnTo>
                    <a:lnTo>
                      <a:pt x="14" y="62"/>
                    </a:lnTo>
                    <a:lnTo>
                      <a:pt x="9" y="59"/>
                    </a:lnTo>
                    <a:lnTo>
                      <a:pt x="8" y="58"/>
                    </a:lnTo>
                    <a:lnTo>
                      <a:pt x="6" y="53"/>
                    </a:lnTo>
                    <a:lnTo>
                      <a:pt x="2" y="46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2" y="18"/>
                    </a:lnTo>
                    <a:lnTo>
                      <a:pt x="9" y="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Freeform 88"/>
              <p:cNvSpPr>
                <a:spLocks/>
              </p:cNvSpPr>
              <p:nvPr/>
            </p:nvSpPr>
            <p:spPr bwMode="auto">
              <a:xfrm>
                <a:off x="1468" y="2172"/>
                <a:ext cx="9" cy="41"/>
              </a:xfrm>
              <a:custGeom>
                <a:avLst/>
                <a:gdLst>
                  <a:gd name="T0" fmla="*/ 9 w 9"/>
                  <a:gd name="T1" fmla="*/ 0 h 41"/>
                  <a:gd name="T2" fmla="*/ 8 w 9"/>
                  <a:gd name="T3" fmla="*/ 1 h 41"/>
                  <a:gd name="T4" fmla="*/ 6 w 9"/>
                  <a:gd name="T5" fmla="*/ 3 h 41"/>
                  <a:gd name="T6" fmla="*/ 3 w 9"/>
                  <a:gd name="T7" fmla="*/ 6 h 41"/>
                  <a:gd name="T8" fmla="*/ 1 w 9"/>
                  <a:gd name="T9" fmla="*/ 10 h 41"/>
                  <a:gd name="T10" fmla="*/ 0 w 9"/>
                  <a:gd name="T11" fmla="*/ 17 h 41"/>
                  <a:gd name="T12" fmla="*/ 0 w 9"/>
                  <a:gd name="T13" fmla="*/ 24 h 41"/>
                  <a:gd name="T14" fmla="*/ 3 w 9"/>
                  <a:gd name="T15" fmla="*/ 31 h 41"/>
                  <a:gd name="T16" fmla="*/ 9 w 9"/>
                  <a:gd name="T17" fmla="*/ 41 h 41"/>
                  <a:gd name="T18" fmla="*/ 7 w 9"/>
                  <a:gd name="T19" fmla="*/ 37 h 41"/>
                  <a:gd name="T20" fmla="*/ 4 w 9"/>
                  <a:gd name="T21" fmla="*/ 26 h 41"/>
                  <a:gd name="T22" fmla="*/ 4 w 9"/>
                  <a:gd name="T23" fmla="*/ 14 h 41"/>
                  <a:gd name="T24" fmla="*/ 9 w 9"/>
                  <a:gd name="T25" fmla="*/ 0 h 4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"/>
                  <a:gd name="T40" fmla="*/ 0 h 41"/>
                  <a:gd name="T41" fmla="*/ 9 w 9"/>
                  <a:gd name="T42" fmla="*/ 41 h 4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" h="41">
                    <a:moveTo>
                      <a:pt x="9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1" y="10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3" y="31"/>
                    </a:lnTo>
                    <a:lnTo>
                      <a:pt x="9" y="41"/>
                    </a:lnTo>
                    <a:lnTo>
                      <a:pt x="7" y="37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Freeform 89"/>
              <p:cNvSpPr>
                <a:spLocks/>
              </p:cNvSpPr>
              <p:nvPr/>
            </p:nvSpPr>
            <p:spPr bwMode="auto">
              <a:xfrm>
                <a:off x="1468" y="2138"/>
                <a:ext cx="14" cy="22"/>
              </a:xfrm>
              <a:custGeom>
                <a:avLst/>
                <a:gdLst>
                  <a:gd name="T0" fmla="*/ 14 w 14"/>
                  <a:gd name="T1" fmla="*/ 0 h 22"/>
                  <a:gd name="T2" fmla="*/ 14 w 14"/>
                  <a:gd name="T3" fmla="*/ 1 h 22"/>
                  <a:gd name="T4" fmla="*/ 12 w 14"/>
                  <a:gd name="T5" fmla="*/ 1 h 22"/>
                  <a:gd name="T6" fmla="*/ 11 w 14"/>
                  <a:gd name="T7" fmla="*/ 3 h 22"/>
                  <a:gd name="T8" fmla="*/ 9 w 14"/>
                  <a:gd name="T9" fmla="*/ 5 h 22"/>
                  <a:gd name="T10" fmla="*/ 7 w 14"/>
                  <a:gd name="T11" fmla="*/ 7 h 22"/>
                  <a:gd name="T12" fmla="*/ 7 w 14"/>
                  <a:gd name="T13" fmla="*/ 9 h 22"/>
                  <a:gd name="T14" fmla="*/ 7 w 14"/>
                  <a:gd name="T15" fmla="*/ 12 h 22"/>
                  <a:gd name="T16" fmla="*/ 9 w 14"/>
                  <a:gd name="T17" fmla="*/ 16 h 22"/>
                  <a:gd name="T18" fmla="*/ 9 w 14"/>
                  <a:gd name="T19" fmla="*/ 17 h 22"/>
                  <a:gd name="T20" fmla="*/ 9 w 14"/>
                  <a:gd name="T21" fmla="*/ 19 h 22"/>
                  <a:gd name="T22" fmla="*/ 8 w 14"/>
                  <a:gd name="T23" fmla="*/ 21 h 22"/>
                  <a:gd name="T24" fmla="*/ 4 w 14"/>
                  <a:gd name="T25" fmla="*/ 22 h 22"/>
                  <a:gd name="T26" fmla="*/ 3 w 14"/>
                  <a:gd name="T27" fmla="*/ 21 h 22"/>
                  <a:gd name="T28" fmla="*/ 2 w 14"/>
                  <a:gd name="T29" fmla="*/ 19 h 22"/>
                  <a:gd name="T30" fmla="*/ 0 w 14"/>
                  <a:gd name="T31" fmla="*/ 16 h 22"/>
                  <a:gd name="T32" fmla="*/ 0 w 14"/>
                  <a:gd name="T33" fmla="*/ 13 h 22"/>
                  <a:gd name="T34" fmla="*/ 0 w 14"/>
                  <a:gd name="T35" fmla="*/ 9 h 22"/>
                  <a:gd name="T36" fmla="*/ 2 w 14"/>
                  <a:gd name="T37" fmla="*/ 6 h 22"/>
                  <a:gd name="T38" fmla="*/ 7 w 14"/>
                  <a:gd name="T39" fmla="*/ 3 h 22"/>
                  <a:gd name="T40" fmla="*/ 14 w 14"/>
                  <a:gd name="T41" fmla="*/ 0 h 2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"/>
                  <a:gd name="T64" fmla="*/ 0 h 22"/>
                  <a:gd name="T65" fmla="*/ 14 w 14"/>
                  <a:gd name="T66" fmla="*/ 22 h 2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" h="22">
                    <a:moveTo>
                      <a:pt x="14" y="0"/>
                    </a:moveTo>
                    <a:lnTo>
                      <a:pt x="14" y="1"/>
                    </a:lnTo>
                    <a:lnTo>
                      <a:pt x="12" y="1"/>
                    </a:lnTo>
                    <a:lnTo>
                      <a:pt x="11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7" y="12"/>
                    </a:lnTo>
                    <a:lnTo>
                      <a:pt x="9" y="16"/>
                    </a:lnTo>
                    <a:lnTo>
                      <a:pt x="9" y="17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19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7" y="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Freeform 90"/>
              <p:cNvSpPr>
                <a:spLocks/>
              </p:cNvSpPr>
              <p:nvPr/>
            </p:nvSpPr>
            <p:spPr bwMode="auto">
              <a:xfrm>
                <a:off x="1523" y="2113"/>
                <a:ext cx="49" cy="25"/>
              </a:xfrm>
              <a:custGeom>
                <a:avLst/>
                <a:gdLst>
                  <a:gd name="T0" fmla="*/ 31 w 49"/>
                  <a:gd name="T1" fmla="*/ 17 h 25"/>
                  <a:gd name="T2" fmla="*/ 30 w 49"/>
                  <a:gd name="T3" fmla="*/ 25 h 25"/>
                  <a:gd name="T4" fmla="*/ 11 w 49"/>
                  <a:gd name="T5" fmla="*/ 17 h 25"/>
                  <a:gd name="T6" fmla="*/ 27 w 49"/>
                  <a:gd name="T7" fmla="*/ 16 h 25"/>
                  <a:gd name="T8" fmla="*/ 27 w 49"/>
                  <a:gd name="T9" fmla="*/ 16 h 25"/>
                  <a:gd name="T10" fmla="*/ 24 w 49"/>
                  <a:gd name="T11" fmla="*/ 15 h 25"/>
                  <a:gd name="T12" fmla="*/ 21 w 49"/>
                  <a:gd name="T13" fmla="*/ 14 h 25"/>
                  <a:gd name="T14" fmla="*/ 16 w 49"/>
                  <a:gd name="T15" fmla="*/ 12 h 25"/>
                  <a:gd name="T16" fmla="*/ 11 w 49"/>
                  <a:gd name="T17" fmla="*/ 11 h 25"/>
                  <a:gd name="T18" fmla="*/ 6 w 49"/>
                  <a:gd name="T19" fmla="*/ 11 h 25"/>
                  <a:gd name="T20" fmla="*/ 2 w 49"/>
                  <a:gd name="T21" fmla="*/ 11 h 25"/>
                  <a:gd name="T22" fmla="*/ 0 w 49"/>
                  <a:gd name="T23" fmla="*/ 11 h 25"/>
                  <a:gd name="T24" fmla="*/ 1 w 49"/>
                  <a:gd name="T25" fmla="*/ 11 h 25"/>
                  <a:gd name="T26" fmla="*/ 4 w 49"/>
                  <a:gd name="T27" fmla="*/ 9 h 25"/>
                  <a:gd name="T28" fmla="*/ 9 w 49"/>
                  <a:gd name="T29" fmla="*/ 6 h 25"/>
                  <a:gd name="T30" fmla="*/ 17 w 49"/>
                  <a:gd name="T31" fmla="*/ 2 h 25"/>
                  <a:gd name="T32" fmla="*/ 24 w 49"/>
                  <a:gd name="T33" fmla="*/ 0 h 25"/>
                  <a:gd name="T34" fmla="*/ 32 w 49"/>
                  <a:gd name="T35" fmla="*/ 0 h 25"/>
                  <a:gd name="T36" fmla="*/ 41 w 49"/>
                  <a:gd name="T37" fmla="*/ 0 h 25"/>
                  <a:gd name="T38" fmla="*/ 49 w 49"/>
                  <a:gd name="T39" fmla="*/ 4 h 25"/>
                  <a:gd name="T40" fmla="*/ 31 w 49"/>
                  <a:gd name="T41" fmla="*/ 17 h 2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9"/>
                  <a:gd name="T64" fmla="*/ 0 h 25"/>
                  <a:gd name="T65" fmla="*/ 49 w 49"/>
                  <a:gd name="T66" fmla="*/ 25 h 2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9" h="25">
                    <a:moveTo>
                      <a:pt x="31" y="17"/>
                    </a:moveTo>
                    <a:lnTo>
                      <a:pt x="30" y="25"/>
                    </a:lnTo>
                    <a:lnTo>
                      <a:pt x="11" y="17"/>
                    </a:lnTo>
                    <a:lnTo>
                      <a:pt x="27" y="16"/>
                    </a:lnTo>
                    <a:lnTo>
                      <a:pt x="24" y="15"/>
                    </a:lnTo>
                    <a:lnTo>
                      <a:pt x="21" y="14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1" y="11"/>
                    </a:lnTo>
                    <a:lnTo>
                      <a:pt x="4" y="9"/>
                    </a:lnTo>
                    <a:lnTo>
                      <a:pt x="9" y="6"/>
                    </a:lnTo>
                    <a:lnTo>
                      <a:pt x="17" y="2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1" y="0"/>
                    </a:lnTo>
                    <a:lnTo>
                      <a:pt x="49" y="4"/>
                    </a:lnTo>
                    <a:lnTo>
                      <a:pt x="31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Freeform 91"/>
              <p:cNvSpPr>
                <a:spLocks/>
              </p:cNvSpPr>
              <p:nvPr/>
            </p:nvSpPr>
            <p:spPr bwMode="auto">
              <a:xfrm>
                <a:off x="1544" y="2119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15 w 17"/>
                  <a:gd name="T3" fmla="*/ 0 h 5"/>
                  <a:gd name="T4" fmla="*/ 14 w 17"/>
                  <a:gd name="T5" fmla="*/ 0 h 5"/>
                  <a:gd name="T6" fmla="*/ 11 w 17"/>
                  <a:gd name="T7" fmla="*/ 0 h 5"/>
                  <a:gd name="T8" fmla="*/ 8 w 17"/>
                  <a:gd name="T9" fmla="*/ 0 h 5"/>
                  <a:gd name="T10" fmla="*/ 6 w 17"/>
                  <a:gd name="T11" fmla="*/ 0 h 5"/>
                  <a:gd name="T12" fmla="*/ 3 w 17"/>
                  <a:gd name="T13" fmla="*/ 0 h 5"/>
                  <a:gd name="T14" fmla="*/ 1 w 17"/>
                  <a:gd name="T15" fmla="*/ 1 h 5"/>
                  <a:gd name="T16" fmla="*/ 0 w 17"/>
                  <a:gd name="T17" fmla="*/ 1 h 5"/>
                  <a:gd name="T18" fmla="*/ 10 w 17"/>
                  <a:gd name="T19" fmla="*/ 5 h 5"/>
                  <a:gd name="T20" fmla="*/ 17 w 17"/>
                  <a:gd name="T21" fmla="*/ 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"/>
                  <a:gd name="T34" fmla="*/ 0 h 5"/>
                  <a:gd name="T35" fmla="*/ 17 w 17"/>
                  <a:gd name="T36" fmla="*/ 5 h 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" h="5">
                    <a:moveTo>
                      <a:pt x="17" y="0"/>
                    </a:moveTo>
                    <a:lnTo>
                      <a:pt x="15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0" y="5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9" name="Freeform 92"/>
              <p:cNvSpPr>
                <a:spLocks/>
              </p:cNvSpPr>
              <p:nvPr/>
            </p:nvSpPr>
            <p:spPr bwMode="auto">
              <a:xfrm>
                <a:off x="1452" y="2291"/>
                <a:ext cx="68" cy="153"/>
              </a:xfrm>
              <a:custGeom>
                <a:avLst/>
                <a:gdLst>
                  <a:gd name="T0" fmla="*/ 0 w 68"/>
                  <a:gd name="T1" fmla="*/ 0 h 153"/>
                  <a:gd name="T2" fmla="*/ 3 w 68"/>
                  <a:gd name="T3" fmla="*/ 3 h 153"/>
                  <a:gd name="T4" fmla="*/ 9 w 68"/>
                  <a:gd name="T5" fmla="*/ 11 h 153"/>
                  <a:gd name="T6" fmla="*/ 17 w 68"/>
                  <a:gd name="T7" fmla="*/ 22 h 153"/>
                  <a:gd name="T8" fmla="*/ 28 w 68"/>
                  <a:gd name="T9" fmla="*/ 36 h 153"/>
                  <a:gd name="T10" fmla="*/ 37 w 68"/>
                  <a:gd name="T11" fmla="*/ 52 h 153"/>
                  <a:gd name="T12" fmla="*/ 46 w 68"/>
                  <a:gd name="T13" fmla="*/ 66 h 153"/>
                  <a:gd name="T14" fmla="*/ 52 w 68"/>
                  <a:gd name="T15" fmla="*/ 81 h 153"/>
                  <a:gd name="T16" fmla="*/ 54 w 68"/>
                  <a:gd name="T17" fmla="*/ 95 h 153"/>
                  <a:gd name="T18" fmla="*/ 68 w 68"/>
                  <a:gd name="T19" fmla="*/ 153 h 153"/>
                  <a:gd name="T20" fmla="*/ 67 w 68"/>
                  <a:gd name="T21" fmla="*/ 52 h 153"/>
                  <a:gd name="T22" fmla="*/ 57 w 68"/>
                  <a:gd name="T23" fmla="*/ 73 h 153"/>
                  <a:gd name="T24" fmla="*/ 57 w 68"/>
                  <a:gd name="T25" fmla="*/ 70 h 153"/>
                  <a:gd name="T26" fmla="*/ 57 w 68"/>
                  <a:gd name="T27" fmla="*/ 65 h 153"/>
                  <a:gd name="T28" fmla="*/ 55 w 68"/>
                  <a:gd name="T29" fmla="*/ 57 h 153"/>
                  <a:gd name="T30" fmla="*/ 51 w 68"/>
                  <a:gd name="T31" fmla="*/ 46 h 153"/>
                  <a:gd name="T32" fmla="*/ 45 w 68"/>
                  <a:gd name="T33" fmla="*/ 35 h 153"/>
                  <a:gd name="T34" fmla="*/ 34 w 68"/>
                  <a:gd name="T35" fmla="*/ 23 h 153"/>
                  <a:gd name="T36" fmla="*/ 19 w 68"/>
                  <a:gd name="T37" fmla="*/ 11 h 153"/>
                  <a:gd name="T38" fmla="*/ 0 w 68"/>
                  <a:gd name="T39" fmla="*/ 0 h 15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153"/>
                  <a:gd name="T62" fmla="*/ 68 w 68"/>
                  <a:gd name="T63" fmla="*/ 153 h 15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153">
                    <a:moveTo>
                      <a:pt x="0" y="0"/>
                    </a:moveTo>
                    <a:lnTo>
                      <a:pt x="3" y="3"/>
                    </a:lnTo>
                    <a:lnTo>
                      <a:pt x="9" y="11"/>
                    </a:lnTo>
                    <a:lnTo>
                      <a:pt x="17" y="22"/>
                    </a:lnTo>
                    <a:lnTo>
                      <a:pt x="28" y="36"/>
                    </a:lnTo>
                    <a:lnTo>
                      <a:pt x="37" y="52"/>
                    </a:lnTo>
                    <a:lnTo>
                      <a:pt x="46" y="66"/>
                    </a:lnTo>
                    <a:lnTo>
                      <a:pt x="52" y="81"/>
                    </a:lnTo>
                    <a:lnTo>
                      <a:pt x="54" y="95"/>
                    </a:lnTo>
                    <a:lnTo>
                      <a:pt x="68" y="153"/>
                    </a:lnTo>
                    <a:lnTo>
                      <a:pt x="67" y="52"/>
                    </a:lnTo>
                    <a:lnTo>
                      <a:pt x="57" y="73"/>
                    </a:lnTo>
                    <a:lnTo>
                      <a:pt x="57" y="70"/>
                    </a:lnTo>
                    <a:lnTo>
                      <a:pt x="57" y="65"/>
                    </a:lnTo>
                    <a:lnTo>
                      <a:pt x="55" y="57"/>
                    </a:lnTo>
                    <a:lnTo>
                      <a:pt x="51" y="46"/>
                    </a:lnTo>
                    <a:lnTo>
                      <a:pt x="45" y="35"/>
                    </a:lnTo>
                    <a:lnTo>
                      <a:pt x="34" y="23"/>
                    </a:lnTo>
                    <a:lnTo>
                      <a:pt x="19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0" name="Freeform 93"/>
              <p:cNvSpPr>
                <a:spLocks/>
              </p:cNvSpPr>
              <p:nvPr/>
            </p:nvSpPr>
            <p:spPr bwMode="auto">
              <a:xfrm>
                <a:off x="1597" y="2448"/>
                <a:ext cx="94" cy="94"/>
              </a:xfrm>
              <a:custGeom>
                <a:avLst/>
                <a:gdLst>
                  <a:gd name="T0" fmla="*/ 79 w 94"/>
                  <a:gd name="T1" fmla="*/ 89 h 94"/>
                  <a:gd name="T2" fmla="*/ 55 w 94"/>
                  <a:gd name="T3" fmla="*/ 94 h 94"/>
                  <a:gd name="T4" fmla="*/ 8 w 94"/>
                  <a:gd name="T5" fmla="*/ 92 h 94"/>
                  <a:gd name="T6" fmla="*/ 0 w 94"/>
                  <a:gd name="T7" fmla="*/ 40 h 94"/>
                  <a:gd name="T8" fmla="*/ 16 w 94"/>
                  <a:gd name="T9" fmla="*/ 26 h 94"/>
                  <a:gd name="T10" fmla="*/ 20 w 94"/>
                  <a:gd name="T11" fmla="*/ 23 h 94"/>
                  <a:gd name="T12" fmla="*/ 24 w 94"/>
                  <a:gd name="T13" fmla="*/ 19 h 94"/>
                  <a:gd name="T14" fmla="*/ 28 w 94"/>
                  <a:gd name="T15" fmla="*/ 15 h 94"/>
                  <a:gd name="T16" fmla="*/ 34 w 94"/>
                  <a:gd name="T17" fmla="*/ 11 h 94"/>
                  <a:gd name="T18" fmla="*/ 37 w 94"/>
                  <a:gd name="T19" fmla="*/ 7 h 94"/>
                  <a:gd name="T20" fmla="*/ 40 w 94"/>
                  <a:gd name="T21" fmla="*/ 4 h 94"/>
                  <a:gd name="T22" fmla="*/ 42 w 94"/>
                  <a:gd name="T23" fmla="*/ 1 h 94"/>
                  <a:gd name="T24" fmla="*/ 43 w 94"/>
                  <a:gd name="T25" fmla="*/ 0 h 94"/>
                  <a:gd name="T26" fmla="*/ 50 w 94"/>
                  <a:gd name="T27" fmla="*/ 1 h 94"/>
                  <a:gd name="T28" fmla="*/ 53 w 94"/>
                  <a:gd name="T29" fmla="*/ 7 h 94"/>
                  <a:gd name="T30" fmla="*/ 53 w 94"/>
                  <a:gd name="T31" fmla="*/ 12 h 94"/>
                  <a:gd name="T32" fmla="*/ 53 w 94"/>
                  <a:gd name="T33" fmla="*/ 14 h 94"/>
                  <a:gd name="T34" fmla="*/ 55 w 94"/>
                  <a:gd name="T35" fmla="*/ 16 h 94"/>
                  <a:gd name="T36" fmla="*/ 57 w 94"/>
                  <a:gd name="T37" fmla="*/ 17 h 94"/>
                  <a:gd name="T38" fmla="*/ 61 w 94"/>
                  <a:gd name="T39" fmla="*/ 17 h 94"/>
                  <a:gd name="T40" fmla="*/ 65 w 94"/>
                  <a:gd name="T41" fmla="*/ 18 h 94"/>
                  <a:gd name="T42" fmla="*/ 68 w 94"/>
                  <a:gd name="T43" fmla="*/ 17 h 94"/>
                  <a:gd name="T44" fmla="*/ 71 w 94"/>
                  <a:gd name="T45" fmla="*/ 17 h 94"/>
                  <a:gd name="T46" fmla="*/ 74 w 94"/>
                  <a:gd name="T47" fmla="*/ 17 h 94"/>
                  <a:gd name="T48" fmla="*/ 75 w 94"/>
                  <a:gd name="T49" fmla="*/ 17 h 94"/>
                  <a:gd name="T50" fmla="*/ 76 w 94"/>
                  <a:gd name="T51" fmla="*/ 16 h 94"/>
                  <a:gd name="T52" fmla="*/ 78 w 94"/>
                  <a:gd name="T53" fmla="*/ 15 h 94"/>
                  <a:gd name="T54" fmla="*/ 81 w 94"/>
                  <a:gd name="T55" fmla="*/ 14 h 94"/>
                  <a:gd name="T56" fmla="*/ 85 w 94"/>
                  <a:gd name="T57" fmla="*/ 13 h 94"/>
                  <a:gd name="T58" fmla="*/ 88 w 94"/>
                  <a:gd name="T59" fmla="*/ 13 h 94"/>
                  <a:gd name="T60" fmla="*/ 92 w 94"/>
                  <a:gd name="T61" fmla="*/ 13 h 94"/>
                  <a:gd name="T62" fmla="*/ 93 w 94"/>
                  <a:gd name="T63" fmla="*/ 15 h 94"/>
                  <a:gd name="T64" fmla="*/ 94 w 94"/>
                  <a:gd name="T65" fmla="*/ 18 h 94"/>
                  <a:gd name="T66" fmla="*/ 82 w 94"/>
                  <a:gd name="T67" fmla="*/ 35 h 94"/>
                  <a:gd name="T68" fmla="*/ 83 w 94"/>
                  <a:gd name="T69" fmla="*/ 43 h 94"/>
                  <a:gd name="T70" fmla="*/ 84 w 94"/>
                  <a:gd name="T71" fmla="*/ 60 h 94"/>
                  <a:gd name="T72" fmla="*/ 82 w 94"/>
                  <a:gd name="T73" fmla="*/ 79 h 94"/>
                  <a:gd name="T74" fmla="*/ 79 w 94"/>
                  <a:gd name="T75" fmla="*/ 89 h 9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4"/>
                  <a:gd name="T115" fmla="*/ 0 h 94"/>
                  <a:gd name="T116" fmla="*/ 94 w 94"/>
                  <a:gd name="T117" fmla="*/ 94 h 9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4" h="94">
                    <a:moveTo>
                      <a:pt x="79" y="89"/>
                    </a:moveTo>
                    <a:lnTo>
                      <a:pt x="55" y="94"/>
                    </a:lnTo>
                    <a:lnTo>
                      <a:pt x="8" y="92"/>
                    </a:lnTo>
                    <a:lnTo>
                      <a:pt x="0" y="40"/>
                    </a:lnTo>
                    <a:lnTo>
                      <a:pt x="16" y="26"/>
                    </a:lnTo>
                    <a:lnTo>
                      <a:pt x="20" y="23"/>
                    </a:lnTo>
                    <a:lnTo>
                      <a:pt x="24" y="19"/>
                    </a:lnTo>
                    <a:lnTo>
                      <a:pt x="28" y="15"/>
                    </a:lnTo>
                    <a:lnTo>
                      <a:pt x="34" y="11"/>
                    </a:lnTo>
                    <a:lnTo>
                      <a:pt x="37" y="7"/>
                    </a:lnTo>
                    <a:lnTo>
                      <a:pt x="40" y="4"/>
                    </a:lnTo>
                    <a:lnTo>
                      <a:pt x="42" y="1"/>
                    </a:lnTo>
                    <a:lnTo>
                      <a:pt x="43" y="0"/>
                    </a:lnTo>
                    <a:lnTo>
                      <a:pt x="50" y="1"/>
                    </a:lnTo>
                    <a:lnTo>
                      <a:pt x="53" y="7"/>
                    </a:lnTo>
                    <a:lnTo>
                      <a:pt x="53" y="12"/>
                    </a:lnTo>
                    <a:lnTo>
                      <a:pt x="53" y="14"/>
                    </a:lnTo>
                    <a:lnTo>
                      <a:pt x="55" y="16"/>
                    </a:lnTo>
                    <a:lnTo>
                      <a:pt x="57" y="17"/>
                    </a:lnTo>
                    <a:lnTo>
                      <a:pt x="61" y="17"/>
                    </a:lnTo>
                    <a:lnTo>
                      <a:pt x="65" y="18"/>
                    </a:lnTo>
                    <a:lnTo>
                      <a:pt x="68" y="17"/>
                    </a:lnTo>
                    <a:lnTo>
                      <a:pt x="71" y="17"/>
                    </a:lnTo>
                    <a:lnTo>
                      <a:pt x="74" y="17"/>
                    </a:lnTo>
                    <a:lnTo>
                      <a:pt x="75" y="17"/>
                    </a:lnTo>
                    <a:lnTo>
                      <a:pt x="76" y="16"/>
                    </a:lnTo>
                    <a:lnTo>
                      <a:pt x="78" y="15"/>
                    </a:lnTo>
                    <a:lnTo>
                      <a:pt x="81" y="14"/>
                    </a:lnTo>
                    <a:lnTo>
                      <a:pt x="85" y="13"/>
                    </a:lnTo>
                    <a:lnTo>
                      <a:pt x="88" y="13"/>
                    </a:lnTo>
                    <a:lnTo>
                      <a:pt x="92" y="13"/>
                    </a:lnTo>
                    <a:lnTo>
                      <a:pt x="93" y="15"/>
                    </a:lnTo>
                    <a:lnTo>
                      <a:pt x="94" y="18"/>
                    </a:lnTo>
                    <a:lnTo>
                      <a:pt x="82" y="35"/>
                    </a:lnTo>
                    <a:lnTo>
                      <a:pt x="83" y="43"/>
                    </a:lnTo>
                    <a:lnTo>
                      <a:pt x="84" y="60"/>
                    </a:lnTo>
                    <a:lnTo>
                      <a:pt x="82" y="79"/>
                    </a:lnTo>
                    <a:lnTo>
                      <a:pt x="79" y="89"/>
                    </a:lnTo>
                    <a:close/>
                  </a:path>
                </a:pathLst>
              </a:custGeom>
              <a:solidFill>
                <a:srgbClr val="C4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Freeform 94"/>
              <p:cNvSpPr>
                <a:spLocks/>
              </p:cNvSpPr>
              <p:nvPr/>
            </p:nvSpPr>
            <p:spPr bwMode="auto">
              <a:xfrm>
                <a:off x="1313" y="2303"/>
                <a:ext cx="56" cy="176"/>
              </a:xfrm>
              <a:custGeom>
                <a:avLst/>
                <a:gdLst>
                  <a:gd name="T0" fmla="*/ 56 w 56"/>
                  <a:gd name="T1" fmla="*/ 0 h 176"/>
                  <a:gd name="T2" fmla="*/ 54 w 56"/>
                  <a:gd name="T3" fmla="*/ 22 h 176"/>
                  <a:gd name="T4" fmla="*/ 52 w 56"/>
                  <a:gd name="T5" fmla="*/ 72 h 176"/>
                  <a:gd name="T6" fmla="*/ 51 w 56"/>
                  <a:gd name="T7" fmla="*/ 124 h 176"/>
                  <a:gd name="T8" fmla="*/ 52 w 56"/>
                  <a:gd name="T9" fmla="*/ 154 h 176"/>
                  <a:gd name="T10" fmla="*/ 55 w 56"/>
                  <a:gd name="T11" fmla="*/ 176 h 176"/>
                  <a:gd name="T12" fmla="*/ 0 w 56"/>
                  <a:gd name="T13" fmla="*/ 133 h 176"/>
                  <a:gd name="T14" fmla="*/ 13 w 56"/>
                  <a:gd name="T15" fmla="*/ 112 h 176"/>
                  <a:gd name="T16" fmla="*/ 37 w 56"/>
                  <a:gd name="T17" fmla="*/ 146 h 176"/>
                  <a:gd name="T18" fmla="*/ 24 w 56"/>
                  <a:gd name="T19" fmla="*/ 22 h 176"/>
                  <a:gd name="T20" fmla="*/ 37 w 56"/>
                  <a:gd name="T21" fmla="*/ 56 h 176"/>
                  <a:gd name="T22" fmla="*/ 56 w 56"/>
                  <a:gd name="T23" fmla="*/ 0 h 1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6"/>
                  <a:gd name="T37" fmla="*/ 0 h 176"/>
                  <a:gd name="T38" fmla="*/ 56 w 56"/>
                  <a:gd name="T39" fmla="*/ 176 h 17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6" h="176">
                    <a:moveTo>
                      <a:pt x="56" y="0"/>
                    </a:moveTo>
                    <a:lnTo>
                      <a:pt x="54" y="22"/>
                    </a:lnTo>
                    <a:lnTo>
                      <a:pt x="52" y="72"/>
                    </a:lnTo>
                    <a:lnTo>
                      <a:pt x="51" y="124"/>
                    </a:lnTo>
                    <a:lnTo>
                      <a:pt x="52" y="154"/>
                    </a:lnTo>
                    <a:lnTo>
                      <a:pt x="55" y="176"/>
                    </a:lnTo>
                    <a:lnTo>
                      <a:pt x="0" y="133"/>
                    </a:lnTo>
                    <a:lnTo>
                      <a:pt x="13" y="112"/>
                    </a:lnTo>
                    <a:lnTo>
                      <a:pt x="37" y="146"/>
                    </a:lnTo>
                    <a:lnTo>
                      <a:pt x="24" y="22"/>
                    </a:lnTo>
                    <a:lnTo>
                      <a:pt x="37" y="56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Freeform 95"/>
              <p:cNvSpPr>
                <a:spLocks/>
              </p:cNvSpPr>
              <p:nvPr/>
            </p:nvSpPr>
            <p:spPr bwMode="auto">
              <a:xfrm>
                <a:off x="1415" y="2038"/>
                <a:ext cx="90" cy="120"/>
              </a:xfrm>
              <a:custGeom>
                <a:avLst/>
                <a:gdLst>
                  <a:gd name="T0" fmla="*/ 77 w 90"/>
                  <a:gd name="T1" fmla="*/ 1 h 120"/>
                  <a:gd name="T2" fmla="*/ 76 w 90"/>
                  <a:gd name="T3" fmla="*/ 2 h 120"/>
                  <a:gd name="T4" fmla="*/ 74 w 90"/>
                  <a:gd name="T5" fmla="*/ 3 h 120"/>
                  <a:gd name="T6" fmla="*/ 70 w 90"/>
                  <a:gd name="T7" fmla="*/ 6 h 120"/>
                  <a:gd name="T8" fmla="*/ 68 w 90"/>
                  <a:gd name="T9" fmla="*/ 9 h 120"/>
                  <a:gd name="T10" fmla="*/ 66 w 90"/>
                  <a:gd name="T11" fmla="*/ 15 h 120"/>
                  <a:gd name="T12" fmla="*/ 67 w 90"/>
                  <a:gd name="T13" fmla="*/ 20 h 120"/>
                  <a:gd name="T14" fmla="*/ 71 w 90"/>
                  <a:gd name="T15" fmla="*/ 25 h 120"/>
                  <a:gd name="T16" fmla="*/ 81 w 90"/>
                  <a:gd name="T17" fmla="*/ 31 h 120"/>
                  <a:gd name="T18" fmla="*/ 90 w 90"/>
                  <a:gd name="T19" fmla="*/ 61 h 120"/>
                  <a:gd name="T20" fmla="*/ 77 w 90"/>
                  <a:gd name="T21" fmla="*/ 88 h 120"/>
                  <a:gd name="T22" fmla="*/ 75 w 90"/>
                  <a:gd name="T23" fmla="*/ 87 h 120"/>
                  <a:gd name="T24" fmla="*/ 70 w 90"/>
                  <a:gd name="T25" fmla="*/ 84 h 120"/>
                  <a:gd name="T26" fmla="*/ 62 w 90"/>
                  <a:gd name="T27" fmla="*/ 79 h 120"/>
                  <a:gd name="T28" fmla="*/ 53 w 90"/>
                  <a:gd name="T29" fmla="*/ 77 h 120"/>
                  <a:gd name="T30" fmla="*/ 44 w 90"/>
                  <a:gd name="T31" fmla="*/ 77 h 120"/>
                  <a:gd name="T32" fmla="*/ 37 w 90"/>
                  <a:gd name="T33" fmla="*/ 83 h 120"/>
                  <a:gd name="T34" fmla="*/ 31 w 90"/>
                  <a:gd name="T35" fmla="*/ 92 h 120"/>
                  <a:gd name="T36" fmla="*/ 31 w 90"/>
                  <a:gd name="T37" fmla="*/ 110 h 120"/>
                  <a:gd name="T38" fmla="*/ 11 w 90"/>
                  <a:gd name="T39" fmla="*/ 120 h 120"/>
                  <a:gd name="T40" fmla="*/ 10 w 90"/>
                  <a:gd name="T41" fmla="*/ 119 h 120"/>
                  <a:gd name="T42" fmla="*/ 9 w 90"/>
                  <a:gd name="T43" fmla="*/ 115 h 120"/>
                  <a:gd name="T44" fmla="*/ 7 w 90"/>
                  <a:gd name="T45" fmla="*/ 108 h 120"/>
                  <a:gd name="T46" fmla="*/ 5 w 90"/>
                  <a:gd name="T47" fmla="*/ 99 h 120"/>
                  <a:gd name="T48" fmla="*/ 3 w 90"/>
                  <a:gd name="T49" fmla="*/ 89 h 120"/>
                  <a:gd name="T50" fmla="*/ 1 w 90"/>
                  <a:gd name="T51" fmla="*/ 77 h 120"/>
                  <a:gd name="T52" fmla="*/ 0 w 90"/>
                  <a:gd name="T53" fmla="*/ 66 h 120"/>
                  <a:gd name="T54" fmla="*/ 0 w 90"/>
                  <a:gd name="T55" fmla="*/ 54 h 120"/>
                  <a:gd name="T56" fmla="*/ 2 w 90"/>
                  <a:gd name="T57" fmla="*/ 42 h 120"/>
                  <a:gd name="T58" fmla="*/ 4 w 90"/>
                  <a:gd name="T59" fmla="*/ 31 h 120"/>
                  <a:gd name="T60" fmla="*/ 9 w 90"/>
                  <a:gd name="T61" fmla="*/ 20 h 120"/>
                  <a:gd name="T62" fmla="*/ 17 w 90"/>
                  <a:gd name="T63" fmla="*/ 11 h 120"/>
                  <a:gd name="T64" fmla="*/ 27 w 90"/>
                  <a:gd name="T65" fmla="*/ 5 h 120"/>
                  <a:gd name="T66" fmla="*/ 41 w 90"/>
                  <a:gd name="T67" fmla="*/ 1 h 120"/>
                  <a:gd name="T68" fmla="*/ 57 w 90"/>
                  <a:gd name="T69" fmla="*/ 0 h 120"/>
                  <a:gd name="T70" fmla="*/ 77 w 90"/>
                  <a:gd name="T71" fmla="*/ 1 h 1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0"/>
                  <a:gd name="T109" fmla="*/ 0 h 120"/>
                  <a:gd name="T110" fmla="*/ 90 w 90"/>
                  <a:gd name="T111" fmla="*/ 120 h 1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0" h="120">
                    <a:moveTo>
                      <a:pt x="77" y="1"/>
                    </a:moveTo>
                    <a:lnTo>
                      <a:pt x="76" y="2"/>
                    </a:lnTo>
                    <a:lnTo>
                      <a:pt x="74" y="3"/>
                    </a:lnTo>
                    <a:lnTo>
                      <a:pt x="70" y="6"/>
                    </a:lnTo>
                    <a:lnTo>
                      <a:pt x="68" y="9"/>
                    </a:lnTo>
                    <a:lnTo>
                      <a:pt x="66" y="15"/>
                    </a:lnTo>
                    <a:lnTo>
                      <a:pt x="67" y="20"/>
                    </a:lnTo>
                    <a:lnTo>
                      <a:pt x="71" y="25"/>
                    </a:lnTo>
                    <a:lnTo>
                      <a:pt x="81" y="31"/>
                    </a:lnTo>
                    <a:lnTo>
                      <a:pt x="90" y="61"/>
                    </a:lnTo>
                    <a:lnTo>
                      <a:pt x="77" y="88"/>
                    </a:lnTo>
                    <a:lnTo>
                      <a:pt x="75" y="87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53" y="77"/>
                    </a:lnTo>
                    <a:lnTo>
                      <a:pt x="44" y="77"/>
                    </a:lnTo>
                    <a:lnTo>
                      <a:pt x="37" y="83"/>
                    </a:lnTo>
                    <a:lnTo>
                      <a:pt x="31" y="92"/>
                    </a:lnTo>
                    <a:lnTo>
                      <a:pt x="31" y="110"/>
                    </a:lnTo>
                    <a:lnTo>
                      <a:pt x="11" y="120"/>
                    </a:lnTo>
                    <a:lnTo>
                      <a:pt x="10" y="119"/>
                    </a:lnTo>
                    <a:lnTo>
                      <a:pt x="9" y="115"/>
                    </a:lnTo>
                    <a:lnTo>
                      <a:pt x="7" y="108"/>
                    </a:lnTo>
                    <a:lnTo>
                      <a:pt x="5" y="99"/>
                    </a:lnTo>
                    <a:lnTo>
                      <a:pt x="3" y="89"/>
                    </a:lnTo>
                    <a:lnTo>
                      <a:pt x="1" y="77"/>
                    </a:lnTo>
                    <a:lnTo>
                      <a:pt x="0" y="66"/>
                    </a:lnTo>
                    <a:lnTo>
                      <a:pt x="0" y="54"/>
                    </a:lnTo>
                    <a:lnTo>
                      <a:pt x="2" y="42"/>
                    </a:lnTo>
                    <a:lnTo>
                      <a:pt x="4" y="31"/>
                    </a:lnTo>
                    <a:lnTo>
                      <a:pt x="9" y="20"/>
                    </a:lnTo>
                    <a:lnTo>
                      <a:pt x="17" y="11"/>
                    </a:lnTo>
                    <a:lnTo>
                      <a:pt x="27" y="5"/>
                    </a:lnTo>
                    <a:lnTo>
                      <a:pt x="41" y="1"/>
                    </a:lnTo>
                    <a:lnTo>
                      <a:pt x="57" y="0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Freeform 96"/>
              <p:cNvSpPr>
                <a:spLocks/>
              </p:cNvSpPr>
              <p:nvPr/>
            </p:nvSpPr>
            <p:spPr bwMode="auto">
              <a:xfrm>
                <a:off x="1408" y="2045"/>
                <a:ext cx="81" cy="91"/>
              </a:xfrm>
              <a:custGeom>
                <a:avLst/>
                <a:gdLst>
                  <a:gd name="T0" fmla="*/ 68 w 81"/>
                  <a:gd name="T1" fmla="*/ 0 h 91"/>
                  <a:gd name="T2" fmla="*/ 67 w 81"/>
                  <a:gd name="T3" fmla="*/ 1 h 91"/>
                  <a:gd name="T4" fmla="*/ 64 w 81"/>
                  <a:gd name="T5" fmla="*/ 3 h 91"/>
                  <a:gd name="T6" fmla="*/ 62 w 81"/>
                  <a:gd name="T7" fmla="*/ 6 h 91"/>
                  <a:gd name="T8" fmla="*/ 60 w 81"/>
                  <a:gd name="T9" fmla="*/ 10 h 91"/>
                  <a:gd name="T10" fmla="*/ 59 w 81"/>
                  <a:gd name="T11" fmla="*/ 14 h 91"/>
                  <a:gd name="T12" fmla="*/ 59 w 81"/>
                  <a:gd name="T13" fmla="*/ 18 h 91"/>
                  <a:gd name="T14" fmla="*/ 62 w 81"/>
                  <a:gd name="T15" fmla="*/ 23 h 91"/>
                  <a:gd name="T16" fmla="*/ 70 w 81"/>
                  <a:gd name="T17" fmla="*/ 27 h 91"/>
                  <a:gd name="T18" fmla="*/ 81 w 81"/>
                  <a:gd name="T19" fmla="*/ 46 h 91"/>
                  <a:gd name="T20" fmla="*/ 72 w 81"/>
                  <a:gd name="T21" fmla="*/ 66 h 91"/>
                  <a:gd name="T22" fmla="*/ 70 w 81"/>
                  <a:gd name="T23" fmla="*/ 65 h 91"/>
                  <a:gd name="T24" fmla="*/ 64 w 81"/>
                  <a:gd name="T25" fmla="*/ 63 h 91"/>
                  <a:gd name="T26" fmla="*/ 58 w 81"/>
                  <a:gd name="T27" fmla="*/ 60 h 91"/>
                  <a:gd name="T28" fmla="*/ 51 w 81"/>
                  <a:gd name="T29" fmla="*/ 59 h 91"/>
                  <a:gd name="T30" fmla="*/ 44 w 81"/>
                  <a:gd name="T31" fmla="*/ 59 h 91"/>
                  <a:gd name="T32" fmla="*/ 37 w 81"/>
                  <a:gd name="T33" fmla="*/ 62 h 91"/>
                  <a:gd name="T34" fmla="*/ 33 w 81"/>
                  <a:gd name="T35" fmla="*/ 70 h 91"/>
                  <a:gd name="T36" fmla="*/ 33 w 81"/>
                  <a:gd name="T37" fmla="*/ 83 h 91"/>
                  <a:gd name="T38" fmla="*/ 17 w 81"/>
                  <a:gd name="T39" fmla="*/ 91 h 91"/>
                  <a:gd name="T40" fmla="*/ 16 w 81"/>
                  <a:gd name="T41" fmla="*/ 91 h 91"/>
                  <a:gd name="T42" fmla="*/ 15 w 81"/>
                  <a:gd name="T43" fmla="*/ 89 h 91"/>
                  <a:gd name="T44" fmla="*/ 12 w 81"/>
                  <a:gd name="T45" fmla="*/ 86 h 91"/>
                  <a:gd name="T46" fmla="*/ 9 w 81"/>
                  <a:gd name="T47" fmla="*/ 82 h 91"/>
                  <a:gd name="T48" fmla="*/ 6 w 81"/>
                  <a:gd name="T49" fmla="*/ 77 h 91"/>
                  <a:gd name="T50" fmla="*/ 3 w 81"/>
                  <a:gd name="T51" fmla="*/ 71 h 91"/>
                  <a:gd name="T52" fmla="*/ 1 w 81"/>
                  <a:gd name="T53" fmla="*/ 65 h 91"/>
                  <a:gd name="T54" fmla="*/ 0 w 81"/>
                  <a:gd name="T55" fmla="*/ 58 h 91"/>
                  <a:gd name="T56" fmla="*/ 0 w 81"/>
                  <a:gd name="T57" fmla="*/ 50 h 91"/>
                  <a:gd name="T58" fmla="*/ 1 w 81"/>
                  <a:gd name="T59" fmla="*/ 43 h 91"/>
                  <a:gd name="T60" fmla="*/ 5 w 81"/>
                  <a:gd name="T61" fmla="*/ 36 h 91"/>
                  <a:gd name="T62" fmla="*/ 11 w 81"/>
                  <a:gd name="T63" fmla="*/ 28 h 91"/>
                  <a:gd name="T64" fmla="*/ 19 w 81"/>
                  <a:gd name="T65" fmla="*/ 21 h 91"/>
                  <a:gd name="T66" fmla="*/ 32 w 81"/>
                  <a:gd name="T67" fmla="*/ 14 h 91"/>
                  <a:gd name="T68" fmla="*/ 48 w 81"/>
                  <a:gd name="T69" fmla="*/ 6 h 91"/>
                  <a:gd name="T70" fmla="*/ 68 w 81"/>
                  <a:gd name="T71" fmla="*/ 0 h 91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81"/>
                  <a:gd name="T109" fmla="*/ 0 h 91"/>
                  <a:gd name="T110" fmla="*/ 81 w 81"/>
                  <a:gd name="T111" fmla="*/ 91 h 91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81" h="91">
                    <a:moveTo>
                      <a:pt x="68" y="0"/>
                    </a:moveTo>
                    <a:lnTo>
                      <a:pt x="67" y="1"/>
                    </a:lnTo>
                    <a:lnTo>
                      <a:pt x="64" y="3"/>
                    </a:lnTo>
                    <a:lnTo>
                      <a:pt x="62" y="6"/>
                    </a:lnTo>
                    <a:lnTo>
                      <a:pt x="60" y="10"/>
                    </a:lnTo>
                    <a:lnTo>
                      <a:pt x="59" y="14"/>
                    </a:lnTo>
                    <a:lnTo>
                      <a:pt x="59" y="18"/>
                    </a:lnTo>
                    <a:lnTo>
                      <a:pt x="62" y="23"/>
                    </a:lnTo>
                    <a:lnTo>
                      <a:pt x="70" y="27"/>
                    </a:lnTo>
                    <a:lnTo>
                      <a:pt x="81" y="46"/>
                    </a:lnTo>
                    <a:lnTo>
                      <a:pt x="72" y="66"/>
                    </a:lnTo>
                    <a:lnTo>
                      <a:pt x="70" y="65"/>
                    </a:lnTo>
                    <a:lnTo>
                      <a:pt x="64" y="63"/>
                    </a:lnTo>
                    <a:lnTo>
                      <a:pt x="58" y="60"/>
                    </a:lnTo>
                    <a:lnTo>
                      <a:pt x="51" y="59"/>
                    </a:lnTo>
                    <a:lnTo>
                      <a:pt x="44" y="59"/>
                    </a:lnTo>
                    <a:lnTo>
                      <a:pt x="37" y="62"/>
                    </a:lnTo>
                    <a:lnTo>
                      <a:pt x="33" y="70"/>
                    </a:lnTo>
                    <a:lnTo>
                      <a:pt x="33" y="83"/>
                    </a:lnTo>
                    <a:lnTo>
                      <a:pt x="17" y="91"/>
                    </a:lnTo>
                    <a:lnTo>
                      <a:pt x="16" y="91"/>
                    </a:lnTo>
                    <a:lnTo>
                      <a:pt x="15" y="89"/>
                    </a:lnTo>
                    <a:lnTo>
                      <a:pt x="12" y="86"/>
                    </a:lnTo>
                    <a:lnTo>
                      <a:pt x="9" y="82"/>
                    </a:lnTo>
                    <a:lnTo>
                      <a:pt x="6" y="77"/>
                    </a:lnTo>
                    <a:lnTo>
                      <a:pt x="3" y="71"/>
                    </a:lnTo>
                    <a:lnTo>
                      <a:pt x="1" y="65"/>
                    </a:lnTo>
                    <a:lnTo>
                      <a:pt x="0" y="58"/>
                    </a:lnTo>
                    <a:lnTo>
                      <a:pt x="0" y="50"/>
                    </a:lnTo>
                    <a:lnTo>
                      <a:pt x="1" y="43"/>
                    </a:lnTo>
                    <a:lnTo>
                      <a:pt x="5" y="36"/>
                    </a:lnTo>
                    <a:lnTo>
                      <a:pt x="11" y="28"/>
                    </a:lnTo>
                    <a:lnTo>
                      <a:pt x="19" y="21"/>
                    </a:lnTo>
                    <a:lnTo>
                      <a:pt x="32" y="14"/>
                    </a:lnTo>
                    <a:lnTo>
                      <a:pt x="48" y="6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Freeform 97"/>
              <p:cNvSpPr>
                <a:spLocks/>
              </p:cNvSpPr>
              <p:nvPr/>
            </p:nvSpPr>
            <p:spPr bwMode="auto">
              <a:xfrm>
                <a:off x="1267" y="2213"/>
                <a:ext cx="325" cy="562"/>
              </a:xfrm>
              <a:custGeom>
                <a:avLst/>
                <a:gdLst>
                  <a:gd name="T0" fmla="*/ 133 w 325"/>
                  <a:gd name="T1" fmla="*/ 0 h 562"/>
                  <a:gd name="T2" fmla="*/ 223 w 325"/>
                  <a:gd name="T3" fmla="*/ 43 h 562"/>
                  <a:gd name="T4" fmla="*/ 275 w 325"/>
                  <a:gd name="T5" fmla="*/ 121 h 562"/>
                  <a:gd name="T6" fmla="*/ 279 w 325"/>
                  <a:gd name="T7" fmla="*/ 159 h 562"/>
                  <a:gd name="T8" fmla="*/ 223 w 325"/>
                  <a:gd name="T9" fmla="*/ 75 h 562"/>
                  <a:gd name="T10" fmla="*/ 284 w 325"/>
                  <a:gd name="T11" fmla="*/ 207 h 562"/>
                  <a:gd name="T12" fmla="*/ 291 w 325"/>
                  <a:gd name="T13" fmla="*/ 258 h 562"/>
                  <a:gd name="T14" fmla="*/ 254 w 325"/>
                  <a:gd name="T15" fmla="*/ 256 h 562"/>
                  <a:gd name="T16" fmla="*/ 216 w 325"/>
                  <a:gd name="T17" fmla="*/ 221 h 562"/>
                  <a:gd name="T18" fmla="*/ 156 w 325"/>
                  <a:gd name="T19" fmla="*/ 238 h 562"/>
                  <a:gd name="T20" fmla="*/ 213 w 325"/>
                  <a:gd name="T21" fmla="*/ 251 h 562"/>
                  <a:gd name="T22" fmla="*/ 154 w 325"/>
                  <a:gd name="T23" fmla="*/ 294 h 562"/>
                  <a:gd name="T24" fmla="*/ 246 w 325"/>
                  <a:gd name="T25" fmla="*/ 280 h 562"/>
                  <a:gd name="T26" fmla="*/ 312 w 325"/>
                  <a:gd name="T27" fmla="*/ 284 h 562"/>
                  <a:gd name="T28" fmla="*/ 325 w 325"/>
                  <a:gd name="T29" fmla="*/ 362 h 562"/>
                  <a:gd name="T30" fmla="*/ 133 w 325"/>
                  <a:gd name="T31" fmla="*/ 342 h 562"/>
                  <a:gd name="T32" fmla="*/ 261 w 325"/>
                  <a:gd name="T33" fmla="*/ 378 h 562"/>
                  <a:gd name="T34" fmla="*/ 106 w 325"/>
                  <a:gd name="T35" fmla="*/ 362 h 562"/>
                  <a:gd name="T36" fmla="*/ 104 w 325"/>
                  <a:gd name="T37" fmla="*/ 355 h 562"/>
                  <a:gd name="T38" fmla="*/ 98 w 325"/>
                  <a:gd name="T39" fmla="*/ 335 h 562"/>
                  <a:gd name="T40" fmla="*/ 91 w 325"/>
                  <a:gd name="T41" fmla="*/ 305 h 562"/>
                  <a:gd name="T42" fmla="*/ 83 w 325"/>
                  <a:gd name="T43" fmla="*/ 267 h 562"/>
                  <a:gd name="T44" fmla="*/ 78 w 325"/>
                  <a:gd name="T45" fmla="*/ 225 h 562"/>
                  <a:gd name="T46" fmla="*/ 75 w 325"/>
                  <a:gd name="T47" fmla="*/ 182 h 562"/>
                  <a:gd name="T48" fmla="*/ 76 w 325"/>
                  <a:gd name="T49" fmla="*/ 139 h 562"/>
                  <a:gd name="T50" fmla="*/ 83 w 325"/>
                  <a:gd name="T51" fmla="*/ 99 h 562"/>
                  <a:gd name="T52" fmla="*/ 81 w 325"/>
                  <a:gd name="T53" fmla="*/ 103 h 562"/>
                  <a:gd name="T54" fmla="*/ 77 w 325"/>
                  <a:gd name="T55" fmla="*/ 115 h 562"/>
                  <a:gd name="T56" fmla="*/ 72 w 325"/>
                  <a:gd name="T57" fmla="*/ 131 h 562"/>
                  <a:gd name="T58" fmla="*/ 67 w 325"/>
                  <a:gd name="T59" fmla="*/ 151 h 562"/>
                  <a:gd name="T60" fmla="*/ 62 w 325"/>
                  <a:gd name="T61" fmla="*/ 174 h 562"/>
                  <a:gd name="T62" fmla="*/ 60 w 325"/>
                  <a:gd name="T63" fmla="*/ 198 h 562"/>
                  <a:gd name="T64" fmla="*/ 60 w 325"/>
                  <a:gd name="T65" fmla="*/ 221 h 562"/>
                  <a:gd name="T66" fmla="*/ 65 w 325"/>
                  <a:gd name="T67" fmla="*/ 243 h 562"/>
                  <a:gd name="T68" fmla="*/ 44 w 325"/>
                  <a:gd name="T69" fmla="*/ 188 h 562"/>
                  <a:gd name="T70" fmla="*/ 70 w 325"/>
                  <a:gd name="T71" fmla="*/ 318 h 562"/>
                  <a:gd name="T72" fmla="*/ 23 w 325"/>
                  <a:gd name="T73" fmla="*/ 388 h 562"/>
                  <a:gd name="T74" fmla="*/ 75 w 325"/>
                  <a:gd name="T75" fmla="*/ 364 h 562"/>
                  <a:gd name="T76" fmla="*/ 44 w 325"/>
                  <a:gd name="T77" fmla="*/ 443 h 562"/>
                  <a:gd name="T78" fmla="*/ 98 w 325"/>
                  <a:gd name="T79" fmla="*/ 388 h 562"/>
                  <a:gd name="T80" fmla="*/ 216 w 325"/>
                  <a:gd name="T81" fmla="*/ 402 h 562"/>
                  <a:gd name="T82" fmla="*/ 229 w 325"/>
                  <a:gd name="T83" fmla="*/ 484 h 562"/>
                  <a:gd name="T84" fmla="*/ 246 w 325"/>
                  <a:gd name="T85" fmla="*/ 405 h 562"/>
                  <a:gd name="T86" fmla="*/ 297 w 325"/>
                  <a:gd name="T87" fmla="*/ 402 h 562"/>
                  <a:gd name="T88" fmla="*/ 298 w 325"/>
                  <a:gd name="T89" fmla="*/ 562 h 562"/>
                  <a:gd name="T90" fmla="*/ 78 w 325"/>
                  <a:gd name="T91" fmla="*/ 554 h 562"/>
                  <a:gd name="T92" fmla="*/ 0 w 325"/>
                  <a:gd name="T93" fmla="*/ 405 h 562"/>
                  <a:gd name="T94" fmla="*/ 0 w 325"/>
                  <a:gd name="T95" fmla="*/ 402 h 562"/>
                  <a:gd name="T96" fmla="*/ 0 w 325"/>
                  <a:gd name="T97" fmla="*/ 393 h 562"/>
                  <a:gd name="T98" fmla="*/ 1 w 325"/>
                  <a:gd name="T99" fmla="*/ 378 h 562"/>
                  <a:gd name="T100" fmla="*/ 2 w 325"/>
                  <a:gd name="T101" fmla="*/ 359 h 562"/>
                  <a:gd name="T102" fmla="*/ 3 w 325"/>
                  <a:gd name="T103" fmla="*/ 336 h 562"/>
                  <a:gd name="T104" fmla="*/ 6 w 325"/>
                  <a:gd name="T105" fmla="*/ 310 h 562"/>
                  <a:gd name="T106" fmla="*/ 11 w 325"/>
                  <a:gd name="T107" fmla="*/ 280 h 562"/>
                  <a:gd name="T108" fmla="*/ 15 w 325"/>
                  <a:gd name="T109" fmla="*/ 249 h 562"/>
                  <a:gd name="T110" fmla="*/ 22 w 325"/>
                  <a:gd name="T111" fmla="*/ 217 h 562"/>
                  <a:gd name="T112" fmla="*/ 31 w 325"/>
                  <a:gd name="T113" fmla="*/ 182 h 562"/>
                  <a:gd name="T114" fmla="*/ 42 w 325"/>
                  <a:gd name="T115" fmla="*/ 148 h 562"/>
                  <a:gd name="T116" fmla="*/ 55 w 325"/>
                  <a:gd name="T117" fmla="*/ 116 h 562"/>
                  <a:gd name="T118" fmla="*/ 70 w 325"/>
                  <a:gd name="T119" fmla="*/ 84 h 562"/>
                  <a:gd name="T120" fmla="*/ 88 w 325"/>
                  <a:gd name="T121" fmla="*/ 53 h 562"/>
                  <a:gd name="T122" fmla="*/ 109 w 325"/>
                  <a:gd name="T123" fmla="*/ 25 h 562"/>
                  <a:gd name="T124" fmla="*/ 133 w 325"/>
                  <a:gd name="T125" fmla="*/ 0 h 5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25"/>
                  <a:gd name="T190" fmla="*/ 0 h 562"/>
                  <a:gd name="T191" fmla="*/ 325 w 325"/>
                  <a:gd name="T192" fmla="*/ 562 h 5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25" h="562">
                    <a:moveTo>
                      <a:pt x="133" y="0"/>
                    </a:moveTo>
                    <a:lnTo>
                      <a:pt x="223" y="43"/>
                    </a:lnTo>
                    <a:lnTo>
                      <a:pt x="275" y="121"/>
                    </a:lnTo>
                    <a:lnTo>
                      <a:pt x="279" y="159"/>
                    </a:lnTo>
                    <a:lnTo>
                      <a:pt x="223" y="75"/>
                    </a:lnTo>
                    <a:lnTo>
                      <a:pt x="284" y="207"/>
                    </a:lnTo>
                    <a:lnTo>
                      <a:pt x="291" y="258"/>
                    </a:lnTo>
                    <a:lnTo>
                      <a:pt x="254" y="256"/>
                    </a:lnTo>
                    <a:lnTo>
                      <a:pt x="216" y="221"/>
                    </a:lnTo>
                    <a:lnTo>
                      <a:pt x="156" y="238"/>
                    </a:lnTo>
                    <a:lnTo>
                      <a:pt x="213" y="251"/>
                    </a:lnTo>
                    <a:lnTo>
                      <a:pt x="154" y="294"/>
                    </a:lnTo>
                    <a:lnTo>
                      <a:pt x="246" y="280"/>
                    </a:lnTo>
                    <a:lnTo>
                      <a:pt x="312" y="284"/>
                    </a:lnTo>
                    <a:lnTo>
                      <a:pt x="325" y="362"/>
                    </a:lnTo>
                    <a:lnTo>
                      <a:pt x="133" y="342"/>
                    </a:lnTo>
                    <a:lnTo>
                      <a:pt x="261" y="378"/>
                    </a:lnTo>
                    <a:lnTo>
                      <a:pt x="106" y="362"/>
                    </a:lnTo>
                    <a:lnTo>
                      <a:pt x="104" y="355"/>
                    </a:lnTo>
                    <a:lnTo>
                      <a:pt x="98" y="335"/>
                    </a:lnTo>
                    <a:lnTo>
                      <a:pt x="91" y="305"/>
                    </a:lnTo>
                    <a:lnTo>
                      <a:pt x="83" y="267"/>
                    </a:lnTo>
                    <a:lnTo>
                      <a:pt x="78" y="225"/>
                    </a:lnTo>
                    <a:lnTo>
                      <a:pt x="75" y="182"/>
                    </a:lnTo>
                    <a:lnTo>
                      <a:pt x="76" y="139"/>
                    </a:lnTo>
                    <a:lnTo>
                      <a:pt x="83" y="99"/>
                    </a:lnTo>
                    <a:lnTo>
                      <a:pt x="81" y="103"/>
                    </a:lnTo>
                    <a:lnTo>
                      <a:pt x="77" y="115"/>
                    </a:lnTo>
                    <a:lnTo>
                      <a:pt x="72" y="131"/>
                    </a:lnTo>
                    <a:lnTo>
                      <a:pt x="67" y="151"/>
                    </a:lnTo>
                    <a:lnTo>
                      <a:pt x="62" y="174"/>
                    </a:lnTo>
                    <a:lnTo>
                      <a:pt x="60" y="198"/>
                    </a:lnTo>
                    <a:lnTo>
                      <a:pt x="60" y="221"/>
                    </a:lnTo>
                    <a:lnTo>
                      <a:pt x="65" y="243"/>
                    </a:lnTo>
                    <a:lnTo>
                      <a:pt x="44" y="188"/>
                    </a:lnTo>
                    <a:lnTo>
                      <a:pt x="70" y="318"/>
                    </a:lnTo>
                    <a:lnTo>
                      <a:pt x="23" y="388"/>
                    </a:lnTo>
                    <a:lnTo>
                      <a:pt x="75" y="364"/>
                    </a:lnTo>
                    <a:lnTo>
                      <a:pt x="44" y="443"/>
                    </a:lnTo>
                    <a:lnTo>
                      <a:pt x="98" y="388"/>
                    </a:lnTo>
                    <a:lnTo>
                      <a:pt x="216" y="402"/>
                    </a:lnTo>
                    <a:lnTo>
                      <a:pt x="229" y="484"/>
                    </a:lnTo>
                    <a:lnTo>
                      <a:pt x="246" y="405"/>
                    </a:lnTo>
                    <a:lnTo>
                      <a:pt x="297" y="402"/>
                    </a:lnTo>
                    <a:lnTo>
                      <a:pt x="298" y="562"/>
                    </a:lnTo>
                    <a:lnTo>
                      <a:pt x="78" y="554"/>
                    </a:lnTo>
                    <a:lnTo>
                      <a:pt x="0" y="405"/>
                    </a:lnTo>
                    <a:lnTo>
                      <a:pt x="0" y="402"/>
                    </a:lnTo>
                    <a:lnTo>
                      <a:pt x="0" y="393"/>
                    </a:lnTo>
                    <a:lnTo>
                      <a:pt x="1" y="378"/>
                    </a:lnTo>
                    <a:lnTo>
                      <a:pt x="2" y="359"/>
                    </a:lnTo>
                    <a:lnTo>
                      <a:pt x="3" y="336"/>
                    </a:lnTo>
                    <a:lnTo>
                      <a:pt x="6" y="310"/>
                    </a:lnTo>
                    <a:lnTo>
                      <a:pt x="11" y="280"/>
                    </a:lnTo>
                    <a:lnTo>
                      <a:pt x="15" y="249"/>
                    </a:lnTo>
                    <a:lnTo>
                      <a:pt x="22" y="217"/>
                    </a:lnTo>
                    <a:lnTo>
                      <a:pt x="31" y="182"/>
                    </a:lnTo>
                    <a:lnTo>
                      <a:pt x="42" y="148"/>
                    </a:lnTo>
                    <a:lnTo>
                      <a:pt x="55" y="116"/>
                    </a:lnTo>
                    <a:lnTo>
                      <a:pt x="70" y="84"/>
                    </a:lnTo>
                    <a:lnTo>
                      <a:pt x="88" y="53"/>
                    </a:lnTo>
                    <a:lnTo>
                      <a:pt x="109" y="2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Freeform 98"/>
              <p:cNvSpPr>
                <a:spLocks/>
              </p:cNvSpPr>
              <p:nvPr/>
            </p:nvSpPr>
            <p:spPr bwMode="auto">
              <a:xfrm>
                <a:off x="1357" y="2312"/>
                <a:ext cx="43" cy="169"/>
              </a:xfrm>
              <a:custGeom>
                <a:avLst/>
                <a:gdLst>
                  <a:gd name="T0" fmla="*/ 0 w 43"/>
                  <a:gd name="T1" fmla="*/ 169 h 169"/>
                  <a:gd name="T2" fmla="*/ 43 w 43"/>
                  <a:gd name="T3" fmla="*/ 163 h 169"/>
                  <a:gd name="T4" fmla="*/ 39 w 43"/>
                  <a:gd name="T5" fmla="*/ 0 h 169"/>
                  <a:gd name="T6" fmla="*/ 0 w 43"/>
                  <a:gd name="T7" fmla="*/ 169 h 1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169"/>
                  <a:gd name="T14" fmla="*/ 43 w 43"/>
                  <a:gd name="T15" fmla="*/ 169 h 1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169">
                    <a:moveTo>
                      <a:pt x="0" y="169"/>
                    </a:moveTo>
                    <a:lnTo>
                      <a:pt x="43" y="163"/>
                    </a:lnTo>
                    <a:lnTo>
                      <a:pt x="39" y="0"/>
                    </a:lnTo>
                    <a:lnTo>
                      <a:pt x="0" y="169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6" name="Freeform 99"/>
              <p:cNvSpPr>
                <a:spLocks/>
              </p:cNvSpPr>
              <p:nvPr/>
            </p:nvSpPr>
            <p:spPr bwMode="auto">
              <a:xfrm>
                <a:off x="1390" y="2220"/>
                <a:ext cx="33" cy="39"/>
              </a:xfrm>
              <a:custGeom>
                <a:avLst/>
                <a:gdLst>
                  <a:gd name="T0" fmla="*/ 29 w 33"/>
                  <a:gd name="T1" fmla="*/ 11 h 39"/>
                  <a:gd name="T2" fmla="*/ 33 w 33"/>
                  <a:gd name="T3" fmla="*/ 39 h 39"/>
                  <a:gd name="T4" fmla="*/ 0 w 33"/>
                  <a:gd name="T5" fmla="*/ 13 h 39"/>
                  <a:gd name="T6" fmla="*/ 9 w 33"/>
                  <a:gd name="T7" fmla="*/ 0 h 39"/>
                  <a:gd name="T8" fmla="*/ 29 w 33"/>
                  <a:gd name="T9" fmla="*/ 11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39"/>
                  <a:gd name="T17" fmla="*/ 33 w 3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39">
                    <a:moveTo>
                      <a:pt x="29" y="11"/>
                    </a:moveTo>
                    <a:lnTo>
                      <a:pt x="33" y="39"/>
                    </a:lnTo>
                    <a:lnTo>
                      <a:pt x="0" y="13"/>
                    </a:lnTo>
                    <a:lnTo>
                      <a:pt x="9" y="0"/>
                    </a:lnTo>
                    <a:lnTo>
                      <a:pt x="29" y="11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7" name="Freeform 100"/>
              <p:cNvSpPr>
                <a:spLocks/>
              </p:cNvSpPr>
              <p:nvPr/>
            </p:nvSpPr>
            <p:spPr bwMode="auto">
              <a:xfrm>
                <a:off x="1357" y="2606"/>
                <a:ext cx="83" cy="82"/>
              </a:xfrm>
              <a:custGeom>
                <a:avLst/>
                <a:gdLst>
                  <a:gd name="T0" fmla="*/ 83 w 83"/>
                  <a:gd name="T1" fmla="*/ 82 h 82"/>
                  <a:gd name="T2" fmla="*/ 81 w 83"/>
                  <a:gd name="T3" fmla="*/ 60 h 82"/>
                  <a:gd name="T4" fmla="*/ 14 w 83"/>
                  <a:gd name="T5" fmla="*/ 0 h 82"/>
                  <a:gd name="T6" fmla="*/ 35 w 83"/>
                  <a:gd name="T7" fmla="*/ 38 h 82"/>
                  <a:gd name="T8" fmla="*/ 0 w 83"/>
                  <a:gd name="T9" fmla="*/ 31 h 82"/>
                  <a:gd name="T10" fmla="*/ 83 w 83"/>
                  <a:gd name="T11" fmla="*/ 82 h 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"/>
                  <a:gd name="T19" fmla="*/ 0 h 82"/>
                  <a:gd name="T20" fmla="*/ 83 w 83"/>
                  <a:gd name="T21" fmla="*/ 82 h 8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" h="82">
                    <a:moveTo>
                      <a:pt x="83" y="82"/>
                    </a:moveTo>
                    <a:lnTo>
                      <a:pt x="81" y="60"/>
                    </a:lnTo>
                    <a:lnTo>
                      <a:pt x="14" y="0"/>
                    </a:lnTo>
                    <a:lnTo>
                      <a:pt x="35" y="38"/>
                    </a:lnTo>
                    <a:lnTo>
                      <a:pt x="0" y="31"/>
                    </a:lnTo>
                    <a:lnTo>
                      <a:pt x="83" y="82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8" name="Freeform 101"/>
              <p:cNvSpPr>
                <a:spLocks/>
              </p:cNvSpPr>
              <p:nvPr/>
            </p:nvSpPr>
            <p:spPr bwMode="auto">
              <a:xfrm>
                <a:off x="1453" y="2318"/>
                <a:ext cx="45" cy="107"/>
              </a:xfrm>
              <a:custGeom>
                <a:avLst/>
                <a:gdLst>
                  <a:gd name="T0" fmla="*/ 0 w 45"/>
                  <a:gd name="T1" fmla="*/ 0 h 107"/>
                  <a:gd name="T2" fmla="*/ 30 w 45"/>
                  <a:gd name="T3" fmla="*/ 105 h 107"/>
                  <a:gd name="T4" fmla="*/ 45 w 45"/>
                  <a:gd name="T5" fmla="*/ 107 h 107"/>
                  <a:gd name="T6" fmla="*/ 35 w 45"/>
                  <a:gd name="T7" fmla="*/ 57 h 107"/>
                  <a:gd name="T8" fmla="*/ 0 w 45"/>
                  <a:gd name="T9" fmla="*/ 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107"/>
                  <a:gd name="T17" fmla="*/ 45 w 45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107">
                    <a:moveTo>
                      <a:pt x="0" y="0"/>
                    </a:moveTo>
                    <a:lnTo>
                      <a:pt x="30" y="105"/>
                    </a:lnTo>
                    <a:lnTo>
                      <a:pt x="45" y="107"/>
                    </a:lnTo>
                    <a:lnTo>
                      <a:pt x="35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9" name="Freeform 102"/>
              <p:cNvSpPr>
                <a:spLocks/>
              </p:cNvSpPr>
              <p:nvPr/>
            </p:nvSpPr>
            <p:spPr bwMode="auto">
              <a:xfrm>
                <a:off x="1440" y="2307"/>
                <a:ext cx="43" cy="140"/>
              </a:xfrm>
              <a:custGeom>
                <a:avLst/>
                <a:gdLst>
                  <a:gd name="T0" fmla="*/ 43 w 43"/>
                  <a:gd name="T1" fmla="*/ 137 h 140"/>
                  <a:gd name="T2" fmla="*/ 0 w 43"/>
                  <a:gd name="T3" fmla="*/ 0 h 140"/>
                  <a:gd name="T4" fmla="*/ 23 w 43"/>
                  <a:gd name="T5" fmla="*/ 140 h 140"/>
                  <a:gd name="T6" fmla="*/ 43 w 43"/>
                  <a:gd name="T7" fmla="*/ 137 h 1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"/>
                  <a:gd name="T13" fmla="*/ 0 h 140"/>
                  <a:gd name="T14" fmla="*/ 43 w 43"/>
                  <a:gd name="T15" fmla="*/ 140 h 1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" h="140">
                    <a:moveTo>
                      <a:pt x="43" y="137"/>
                    </a:moveTo>
                    <a:lnTo>
                      <a:pt x="0" y="0"/>
                    </a:lnTo>
                    <a:lnTo>
                      <a:pt x="23" y="140"/>
                    </a:lnTo>
                    <a:lnTo>
                      <a:pt x="43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0" name="Freeform 103"/>
              <p:cNvSpPr>
                <a:spLocks/>
              </p:cNvSpPr>
              <p:nvPr/>
            </p:nvSpPr>
            <p:spPr bwMode="auto">
              <a:xfrm>
                <a:off x="1396" y="2247"/>
                <a:ext cx="94" cy="109"/>
              </a:xfrm>
              <a:custGeom>
                <a:avLst/>
                <a:gdLst>
                  <a:gd name="T0" fmla="*/ 91 w 94"/>
                  <a:gd name="T1" fmla="*/ 55 h 109"/>
                  <a:gd name="T2" fmla="*/ 0 w 94"/>
                  <a:gd name="T3" fmla="*/ 0 h 109"/>
                  <a:gd name="T4" fmla="*/ 94 w 94"/>
                  <a:gd name="T5" fmla="*/ 109 h 109"/>
                  <a:gd name="T6" fmla="*/ 73 w 94"/>
                  <a:gd name="T7" fmla="*/ 60 h 109"/>
                  <a:gd name="T8" fmla="*/ 91 w 94"/>
                  <a:gd name="T9" fmla="*/ 55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4"/>
                  <a:gd name="T16" fmla="*/ 0 h 109"/>
                  <a:gd name="T17" fmla="*/ 94 w 94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4" h="109">
                    <a:moveTo>
                      <a:pt x="91" y="55"/>
                    </a:moveTo>
                    <a:lnTo>
                      <a:pt x="0" y="0"/>
                    </a:lnTo>
                    <a:lnTo>
                      <a:pt x="94" y="109"/>
                    </a:lnTo>
                    <a:lnTo>
                      <a:pt x="73" y="60"/>
                    </a:lnTo>
                    <a:lnTo>
                      <a:pt x="91" y="55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1" name="Freeform 104"/>
              <p:cNvSpPr>
                <a:spLocks/>
              </p:cNvSpPr>
              <p:nvPr/>
            </p:nvSpPr>
            <p:spPr bwMode="auto">
              <a:xfrm>
                <a:off x="1556" y="2134"/>
                <a:ext cx="31" cy="35"/>
              </a:xfrm>
              <a:custGeom>
                <a:avLst/>
                <a:gdLst>
                  <a:gd name="T0" fmla="*/ 31 w 31"/>
                  <a:gd name="T1" fmla="*/ 0 h 35"/>
                  <a:gd name="T2" fmla="*/ 0 w 31"/>
                  <a:gd name="T3" fmla="*/ 35 h 35"/>
                  <a:gd name="T4" fmla="*/ 2 w 31"/>
                  <a:gd name="T5" fmla="*/ 34 h 35"/>
                  <a:gd name="T6" fmla="*/ 6 w 31"/>
                  <a:gd name="T7" fmla="*/ 32 h 35"/>
                  <a:gd name="T8" fmla="*/ 11 w 31"/>
                  <a:gd name="T9" fmla="*/ 28 h 35"/>
                  <a:gd name="T10" fmla="*/ 16 w 31"/>
                  <a:gd name="T11" fmla="*/ 25 h 35"/>
                  <a:gd name="T12" fmla="*/ 22 w 31"/>
                  <a:gd name="T13" fmla="*/ 20 h 35"/>
                  <a:gd name="T14" fmla="*/ 27 w 31"/>
                  <a:gd name="T15" fmla="*/ 14 h 35"/>
                  <a:gd name="T16" fmla="*/ 30 w 31"/>
                  <a:gd name="T17" fmla="*/ 8 h 35"/>
                  <a:gd name="T18" fmla="*/ 31 w 31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1"/>
                  <a:gd name="T31" fmla="*/ 0 h 35"/>
                  <a:gd name="T32" fmla="*/ 31 w 31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1" h="35">
                    <a:moveTo>
                      <a:pt x="31" y="0"/>
                    </a:moveTo>
                    <a:lnTo>
                      <a:pt x="0" y="35"/>
                    </a:lnTo>
                    <a:lnTo>
                      <a:pt x="2" y="34"/>
                    </a:lnTo>
                    <a:lnTo>
                      <a:pt x="6" y="32"/>
                    </a:lnTo>
                    <a:lnTo>
                      <a:pt x="11" y="28"/>
                    </a:lnTo>
                    <a:lnTo>
                      <a:pt x="16" y="25"/>
                    </a:lnTo>
                    <a:lnTo>
                      <a:pt x="22" y="20"/>
                    </a:lnTo>
                    <a:lnTo>
                      <a:pt x="27" y="14"/>
                    </a:lnTo>
                    <a:lnTo>
                      <a:pt x="30" y="8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2" name="Freeform 105"/>
              <p:cNvSpPr>
                <a:spLocks/>
              </p:cNvSpPr>
              <p:nvPr/>
            </p:nvSpPr>
            <p:spPr bwMode="auto">
              <a:xfrm>
                <a:off x="1484" y="2115"/>
                <a:ext cx="88" cy="42"/>
              </a:xfrm>
              <a:custGeom>
                <a:avLst/>
                <a:gdLst>
                  <a:gd name="T0" fmla="*/ 88 w 88"/>
                  <a:gd name="T1" fmla="*/ 36 h 42"/>
                  <a:gd name="T2" fmla="*/ 0 w 88"/>
                  <a:gd name="T3" fmla="*/ 0 h 42"/>
                  <a:gd name="T4" fmla="*/ 84 w 88"/>
                  <a:gd name="T5" fmla="*/ 42 h 42"/>
                  <a:gd name="T6" fmla="*/ 88 w 88"/>
                  <a:gd name="T7" fmla="*/ 36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42"/>
                  <a:gd name="T14" fmla="*/ 88 w 88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42">
                    <a:moveTo>
                      <a:pt x="88" y="36"/>
                    </a:moveTo>
                    <a:lnTo>
                      <a:pt x="0" y="0"/>
                    </a:lnTo>
                    <a:lnTo>
                      <a:pt x="84" y="42"/>
                    </a:lnTo>
                    <a:lnTo>
                      <a:pt x="88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3" name="Freeform 106"/>
              <p:cNvSpPr>
                <a:spLocks/>
              </p:cNvSpPr>
              <p:nvPr/>
            </p:nvSpPr>
            <p:spPr bwMode="auto">
              <a:xfrm>
                <a:off x="1767" y="2376"/>
                <a:ext cx="52" cy="20"/>
              </a:xfrm>
              <a:custGeom>
                <a:avLst/>
                <a:gdLst>
                  <a:gd name="T0" fmla="*/ 7 w 52"/>
                  <a:gd name="T1" fmla="*/ 0 h 20"/>
                  <a:gd name="T2" fmla="*/ 0 w 52"/>
                  <a:gd name="T3" fmla="*/ 15 h 20"/>
                  <a:gd name="T4" fmla="*/ 52 w 52"/>
                  <a:gd name="T5" fmla="*/ 20 h 20"/>
                  <a:gd name="T6" fmla="*/ 7 w 52"/>
                  <a:gd name="T7" fmla="*/ 0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20"/>
                  <a:gd name="T14" fmla="*/ 52 w 52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20">
                    <a:moveTo>
                      <a:pt x="7" y="0"/>
                    </a:moveTo>
                    <a:lnTo>
                      <a:pt x="0" y="15"/>
                    </a:lnTo>
                    <a:lnTo>
                      <a:pt x="52" y="2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9E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4" name="Freeform 107"/>
              <p:cNvSpPr>
                <a:spLocks/>
              </p:cNvSpPr>
              <p:nvPr/>
            </p:nvSpPr>
            <p:spPr bwMode="auto">
              <a:xfrm>
                <a:off x="1798" y="2284"/>
                <a:ext cx="151" cy="196"/>
              </a:xfrm>
              <a:custGeom>
                <a:avLst/>
                <a:gdLst>
                  <a:gd name="T0" fmla="*/ 18 w 151"/>
                  <a:gd name="T1" fmla="*/ 14 h 196"/>
                  <a:gd name="T2" fmla="*/ 12 w 151"/>
                  <a:gd name="T3" fmla="*/ 15 h 196"/>
                  <a:gd name="T4" fmla="*/ 3 w 151"/>
                  <a:gd name="T5" fmla="*/ 17 h 196"/>
                  <a:gd name="T6" fmla="*/ 0 w 151"/>
                  <a:gd name="T7" fmla="*/ 24 h 196"/>
                  <a:gd name="T8" fmla="*/ 3 w 151"/>
                  <a:gd name="T9" fmla="*/ 30 h 196"/>
                  <a:gd name="T10" fmla="*/ 12 w 151"/>
                  <a:gd name="T11" fmla="*/ 38 h 196"/>
                  <a:gd name="T12" fmla="*/ 20 w 151"/>
                  <a:gd name="T13" fmla="*/ 50 h 196"/>
                  <a:gd name="T14" fmla="*/ 20 w 151"/>
                  <a:gd name="T15" fmla="*/ 62 h 196"/>
                  <a:gd name="T16" fmla="*/ 16 w 151"/>
                  <a:gd name="T17" fmla="*/ 65 h 196"/>
                  <a:gd name="T18" fmla="*/ 21 w 151"/>
                  <a:gd name="T19" fmla="*/ 65 h 196"/>
                  <a:gd name="T20" fmla="*/ 28 w 151"/>
                  <a:gd name="T21" fmla="*/ 62 h 196"/>
                  <a:gd name="T22" fmla="*/ 32 w 151"/>
                  <a:gd name="T23" fmla="*/ 56 h 196"/>
                  <a:gd name="T24" fmla="*/ 33 w 151"/>
                  <a:gd name="T25" fmla="*/ 53 h 196"/>
                  <a:gd name="T26" fmla="*/ 37 w 151"/>
                  <a:gd name="T27" fmla="*/ 72 h 196"/>
                  <a:gd name="T28" fmla="*/ 35 w 151"/>
                  <a:gd name="T29" fmla="*/ 99 h 196"/>
                  <a:gd name="T30" fmla="*/ 18 w 151"/>
                  <a:gd name="T31" fmla="*/ 124 h 196"/>
                  <a:gd name="T32" fmla="*/ 1 w 151"/>
                  <a:gd name="T33" fmla="*/ 133 h 196"/>
                  <a:gd name="T34" fmla="*/ 1 w 151"/>
                  <a:gd name="T35" fmla="*/ 136 h 196"/>
                  <a:gd name="T36" fmla="*/ 6 w 151"/>
                  <a:gd name="T37" fmla="*/ 141 h 196"/>
                  <a:gd name="T38" fmla="*/ 14 w 151"/>
                  <a:gd name="T39" fmla="*/ 145 h 196"/>
                  <a:gd name="T40" fmla="*/ 23 w 151"/>
                  <a:gd name="T41" fmla="*/ 145 h 196"/>
                  <a:gd name="T42" fmla="*/ 38 w 151"/>
                  <a:gd name="T43" fmla="*/ 141 h 196"/>
                  <a:gd name="T44" fmla="*/ 52 w 151"/>
                  <a:gd name="T45" fmla="*/ 146 h 196"/>
                  <a:gd name="T46" fmla="*/ 51 w 151"/>
                  <a:gd name="T47" fmla="*/ 170 h 196"/>
                  <a:gd name="T48" fmla="*/ 40 w 151"/>
                  <a:gd name="T49" fmla="*/ 194 h 196"/>
                  <a:gd name="T50" fmla="*/ 45 w 151"/>
                  <a:gd name="T51" fmla="*/ 196 h 196"/>
                  <a:gd name="T52" fmla="*/ 58 w 151"/>
                  <a:gd name="T53" fmla="*/ 194 h 196"/>
                  <a:gd name="T54" fmla="*/ 78 w 151"/>
                  <a:gd name="T55" fmla="*/ 177 h 196"/>
                  <a:gd name="T56" fmla="*/ 91 w 151"/>
                  <a:gd name="T57" fmla="*/ 161 h 196"/>
                  <a:gd name="T58" fmla="*/ 98 w 151"/>
                  <a:gd name="T59" fmla="*/ 156 h 196"/>
                  <a:gd name="T60" fmla="*/ 107 w 151"/>
                  <a:gd name="T61" fmla="*/ 147 h 196"/>
                  <a:gd name="T62" fmla="*/ 120 w 151"/>
                  <a:gd name="T63" fmla="*/ 135 h 196"/>
                  <a:gd name="T64" fmla="*/ 131 w 151"/>
                  <a:gd name="T65" fmla="*/ 123 h 196"/>
                  <a:gd name="T66" fmla="*/ 141 w 151"/>
                  <a:gd name="T67" fmla="*/ 111 h 196"/>
                  <a:gd name="T68" fmla="*/ 144 w 151"/>
                  <a:gd name="T69" fmla="*/ 101 h 196"/>
                  <a:gd name="T70" fmla="*/ 141 w 151"/>
                  <a:gd name="T71" fmla="*/ 95 h 196"/>
                  <a:gd name="T72" fmla="*/ 138 w 151"/>
                  <a:gd name="T73" fmla="*/ 92 h 196"/>
                  <a:gd name="T74" fmla="*/ 147 w 151"/>
                  <a:gd name="T75" fmla="*/ 85 h 196"/>
                  <a:gd name="T76" fmla="*/ 151 w 151"/>
                  <a:gd name="T77" fmla="*/ 73 h 196"/>
                  <a:gd name="T78" fmla="*/ 137 w 151"/>
                  <a:gd name="T79" fmla="*/ 62 h 196"/>
                  <a:gd name="T80" fmla="*/ 116 w 151"/>
                  <a:gd name="T81" fmla="*/ 56 h 196"/>
                  <a:gd name="T82" fmla="*/ 111 w 151"/>
                  <a:gd name="T83" fmla="*/ 44 h 196"/>
                  <a:gd name="T84" fmla="*/ 101 w 151"/>
                  <a:gd name="T85" fmla="*/ 28 h 196"/>
                  <a:gd name="T86" fmla="*/ 80 w 151"/>
                  <a:gd name="T87" fmla="*/ 20 h 196"/>
                  <a:gd name="T88" fmla="*/ 64 w 151"/>
                  <a:gd name="T89" fmla="*/ 20 h 196"/>
                  <a:gd name="T90" fmla="*/ 52 w 151"/>
                  <a:gd name="T91" fmla="*/ 9 h 196"/>
                  <a:gd name="T92" fmla="*/ 35 w 151"/>
                  <a:gd name="T93" fmla="*/ 0 h 196"/>
                  <a:gd name="T94" fmla="*/ 22 w 151"/>
                  <a:gd name="T95" fmla="*/ 4 h 19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51"/>
                  <a:gd name="T145" fmla="*/ 0 h 196"/>
                  <a:gd name="T146" fmla="*/ 151 w 151"/>
                  <a:gd name="T147" fmla="*/ 196 h 19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51" h="196">
                    <a:moveTo>
                      <a:pt x="20" y="14"/>
                    </a:moveTo>
                    <a:lnTo>
                      <a:pt x="18" y="14"/>
                    </a:lnTo>
                    <a:lnTo>
                      <a:pt x="16" y="14"/>
                    </a:lnTo>
                    <a:lnTo>
                      <a:pt x="12" y="15"/>
                    </a:lnTo>
                    <a:lnTo>
                      <a:pt x="8" y="16"/>
                    </a:lnTo>
                    <a:lnTo>
                      <a:pt x="3" y="17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3" y="30"/>
                    </a:lnTo>
                    <a:lnTo>
                      <a:pt x="8" y="34"/>
                    </a:lnTo>
                    <a:lnTo>
                      <a:pt x="12" y="38"/>
                    </a:lnTo>
                    <a:lnTo>
                      <a:pt x="16" y="44"/>
                    </a:lnTo>
                    <a:lnTo>
                      <a:pt x="20" y="50"/>
                    </a:lnTo>
                    <a:lnTo>
                      <a:pt x="21" y="57"/>
                    </a:lnTo>
                    <a:lnTo>
                      <a:pt x="20" y="62"/>
                    </a:lnTo>
                    <a:lnTo>
                      <a:pt x="16" y="65"/>
                    </a:lnTo>
                    <a:lnTo>
                      <a:pt x="18" y="65"/>
                    </a:lnTo>
                    <a:lnTo>
                      <a:pt x="21" y="65"/>
                    </a:lnTo>
                    <a:lnTo>
                      <a:pt x="24" y="64"/>
                    </a:lnTo>
                    <a:lnTo>
                      <a:pt x="28" y="62"/>
                    </a:lnTo>
                    <a:lnTo>
                      <a:pt x="31" y="60"/>
                    </a:lnTo>
                    <a:lnTo>
                      <a:pt x="32" y="56"/>
                    </a:lnTo>
                    <a:lnTo>
                      <a:pt x="32" y="50"/>
                    </a:lnTo>
                    <a:lnTo>
                      <a:pt x="33" y="53"/>
                    </a:lnTo>
                    <a:lnTo>
                      <a:pt x="35" y="61"/>
                    </a:lnTo>
                    <a:lnTo>
                      <a:pt x="37" y="72"/>
                    </a:lnTo>
                    <a:lnTo>
                      <a:pt x="37" y="85"/>
                    </a:lnTo>
                    <a:lnTo>
                      <a:pt x="35" y="99"/>
                    </a:lnTo>
                    <a:lnTo>
                      <a:pt x="30" y="112"/>
                    </a:lnTo>
                    <a:lnTo>
                      <a:pt x="18" y="124"/>
                    </a:lnTo>
                    <a:lnTo>
                      <a:pt x="1" y="132"/>
                    </a:lnTo>
                    <a:lnTo>
                      <a:pt x="1" y="133"/>
                    </a:lnTo>
                    <a:lnTo>
                      <a:pt x="1" y="134"/>
                    </a:lnTo>
                    <a:lnTo>
                      <a:pt x="1" y="136"/>
                    </a:lnTo>
                    <a:lnTo>
                      <a:pt x="3" y="138"/>
                    </a:lnTo>
                    <a:lnTo>
                      <a:pt x="6" y="141"/>
                    </a:lnTo>
                    <a:lnTo>
                      <a:pt x="9" y="143"/>
                    </a:lnTo>
                    <a:lnTo>
                      <a:pt x="14" y="145"/>
                    </a:lnTo>
                    <a:lnTo>
                      <a:pt x="21" y="146"/>
                    </a:lnTo>
                    <a:lnTo>
                      <a:pt x="23" y="145"/>
                    </a:lnTo>
                    <a:lnTo>
                      <a:pt x="30" y="142"/>
                    </a:lnTo>
                    <a:lnTo>
                      <a:pt x="38" y="141"/>
                    </a:lnTo>
                    <a:lnTo>
                      <a:pt x="46" y="141"/>
                    </a:lnTo>
                    <a:lnTo>
                      <a:pt x="52" y="146"/>
                    </a:lnTo>
                    <a:lnTo>
                      <a:pt x="54" y="155"/>
                    </a:lnTo>
                    <a:lnTo>
                      <a:pt x="51" y="170"/>
                    </a:lnTo>
                    <a:lnTo>
                      <a:pt x="39" y="193"/>
                    </a:lnTo>
                    <a:lnTo>
                      <a:pt x="40" y="194"/>
                    </a:lnTo>
                    <a:lnTo>
                      <a:pt x="42" y="195"/>
                    </a:lnTo>
                    <a:lnTo>
                      <a:pt x="45" y="196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87"/>
                    </a:lnTo>
                    <a:lnTo>
                      <a:pt x="78" y="177"/>
                    </a:lnTo>
                    <a:lnTo>
                      <a:pt x="90" y="162"/>
                    </a:lnTo>
                    <a:lnTo>
                      <a:pt x="91" y="161"/>
                    </a:lnTo>
                    <a:lnTo>
                      <a:pt x="94" y="159"/>
                    </a:lnTo>
                    <a:lnTo>
                      <a:pt x="98" y="156"/>
                    </a:lnTo>
                    <a:lnTo>
                      <a:pt x="102" y="152"/>
                    </a:lnTo>
                    <a:lnTo>
                      <a:pt x="107" y="147"/>
                    </a:lnTo>
                    <a:lnTo>
                      <a:pt x="113" y="141"/>
                    </a:lnTo>
                    <a:lnTo>
                      <a:pt x="120" y="135"/>
                    </a:lnTo>
                    <a:lnTo>
                      <a:pt x="126" y="129"/>
                    </a:lnTo>
                    <a:lnTo>
                      <a:pt x="131" y="123"/>
                    </a:lnTo>
                    <a:lnTo>
                      <a:pt x="137" y="116"/>
                    </a:lnTo>
                    <a:lnTo>
                      <a:pt x="141" y="111"/>
                    </a:lnTo>
                    <a:lnTo>
                      <a:pt x="143" y="106"/>
                    </a:lnTo>
                    <a:lnTo>
                      <a:pt x="144" y="101"/>
                    </a:lnTo>
                    <a:lnTo>
                      <a:pt x="143" y="97"/>
                    </a:lnTo>
                    <a:lnTo>
                      <a:pt x="141" y="95"/>
                    </a:lnTo>
                    <a:lnTo>
                      <a:pt x="135" y="94"/>
                    </a:lnTo>
                    <a:lnTo>
                      <a:pt x="138" y="92"/>
                    </a:lnTo>
                    <a:lnTo>
                      <a:pt x="142" y="89"/>
                    </a:lnTo>
                    <a:lnTo>
                      <a:pt x="147" y="85"/>
                    </a:lnTo>
                    <a:lnTo>
                      <a:pt x="150" y="79"/>
                    </a:lnTo>
                    <a:lnTo>
                      <a:pt x="151" y="73"/>
                    </a:lnTo>
                    <a:lnTo>
                      <a:pt x="147" y="67"/>
                    </a:lnTo>
                    <a:lnTo>
                      <a:pt x="137" y="62"/>
                    </a:lnTo>
                    <a:lnTo>
                      <a:pt x="117" y="58"/>
                    </a:lnTo>
                    <a:lnTo>
                      <a:pt x="116" y="56"/>
                    </a:lnTo>
                    <a:lnTo>
                      <a:pt x="115" y="50"/>
                    </a:lnTo>
                    <a:lnTo>
                      <a:pt x="111" y="44"/>
                    </a:lnTo>
                    <a:lnTo>
                      <a:pt x="107" y="36"/>
                    </a:lnTo>
                    <a:lnTo>
                      <a:pt x="101" y="28"/>
                    </a:lnTo>
                    <a:lnTo>
                      <a:pt x="91" y="22"/>
                    </a:lnTo>
                    <a:lnTo>
                      <a:pt x="80" y="20"/>
                    </a:lnTo>
                    <a:lnTo>
                      <a:pt x="66" y="21"/>
                    </a:lnTo>
                    <a:lnTo>
                      <a:pt x="64" y="20"/>
                    </a:lnTo>
                    <a:lnTo>
                      <a:pt x="59" y="15"/>
                    </a:lnTo>
                    <a:lnTo>
                      <a:pt x="52" y="9"/>
                    </a:lnTo>
                    <a:lnTo>
                      <a:pt x="43" y="4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22" y="4"/>
                    </a:lnTo>
                    <a:lnTo>
                      <a:pt x="20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5" name="Freeform 108"/>
              <p:cNvSpPr>
                <a:spLocks/>
              </p:cNvSpPr>
              <p:nvPr/>
            </p:nvSpPr>
            <p:spPr bwMode="auto">
              <a:xfrm>
                <a:off x="1816" y="2298"/>
                <a:ext cx="121" cy="173"/>
              </a:xfrm>
              <a:custGeom>
                <a:avLst/>
                <a:gdLst>
                  <a:gd name="T0" fmla="*/ 44 w 121"/>
                  <a:gd name="T1" fmla="*/ 16 h 173"/>
                  <a:gd name="T2" fmla="*/ 36 w 121"/>
                  <a:gd name="T3" fmla="*/ 9 h 173"/>
                  <a:gd name="T4" fmla="*/ 24 w 121"/>
                  <a:gd name="T5" fmla="*/ 1 h 173"/>
                  <a:gd name="T6" fmla="*/ 17 w 121"/>
                  <a:gd name="T7" fmla="*/ 0 h 173"/>
                  <a:gd name="T8" fmla="*/ 15 w 121"/>
                  <a:gd name="T9" fmla="*/ 4 h 173"/>
                  <a:gd name="T10" fmla="*/ 9 w 121"/>
                  <a:gd name="T11" fmla="*/ 6 h 173"/>
                  <a:gd name="T12" fmla="*/ 1 w 121"/>
                  <a:gd name="T13" fmla="*/ 9 h 173"/>
                  <a:gd name="T14" fmla="*/ 0 w 121"/>
                  <a:gd name="T15" fmla="*/ 15 h 173"/>
                  <a:gd name="T16" fmla="*/ 5 w 121"/>
                  <a:gd name="T17" fmla="*/ 22 h 173"/>
                  <a:gd name="T18" fmla="*/ 11 w 121"/>
                  <a:gd name="T19" fmla="*/ 29 h 173"/>
                  <a:gd name="T20" fmla="*/ 12 w 121"/>
                  <a:gd name="T21" fmla="*/ 32 h 173"/>
                  <a:gd name="T22" fmla="*/ 14 w 121"/>
                  <a:gd name="T23" fmla="*/ 22 h 173"/>
                  <a:gd name="T24" fmla="*/ 13 w 121"/>
                  <a:gd name="T25" fmla="*/ 18 h 173"/>
                  <a:gd name="T26" fmla="*/ 22 w 121"/>
                  <a:gd name="T27" fmla="*/ 37 h 173"/>
                  <a:gd name="T28" fmla="*/ 29 w 121"/>
                  <a:gd name="T29" fmla="*/ 68 h 173"/>
                  <a:gd name="T30" fmla="*/ 21 w 121"/>
                  <a:gd name="T31" fmla="*/ 102 h 173"/>
                  <a:gd name="T32" fmla="*/ 6 w 121"/>
                  <a:gd name="T33" fmla="*/ 119 h 173"/>
                  <a:gd name="T34" fmla="*/ 10 w 121"/>
                  <a:gd name="T35" fmla="*/ 118 h 173"/>
                  <a:gd name="T36" fmla="*/ 15 w 121"/>
                  <a:gd name="T37" fmla="*/ 117 h 173"/>
                  <a:gd name="T38" fmla="*/ 22 w 121"/>
                  <a:gd name="T39" fmla="*/ 116 h 173"/>
                  <a:gd name="T40" fmla="*/ 28 w 121"/>
                  <a:gd name="T41" fmla="*/ 115 h 173"/>
                  <a:gd name="T42" fmla="*/ 38 w 121"/>
                  <a:gd name="T43" fmla="*/ 121 h 173"/>
                  <a:gd name="T44" fmla="*/ 45 w 121"/>
                  <a:gd name="T45" fmla="*/ 134 h 173"/>
                  <a:gd name="T46" fmla="*/ 37 w 121"/>
                  <a:gd name="T47" fmla="*/ 158 h 173"/>
                  <a:gd name="T48" fmla="*/ 23 w 121"/>
                  <a:gd name="T49" fmla="*/ 173 h 173"/>
                  <a:gd name="T50" fmla="*/ 27 w 121"/>
                  <a:gd name="T51" fmla="*/ 172 h 173"/>
                  <a:gd name="T52" fmla="*/ 36 w 121"/>
                  <a:gd name="T53" fmla="*/ 171 h 173"/>
                  <a:gd name="T54" fmla="*/ 45 w 121"/>
                  <a:gd name="T55" fmla="*/ 169 h 173"/>
                  <a:gd name="T56" fmla="*/ 53 w 121"/>
                  <a:gd name="T57" fmla="*/ 168 h 173"/>
                  <a:gd name="T58" fmla="*/ 65 w 121"/>
                  <a:gd name="T59" fmla="*/ 164 h 173"/>
                  <a:gd name="T60" fmla="*/ 83 w 121"/>
                  <a:gd name="T61" fmla="*/ 150 h 173"/>
                  <a:gd name="T62" fmla="*/ 99 w 121"/>
                  <a:gd name="T63" fmla="*/ 124 h 173"/>
                  <a:gd name="T64" fmla="*/ 104 w 121"/>
                  <a:gd name="T65" fmla="*/ 103 h 173"/>
                  <a:gd name="T66" fmla="*/ 111 w 121"/>
                  <a:gd name="T67" fmla="*/ 99 h 173"/>
                  <a:gd name="T68" fmla="*/ 116 w 121"/>
                  <a:gd name="T69" fmla="*/ 93 h 173"/>
                  <a:gd name="T70" fmla="*/ 113 w 121"/>
                  <a:gd name="T71" fmla="*/ 83 h 173"/>
                  <a:gd name="T72" fmla="*/ 108 w 121"/>
                  <a:gd name="T73" fmla="*/ 77 h 173"/>
                  <a:gd name="T74" fmla="*/ 116 w 121"/>
                  <a:gd name="T75" fmla="*/ 70 h 173"/>
                  <a:gd name="T76" fmla="*/ 121 w 121"/>
                  <a:gd name="T77" fmla="*/ 60 h 173"/>
                  <a:gd name="T78" fmla="*/ 107 w 121"/>
                  <a:gd name="T79" fmla="*/ 51 h 173"/>
                  <a:gd name="T80" fmla="*/ 89 w 121"/>
                  <a:gd name="T81" fmla="*/ 47 h 173"/>
                  <a:gd name="T82" fmla="*/ 85 w 121"/>
                  <a:gd name="T83" fmla="*/ 37 h 173"/>
                  <a:gd name="T84" fmla="*/ 73 w 121"/>
                  <a:gd name="T85" fmla="*/ 25 h 173"/>
                  <a:gd name="T86" fmla="*/ 57 w 121"/>
                  <a:gd name="T87" fmla="*/ 17 h 1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21"/>
                  <a:gd name="T133" fmla="*/ 0 h 173"/>
                  <a:gd name="T134" fmla="*/ 121 w 121"/>
                  <a:gd name="T135" fmla="*/ 173 h 1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21" h="173">
                    <a:moveTo>
                      <a:pt x="45" y="17"/>
                    </a:moveTo>
                    <a:lnTo>
                      <a:pt x="44" y="16"/>
                    </a:lnTo>
                    <a:lnTo>
                      <a:pt x="40" y="13"/>
                    </a:lnTo>
                    <a:lnTo>
                      <a:pt x="36" y="9"/>
                    </a:lnTo>
                    <a:lnTo>
                      <a:pt x="29" y="4"/>
                    </a:lnTo>
                    <a:lnTo>
                      <a:pt x="24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3" y="5"/>
                    </a:lnTo>
                    <a:lnTo>
                      <a:pt x="9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4" y="21"/>
                    </a:lnTo>
                    <a:lnTo>
                      <a:pt x="5" y="22"/>
                    </a:lnTo>
                    <a:lnTo>
                      <a:pt x="9" y="25"/>
                    </a:lnTo>
                    <a:lnTo>
                      <a:pt x="11" y="29"/>
                    </a:lnTo>
                    <a:lnTo>
                      <a:pt x="11" y="34"/>
                    </a:lnTo>
                    <a:lnTo>
                      <a:pt x="12" y="32"/>
                    </a:lnTo>
                    <a:lnTo>
                      <a:pt x="14" y="27"/>
                    </a:lnTo>
                    <a:lnTo>
                      <a:pt x="14" y="22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7" y="26"/>
                    </a:lnTo>
                    <a:lnTo>
                      <a:pt x="22" y="37"/>
                    </a:lnTo>
                    <a:lnTo>
                      <a:pt x="27" y="51"/>
                    </a:lnTo>
                    <a:lnTo>
                      <a:pt x="29" y="68"/>
                    </a:lnTo>
                    <a:lnTo>
                      <a:pt x="27" y="84"/>
                    </a:lnTo>
                    <a:lnTo>
                      <a:pt x="21" y="102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10" y="118"/>
                    </a:lnTo>
                    <a:lnTo>
                      <a:pt x="12" y="118"/>
                    </a:lnTo>
                    <a:lnTo>
                      <a:pt x="15" y="117"/>
                    </a:lnTo>
                    <a:lnTo>
                      <a:pt x="18" y="116"/>
                    </a:lnTo>
                    <a:lnTo>
                      <a:pt x="22" y="116"/>
                    </a:lnTo>
                    <a:lnTo>
                      <a:pt x="26" y="115"/>
                    </a:lnTo>
                    <a:lnTo>
                      <a:pt x="28" y="115"/>
                    </a:lnTo>
                    <a:lnTo>
                      <a:pt x="33" y="117"/>
                    </a:lnTo>
                    <a:lnTo>
                      <a:pt x="38" y="121"/>
                    </a:lnTo>
                    <a:lnTo>
                      <a:pt x="43" y="126"/>
                    </a:lnTo>
                    <a:lnTo>
                      <a:pt x="45" y="134"/>
                    </a:lnTo>
                    <a:lnTo>
                      <a:pt x="44" y="144"/>
                    </a:lnTo>
                    <a:lnTo>
                      <a:pt x="37" y="158"/>
                    </a:lnTo>
                    <a:lnTo>
                      <a:pt x="22" y="173"/>
                    </a:lnTo>
                    <a:lnTo>
                      <a:pt x="23" y="173"/>
                    </a:lnTo>
                    <a:lnTo>
                      <a:pt x="25" y="173"/>
                    </a:lnTo>
                    <a:lnTo>
                      <a:pt x="27" y="172"/>
                    </a:lnTo>
                    <a:lnTo>
                      <a:pt x="32" y="171"/>
                    </a:lnTo>
                    <a:lnTo>
                      <a:pt x="36" y="171"/>
                    </a:lnTo>
                    <a:lnTo>
                      <a:pt x="40" y="170"/>
                    </a:lnTo>
                    <a:lnTo>
                      <a:pt x="45" y="169"/>
                    </a:lnTo>
                    <a:lnTo>
                      <a:pt x="50" y="168"/>
                    </a:lnTo>
                    <a:lnTo>
                      <a:pt x="53" y="168"/>
                    </a:lnTo>
                    <a:lnTo>
                      <a:pt x="58" y="167"/>
                    </a:lnTo>
                    <a:lnTo>
                      <a:pt x="65" y="164"/>
                    </a:lnTo>
                    <a:lnTo>
                      <a:pt x="75" y="159"/>
                    </a:lnTo>
                    <a:lnTo>
                      <a:pt x="83" y="150"/>
                    </a:lnTo>
                    <a:lnTo>
                      <a:pt x="91" y="140"/>
                    </a:lnTo>
                    <a:lnTo>
                      <a:pt x="99" y="124"/>
                    </a:lnTo>
                    <a:lnTo>
                      <a:pt x="103" y="103"/>
                    </a:lnTo>
                    <a:lnTo>
                      <a:pt x="104" y="103"/>
                    </a:lnTo>
                    <a:lnTo>
                      <a:pt x="107" y="101"/>
                    </a:lnTo>
                    <a:lnTo>
                      <a:pt x="111" y="99"/>
                    </a:lnTo>
                    <a:lnTo>
                      <a:pt x="114" y="97"/>
                    </a:lnTo>
                    <a:lnTo>
                      <a:pt x="116" y="93"/>
                    </a:lnTo>
                    <a:lnTo>
                      <a:pt x="116" y="89"/>
                    </a:lnTo>
                    <a:lnTo>
                      <a:pt x="113" y="83"/>
                    </a:lnTo>
                    <a:lnTo>
                      <a:pt x="106" y="78"/>
                    </a:lnTo>
                    <a:lnTo>
                      <a:pt x="108" y="77"/>
                    </a:lnTo>
                    <a:lnTo>
                      <a:pt x="111" y="74"/>
                    </a:lnTo>
                    <a:lnTo>
                      <a:pt x="116" y="70"/>
                    </a:lnTo>
                    <a:lnTo>
                      <a:pt x="120" y="66"/>
                    </a:lnTo>
                    <a:lnTo>
                      <a:pt x="121" y="60"/>
                    </a:lnTo>
                    <a:lnTo>
                      <a:pt x="116" y="55"/>
                    </a:lnTo>
                    <a:lnTo>
                      <a:pt x="107" y="51"/>
                    </a:lnTo>
                    <a:lnTo>
                      <a:pt x="90" y="49"/>
                    </a:lnTo>
                    <a:lnTo>
                      <a:pt x="89" y="47"/>
                    </a:lnTo>
                    <a:lnTo>
                      <a:pt x="87" y="43"/>
                    </a:lnTo>
                    <a:lnTo>
                      <a:pt x="85" y="37"/>
                    </a:lnTo>
                    <a:lnTo>
                      <a:pt x="80" y="32"/>
                    </a:lnTo>
                    <a:lnTo>
                      <a:pt x="73" y="25"/>
                    </a:lnTo>
                    <a:lnTo>
                      <a:pt x="66" y="21"/>
                    </a:lnTo>
                    <a:lnTo>
                      <a:pt x="57" y="17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FF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6" name="Freeform 109"/>
              <p:cNvSpPr>
                <a:spLocks/>
              </p:cNvSpPr>
              <p:nvPr/>
            </p:nvSpPr>
            <p:spPr bwMode="auto">
              <a:xfrm>
                <a:off x="1500" y="2631"/>
                <a:ext cx="55" cy="122"/>
              </a:xfrm>
              <a:custGeom>
                <a:avLst/>
                <a:gdLst>
                  <a:gd name="T0" fmla="*/ 50 w 55"/>
                  <a:gd name="T1" fmla="*/ 0 h 122"/>
                  <a:gd name="T2" fmla="*/ 55 w 55"/>
                  <a:gd name="T3" fmla="*/ 122 h 122"/>
                  <a:gd name="T4" fmla="*/ 0 w 55"/>
                  <a:gd name="T5" fmla="*/ 122 h 122"/>
                  <a:gd name="T6" fmla="*/ 50 w 55"/>
                  <a:gd name="T7" fmla="*/ 0 h 1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5"/>
                  <a:gd name="T13" fmla="*/ 0 h 122"/>
                  <a:gd name="T14" fmla="*/ 55 w 55"/>
                  <a:gd name="T15" fmla="*/ 122 h 1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5" h="122">
                    <a:moveTo>
                      <a:pt x="50" y="0"/>
                    </a:moveTo>
                    <a:lnTo>
                      <a:pt x="55" y="122"/>
                    </a:lnTo>
                    <a:lnTo>
                      <a:pt x="0" y="12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57" name="Picture 11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57" y="2439"/>
                <a:ext cx="387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8" name="Freeform 111"/>
              <p:cNvSpPr>
                <a:spLocks/>
              </p:cNvSpPr>
              <p:nvPr/>
            </p:nvSpPr>
            <p:spPr bwMode="auto">
              <a:xfrm>
                <a:off x="2080" y="1811"/>
                <a:ext cx="123" cy="294"/>
              </a:xfrm>
              <a:custGeom>
                <a:avLst/>
                <a:gdLst>
                  <a:gd name="T0" fmla="*/ 26 w 123"/>
                  <a:gd name="T1" fmla="*/ 13 h 294"/>
                  <a:gd name="T2" fmla="*/ 31 w 123"/>
                  <a:gd name="T3" fmla="*/ 29 h 294"/>
                  <a:gd name="T4" fmla="*/ 36 w 123"/>
                  <a:gd name="T5" fmla="*/ 39 h 294"/>
                  <a:gd name="T6" fmla="*/ 44 w 123"/>
                  <a:gd name="T7" fmla="*/ 48 h 294"/>
                  <a:gd name="T8" fmla="*/ 57 w 123"/>
                  <a:gd name="T9" fmla="*/ 54 h 294"/>
                  <a:gd name="T10" fmla="*/ 66 w 123"/>
                  <a:gd name="T11" fmla="*/ 63 h 294"/>
                  <a:gd name="T12" fmla="*/ 57 w 123"/>
                  <a:gd name="T13" fmla="*/ 75 h 294"/>
                  <a:gd name="T14" fmla="*/ 45 w 123"/>
                  <a:gd name="T15" fmla="*/ 83 h 294"/>
                  <a:gd name="T16" fmla="*/ 25 w 123"/>
                  <a:gd name="T17" fmla="*/ 92 h 294"/>
                  <a:gd name="T18" fmla="*/ 10 w 123"/>
                  <a:gd name="T19" fmla="*/ 96 h 294"/>
                  <a:gd name="T20" fmla="*/ 2 w 123"/>
                  <a:gd name="T21" fmla="*/ 105 h 294"/>
                  <a:gd name="T22" fmla="*/ 0 w 123"/>
                  <a:gd name="T23" fmla="*/ 114 h 294"/>
                  <a:gd name="T24" fmla="*/ 1 w 123"/>
                  <a:gd name="T25" fmla="*/ 119 h 294"/>
                  <a:gd name="T26" fmla="*/ 8 w 123"/>
                  <a:gd name="T27" fmla="*/ 124 h 294"/>
                  <a:gd name="T28" fmla="*/ 20 w 123"/>
                  <a:gd name="T29" fmla="*/ 125 h 294"/>
                  <a:gd name="T30" fmla="*/ 37 w 123"/>
                  <a:gd name="T31" fmla="*/ 127 h 294"/>
                  <a:gd name="T32" fmla="*/ 49 w 123"/>
                  <a:gd name="T33" fmla="*/ 133 h 294"/>
                  <a:gd name="T34" fmla="*/ 58 w 123"/>
                  <a:gd name="T35" fmla="*/ 141 h 294"/>
                  <a:gd name="T36" fmla="*/ 60 w 123"/>
                  <a:gd name="T37" fmla="*/ 149 h 294"/>
                  <a:gd name="T38" fmla="*/ 61 w 123"/>
                  <a:gd name="T39" fmla="*/ 156 h 294"/>
                  <a:gd name="T40" fmla="*/ 62 w 123"/>
                  <a:gd name="T41" fmla="*/ 162 h 294"/>
                  <a:gd name="T42" fmla="*/ 63 w 123"/>
                  <a:gd name="T43" fmla="*/ 163 h 294"/>
                  <a:gd name="T44" fmla="*/ 67 w 123"/>
                  <a:gd name="T45" fmla="*/ 163 h 294"/>
                  <a:gd name="T46" fmla="*/ 78 w 123"/>
                  <a:gd name="T47" fmla="*/ 167 h 294"/>
                  <a:gd name="T48" fmla="*/ 96 w 123"/>
                  <a:gd name="T49" fmla="*/ 177 h 294"/>
                  <a:gd name="T50" fmla="*/ 111 w 123"/>
                  <a:gd name="T51" fmla="*/ 187 h 294"/>
                  <a:gd name="T52" fmla="*/ 119 w 123"/>
                  <a:gd name="T53" fmla="*/ 192 h 294"/>
                  <a:gd name="T54" fmla="*/ 122 w 123"/>
                  <a:gd name="T55" fmla="*/ 195 h 294"/>
                  <a:gd name="T56" fmla="*/ 121 w 123"/>
                  <a:gd name="T57" fmla="*/ 206 h 294"/>
                  <a:gd name="T58" fmla="*/ 118 w 123"/>
                  <a:gd name="T59" fmla="*/ 221 h 294"/>
                  <a:gd name="T60" fmla="*/ 113 w 123"/>
                  <a:gd name="T61" fmla="*/ 239 h 294"/>
                  <a:gd name="T62" fmla="*/ 108 w 123"/>
                  <a:gd name="T63" fmla="*/ 256 h 294"/>
                  <a:gd name="T64" fmla="*/ 100 w 123"/>
                  <a:gd name="T65" fmla="*/ 270 h 294"/>
                  <a:gd name="T66" fmla="*/ 84 w 123"/>
                  <a:gd name="T67" fmla="*/ 283 h 294"/>
                  <a:gd name="T68" fmla="*/ 70 w 123"/>
                  <a:gd name="T69" fmla="*/ 294 h 294"/>
                  <a:gd name="T70" fmla="*/ 61 w 123"/>
                  <a:gd name="T71" fmla="*/ 291 h 294"/>
                  <a:gd name="T72" fmla="*/ 52 w 123"/>
                  <a:gd name="T73" fmla="*/ 288 h 294"/>
                  <a:gd name="T74" fmla="*/ 46 w 123"/>
                  <a:gd name="T75" fmla="*/ 284 h 294"/>
                  <a:gd name="T76" fmla="*/ 46 w 123"/>
                  <a:gd name="T77" fmla="*/ 276 h 294"/>
                  <a:gd name="T78" fmla="*/ 48 w 123"/>
                  <a:gd name="T79" fmla="*/ 268 h 294"/>
                  <a:gd name="T80" fmla="*/ 49 w 123"/>
                  <a:gd name="T81" fmla="*/ 257 h 294"/>
                  <a:gd name="T82" fmla="*/ 49 w 123"/>
                  <a:gd name="T83" fmla="*/ 245 h 29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3"/>
                  <a:gd name="T127" fmla="*/ 0 h 294"/>
                  <a:gd name="T128" fmla="*/ 123 w 123"/>
                  <a:gd name="T129" fmla="*/ 294 h 29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3" h="294">
                    <a:moveTo>
                      <a:pt x="24" y="0"/>
                    </a:moveTo>
                    <a:lnTo>
                      <a:pt x="25" y="7"/>
                    </a:lnTo>
                    <a:lnTo>
                      <a:pt x="26" y="13"/>
                    </a:lnTo>
                    <a:lnTo>
                      <a:pt x="27" y="19"/>
                    </a:lnTo>
                    <a:lnTo>
                      <a:pt x="28" y="25"/>
                    </a:lnTo>
                    <a:lnTo>
                      <a:pt x="31" y="29"/>
                    </a:lnTo>
                    <a:lnTo>
                      <a:pt x="32" y="33"/>
                    </a:lnTo>
                    <a:lnTo>
                      <a:pt x="34" y="36"/>
                    </a:lnTo>
                    <a:lnTo>
                      <a:pt x="36" y="39"/>
                    </a:lnTo>
                    <a:lnTo>
                      <a:pt x="38" y="43"/>
                    </a:lnTo>
                    <a:lnTo>
                      <a:pt x="41" y="45"/>
                    </a:lnTo>
                    <a:lnTo>
                      <a:pt x="44" y="48"/>
                    </a:lnTo>
                    <a:lnTo>
                      <a:pt x="47" y="50"/>
                    </a:lnTo>
                    <a:lnTo>
                      <a:pt x="53" y="52"/>
                    </a:lnTo>
                    <a:lnTo>
                      <a:pt x="57" y="54"/>
                    </a:lnTo>
                    <a:lnTo>
                      <a:pt x="63" y="56"/>
                    </a:lnTo>
                    <a:lnTo>
                      <a:pt x="70" y="58"/>
                    </a:lnTo>
                    <a:lnTo>
                      <a:pt x="66" y="63"/>
                    </a:lnTo>
                    <a:lnTo>
                      <a:pt x="63" y="68"/>
                    </a:lnTo>
                    <a:lnTo>
                      <a:pt x="60" y="71"/>
                    </a:lnTo>
                    <a:lnTo>
                      <a:pt x="57" y="75"/>
                    </a:lnTo>
                    <a:lnTo>
                      <a:pt x="53" y="78"/>
                    </a:lnTo>
                    <a:lnTo>
                      <a:pt x="49" y="80"/>
                    </a:lnTo>
                    <a:lnTo>
                      <a:pt x="45" y="83"/>
                    </a:lnTo>
                    <a:lnTo>
                      <a:pt x="42" y="85"/>
                    </a:lnTo>
                    <a:lnTo>
                      <a:pt x="34" y="89"/>
                    </a:lnTo>
                    <a:lnTo>
                      <a:pt x="25" y="92"/>
                    </a:lnTo>
                    <a:lnTo>
                      <a:pt x="20" y="94"/>
                    </a:lnTo>
                    <a:lnTo>
                      <a:pt x="15" y="95"/>
                    </a:lnTo>
                    <a:lnTo>
                      <a:pt x="10" y="96"/>
                    </a:lnTo>
                    <a:lnTo>
                      <a:pt x="4" y="98"/>
                    </a:lnTo>
                    <a:lnTo>
                      <a:pt x="3" y="101"/>
                    </a:lnTo>
                    <a:lnTo>
                      <a:pt x="2" y="105"/>
                    </a:lnTo>
                    <a:lnTo>
                      <a:pt x="1" y="109"/>
                    </a:lnTo>
                    <a:lnTo>
                      <a:pt x="0" y="111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0" y="117"/>
                    </a:lnTo>
                    <a:lnTo>
                      <a:pt x="1" y="119"/>
                    </a:lnTo>
                    <a:lnTo>
                      <a:pt x="2" y="121"/>
                    </a:lnTo>
                    <a:lnTo>
                      <a:pt x="4" y="123"/>
                    </a:lnTo>
                    <a:lnTo>
                      <a:pt x="8" y="124"/>
                    </a:lnTo>
                    <a:lnTo>
                      <a:pt x="11" y="124"/>
                    </a:lnTo>
                    <a:lnTo>
                      <a:pt x="15" y="125"/>
                    </a:lnTo>
                    <a:lnTo>
                      <a:pt x="20" y="125"/>
                    </a:lnTo>
                    <a:lnTo>
                      <a:pt x="25" y="125"/>
                    </a:lnTo>
                    <a:lnTo>
                      <a:pt x="31" y="126"/>
                    </a:lnTo>
                    <a:lnTo>
                      <a:pt x="37" y="127"/>
                    </a:lnTo>
                    <a:lnTo>
                      <a:pt x="43" y="129"/>
                    </a:lnTo>
                    <a:lnTo>
                      <a:pt x="46" y="132"/>
                    </a:lnTo>
                    <a:lnTo>
                      <a:pt x="49" y="133"/>
                    </a:lnTo>
                    <a:lnTo>
                      <a:pt x="54" y="135"/>
                    </a:lnTo>
                    <a:lnTo>
                      <a:pt x="57" y="137"/>
                    </a:lnTo>
                    <a:lnTo>
                      <a:pt x="58" y="141"/>
                    </a:lnTo>
                    <a:lnTo>
                      <a:pt x="59" y="144"/>
                    </a:lnTo>
                    <a:lnTo>
                      <a:pt x="59" y="147"/>
                    </a:lnTo>
                    <a:lnTo>
                      <a:pt x="60" y="149"/>
                    </a:lnTo>
                    <a:lnTo>
                      <a:pt x="60" y="153"/>
                    </a:lnTo>
                    <a:lnTo>
                      <a:pt x="61" y="155"/>
                    </a:lnTo>
                    <a:lnTo>
                      <a:pt x="61" y="156"/>
                    </a:lnTo>
                    <a:lnTo>
                      <a:pt x="61" y="158"/>
                    </a:lnTo>
                    <a:lnTo>
                      <a:pt x="62" y="160"/>
                    </a:lnTo>
                    <a:lnTo>
                      <a:pt x="62" y="162"/>
                    </a:lnTo>
                    <a:lnTo>
                      <a:pt x="63" y="163"/>
                    </a:lnTo>
                    <a:lnTo>
                      <a:pt x="64" y="163"/>
                    </a:lnTo>
                    <a:lnTo>
                      <a:pt x="66" y="163"/>
                    </a:lnTo>
                    <a:lnTo>
                      <a:pt x="67" y="163"/>
                    </a:lnTo>
                    <a:lnTo>
                      <a:pt x="70" y="164"/>
                    </a:lnTo>
                    <a:lnTo>
                      <a:pt x="74" y="165"/>
                    </a:lnTo>
                    <a:lnTo>
                      <a:pt x="78" y="167"/>
                    </a:lnTo>
                    <a:lnTo>
                      <a:pt x="83" y="169"/>
                    </a:lnTo>
                    <a:lnTo>
                      <a:pt x="89" y="172"/>
                    </a:lnTo>
                    <a:lnTo>
                      <a:pt x="96" y="177"/>
                    </a:lnTo>
                    <a:lnTo>
                      <a:pt x="102" y="181"/>
                    </a:lnTo>
                    <a:lnTo>
                      <a:pt x="108" y="185"/>
                    </a:lnTo>
                    <a:lnTo>
                      <a:pt x="111" y="187"/>
                    </a:lnTo>
                    <a:lnTo>
                      <a:pt x="113" y="189"/>
                    </a:lnTo>
                    <a:lnTo>
                      <a:pt x="116" y="191"/>
                    </a:lnTo>
                    <a:lnTo>
                      <a:pt x="119" y="192"/>
                    </a:lnTo>
                    <a:lnTo>
                      <a:pt x="120" y="193"/>
                    </a:lnTo>
                    <a:lnTo>
                      <a:pt x="121" y="194"/>
                    </a:lnTo>
                    <a:lnTo>
                      <a:pt x="122" y="195"/>
                    </a:lnTo>
                    <a:lnTo>
                      <a:pt x="123" y="195"/>
                    </a:lnTo>
                    <a:lnTo>
                      <a:pt x="121" y="201"/>
                    </a:lnTo>
                    <a:lnTo>
                      <a:pt x="121" y="206"/>
                    </a:lnTo>
                    <a:lnTo>
                      <a:pt x="120" y="211"/>
                    </a:lnTo>
                    <a:lnTo>
                      <a:pt x="119" y="216"/>
                    </a:lnTo>
                    <a:lnTo>
                      <a:pt x="118" y="221"/>
                    </a:lnTo>
                    <a:lnTo>
                      <a:pt x="116" y="225"/>
                    </a:lnTo>
                    <a:lnTo>
                      <a:pt x="115" y="232"/>
                    </a:lnTo>
                    <a:lnTo>
                      <a:pt x="113" y="239"/>
                    </a:lnTo>
                    <a:lnTo>
                      <a:pt x="112" y="246"/>
                    </a:lnTo>
                    <a:lnTo>
                      <a:pt x="110" y="251"/>
                    </a:lnTo>
                    <a:lnTo>
                      <a:pt x="108" y="256"/>
                    </a:lnTo>
                    <a:lnTo>
                      <a:pt x="106" y="261"/>
                    </a:lnTo>
                    <a:lnTo>
                      <a:pt x="103" y="266"/>
                    </a:lnTo>
                    <a:lnTo>
                      <a:pt x="100" y="270"/>
                    </a:lnTo>
                    <a:lnTo>
                      <a:pt x="96" y="274"/>
                    </a:lnTo>
                    <a:lnTo>
                      <a:pt x="90" y="279"/>
                    </a:lnTo>
                    <a:lnTo>
                      <a:pt x="84" y="283"/>
                    </a:lnTo>
                    <a:lnTo>
                      <a:pt x="78" y="289"/>
                    </a:lnTo>
                    <a:lnTo>
                      <a:pt x="74" y="291"/>
                    </a:lnTo>
                    <a:lnTo>
                      <a:pt x="70" y="294"/>
                    </a:lnTo>
                    <a:lnTo>
                      <a:pt x="66" y="293"/>
                    </a:lnTo>
                    <a:lnTo>
                      <a:pt x="64" y="292"/>
                    </a:lnTo>
                    <a:lnTo>
                      <a:pt x="61" y="291"/>
                    </a:lnTo>
                    <a:lnTo>
                      <a:pt x="59" y="291"/>
                    </a:lnTo>
                    <a:lnTo>
                      <a:pt x="55" y="289"/>
                    </a:lnTo>
                    <a:lnTo>
                      <a:pt x="52" y="288"/>
                    </a:lnTo>
                    <a:lnTo>
                      <a:pt x="49" y="287"/>
                    </a:lnTo>
                    <a:lnTo>
                      <a:pt x="47" y="286"/>
                    </a:lnTo>
                    <a:lnTo>
                      <a:pt x="46" y="284"/>
                    </a:lnTo>
                    <a:lnTo>
                      <a:pt x="46" y="282"/>
                    </a:lnTo>
                    <a:lnTo>
                      <a:pt x="46" y="279"/>
                    </a:lnTo>
                    <a:lnTo>
                      <a:pt x="46" y="276"/>
                    </a:lnTo>
                    <a:lnTo>
                      <a:pt x="47" y="272"/>
                    </a:lnTo>
                    <a:lnTo>
                      <a:pt x="47" y="270"/>
                    </a:lnTo>
                    <a:lnTo>
                      <a:pt x="48" y="268"/>
                    </a:lnTo>
                    <a:lnTo>
                      <a:pt x="48" y="265"/>
                    </a:lnTo>
                    <a:lnTo>
                      <a:pt x="48" y="261"/>
                    </a:lnTo>
                    <a:lnTo>
                      <a:pt x="49" y="257"/>
                    </a:lnTo>
                    <a:lnTo>
                      <a:pt x="49" y="254"/>
                    </a:lnTo>
                    <a:lnTo>
                      <a:pt x="49" y="250"/>
                    </a:lnTo>
                    <a:lnTo>
                      <a:pt x="49" y="245"/>
                    </a:lnTo>
                    <a:lnTo>
                      <a:pt x="49" y="240"/>
                    </a:lnTo>
                    <a:lnTo>
                      <a:pt x="50" y="235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Freeform 112"/>
              <p:cNvSpPr>
                <a:spLocks/>
              </p:cNvSpPr>
              <p:nvPr/>
            </p:nvSpPr>
            <p:spPr bwMode="auto">
              <a:xfrm>
                <a:off x="2038" y="1758"/>
                <a:ext cx="73" cy="61"/>
              </a:xfrm>
              <a:custGeom>
                <a:avLst/>
                <a:gdLst>
                  <a:gd name="T0" fmla="*/ 37 w 73"/>
                  <a:gd name="T1" fmla="*/ 0 h 61"/>
                  <a:gd name="T2" fmla="*/ 33 w 73"/>
                  <a:gd name="T3" fmla="*/ 0 h 61"/>
                  <a:gd name="T4" fmla="*/ 30 w 73"/>
                  <a:gd name="T5" fmla="*/ 0 h 61"/>
                  <a:gd name="T6" fmla="*/ 25 w 73"/>
                  <a:gd name="T7" fmla="*/ 1 h 61"/>
                  <a:gd name="T8" fmla="*/ 22 w 73"/>
                  <a:gd name="T9" fmla="*/ 2 h 61"/>
                  <a:gd name="T10" fmla="*/ 19 w 73"/>
                  <a:gd name="T11" fmla="*/ 3 h 61"/>
                  <a:gd name="T12" fmla="*/ 16 w 73"/>
                  <a:gd name="T13" fmla="*/ 5 h 61"/>
                  <a:gd name="T14" fmla="*/ 11 w 73"/>
                  <a:gd name="T15" fmla="*/ 9 h 61"/>
                  <a:gd name="T16" fmla="*/ 9 w 73"/>
                  <a:gd name="T17" fmla="*/ 11 h 61"/>
                  <a:gd name="T18" fmla="*/ 7 w 73"/>
                  <a:gd name="T19" fmla="*/ 14 h 61"/>
                  <a:gd name="T20" fmla="*/ 4 w 73"/>
                  <a:gd name="T21" fmla="*/ 16 h 61"/>
                  <a:gd name="T22" fmla="*/ 3 w 73"/>
                  <a:gd name="T23" fmla="*/ 19 h 61"/>
                  <a:gd name="T24" fmla="*/ 2 w 73"/>
                  <a:gd name="T25" fmla="*/ 21 h 61"/>
                  <a:gd name="T26" fmla="*/ 1 w 73"/>
                  <a:gd name="T27" fmla="*/ 24 h 61"/>
                  <a:gd name="T28" fmla="*/ 0 w 73"/>
                  <a:gd name="T29" fmla="*/ 27 h 61"/>
                  <a:gd name="T30" fmla="*/ 0 w 73"/>
                  <a:gd name="T31" fmla="*/ 31 h 61"/>
                  <a:gd name="T32" fmla="*/ 0 w 73"/>
                  <a:gd name="T33" fmla="*/ 34 h 61"/>
                  <a:gd name="T34" fmla="*/ 1 w 73"/>
                  <a:gd name="T35" fmla="*/ 37 h 61"/>
                  <a:gd name="T36" fmla="*/ 2 w 73"/>
                  <a:gd name="T37" fmla="*/ 40 h 61"/>
                  <a:gd name="T38" fmla="*/ 3 w 73"/>
                  <a:gd name="T39" fmla="*/ 42 h 61"/>
                  <a:gd name="T40" fmla="*/ 4 w 73"/>
                  <a:gd name="T41" fmla="*/ 45 h 61"/>
                  <a:gd name="T42" fmla="*/ 7 w 73"/>
                  <a:gd name="T43" fmla="*/ 47 h 61"/>
                  <a:gd name="T44" fmla="*/ 9 w 73"/>
                  <a:gd name="T45" fmla="*/ 49 h 61"/>
                  <a:gd name="T46" fmla="*/ 11 w 73"/>
                  <a:gd name="T47" fmla="*/ 53 h 61"/>
                  <a:gd name="T48" fmla="*/ 16 w 73"/>
                  <a:gd name="T49" fmla="*/ 56 h 61"/>
                  <a:gd name="T50" fmla="*/ 22 w 73"/>
                  <a:gd name="T51" fmla="*/ 59 h 61"/>
                  <a:gd name="T52" fmla="*/ 25 w 73"/>
                  <a:gd name="T53" fmla="*/ 60 h 61"/>
                  <a:gd name="T54" fmla="*/ 30 w 73"/>
                  <a:gd name="T55" fmla="*/ 60 h 61"/>
                  <a:gd name="T56" fmla="*/ 33 w 73"/>
                  <a:gd name="T57" fmla="*/ 61 h 61"/>
                  <a:gd name="T58" fmla="*/ 37 w 73"/>
                  <a:gd name="T59" fmla="*/ 61 h 61"/>
                  <a:gd name="T60" fmla="*/ 40 w 73"/>
                  <a:gd name="T61" fmla="*/ 61 h 61"/>
                  <a:gd name="T62" fmla="*/ 43 w 73"/>
                  <a:gd name="T63" fmla="*/ 60 h 61"/>
                  <a:gd name="T64" fmla="*/ 47 w 73"/>
                  <a:gd name="T65" fmla="*/ 60 h 61"/>
                  <a:gd name="T66" fmla="*/ 51 w 73"/>
                  <a:gd name="T67" fmla="*/ 59 h 61"/>
                  <a:gd name="T68" fmla="*/ 57 w 73"/>
                  <a:gd name="T69" fmla="*/ 56 h 61"/>
                  <a:gd name="T70" fmla="*/ 62 w 73"/>
                  <a:gd name="T71" fmla="*/ 53 h 61"/>
                  <a:gd name="T72" fmla="*/ 64 w 73"/>
                  <a:gd name="T73" fmla="*/ 49 h 61"/>
                  <a:gd name="T74" fmla="*/ 66 w 73"/>
                  <a:gd name="T75" fmla="*/ 47 h 61"/>
                  <a:gd name="T76" fmla="*/ 68 w 73"/>
                  <a:gd name="T77" fmla="*/ 45 h 61"/>
                  <a:gd name="T78" fmla="*/ 69 w 73"/>
                  <a:gd name="T79" fmla="*/ 42 h 61"/>
                  <a:gd name="T80" fmla="*/ 70 w 73"/>
                  <a:gd name="T81" fmla="*/ 40 h 61"/>
                  <a:gd name="T82" fmla="*/ 72 w 73"/>
                  <a:gd name="T83" fmla="*/ 37 h 61"/>
                  <a:gd name="T84" fmla="*/ 73 w 73"/>
                  <a:gd name="T85" fmla="*/ 34 h 61"/>
                  <a:gd name="T86" fmla="*/ 73 w 73"/>
                  <a:gd name="T87" fmla="*/ 31 h 61"/>
                  <a:gd name="T88" fmla="*/ 73 w 73"/>
                  <a:gd name="T89" fmla="*/ 27 h 61"/>
                  <a:gd name="T90" fmla="*/ 72 w 73"/>
                  <a:gd name="T91" fmla="*/ 24 h 61"/>
                  <a:gd name="T92" fmla="*/ 70 w 73"/>
                  <a:gd name="T93" fmla="*/ 21 h 61"/>
                  <a:gd name="T94" fmla="*/ 69 w 73"/>
                  <a:gd name="T95" fmla="*/ 19 h 61"/>
                  <a:gd name="T96" fmla="*/ 68 w 73"/>
                  <a:gd name="T97" fmla="*/ 16 h 61"/>
                  <a:gd name="T98" fmla="*/ 66 w 73"/>
                  <a:gd name="T99" fmla="*/ 14 h 61"/>
                  <a:gd name="T100" fmla="*/ 64 w 73"/>
                  <a:gd name="T101" fmla="*/ 11 h 61"/>
                  <a:gd name="T102" fmla="*/ 62 w 73"/>
                  <a:gd name="T103" fmla="*/ 9 h 61"/>
                  <a:gd name="T104" fmla="*/ 57 w 73"/>
                  <a:gd name="T105" fmla="*/ 5 h 61"/>
                  <a:gd name="T106" fmla="*/ 54 w 73"/>
                  <a:gd name="T107" fmla="*/ 3 h 61"/>
                  <a:gd name="T108" fmla="*/ 51 w 73"/>
                  <a:gd name="T109" fmla="*/ 2 h 61"/>
                  <a:gd name="T110" fmla="*/ 47 w 73"/>
                  <a:gd name="T111" fmla="*/ 1 h 61"/>
                  <a:gd name="T112" fmla="*/ 43 w 73"/>
                  <a:gd name="T113" fmla="*/ 0 h 61"/>
                  <a:gd name="T114" fmla="*/ 40 w 73"/>
                  <a:gd name="T115" fmla="*/ 0 h 61"/>
                  <a:gd name="T116" fmla="*/ 37 w 73"/>
                  <a:gd name="T117" fmla="*/ 0 h 6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73"/>
                  <a:gd name="T178" fmla="*/ 0 h 61"/>
                  <a:gd name="T179" fmla="*/ 73 w 73"/>
                  <a:gd name="T180" fmla="*/ 61 h 61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73" h="61">
                    <a:moveTo>
                      <a:pt x="37" y="0"/>
                    </a:moveTo>
                    <a:lnTo>
                      <a:pt x="33" y="0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9" y="3"/>
                    </a:lnTo>
                    <a:lnTo>
                      <a:pt x="16" y="5"/>
                    </a:lnTo>
                    <a:lnTo>
                      <a:pt x="11" y="9"/>
                    </a:lnTo>
                    <a:lnTo>
                      <a:pt x="9" y="11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3" y="42"/>
                    </a:lnTo>
                    <a:lnTo>
                      <a:pt x="4" y="45"/>
                    </a:lnTo>
                    <a:lnTo>
                      <a:pt x="7" y="47"/>
                    </a:lnTo>
                    <a:lnTo>
                      <a:pt x="9" y="49"/>
                    </a:lnTo>
                    <a:lnTo>
                      <a:pt x="11" y="53"/>
                    </a:lnTo>
                    <a:lnTo>
                      <a:pt x="16" y="56"/>
                    </a:lnTo>
                    <a:lnTo>
                      <a:pt x="22" y="59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3" y="61"/>
                    </a:lnTo>
                    <a:lnTo>
                      <a:pt x="37" y="61"/>
                    </a:lnTo>
                    <a:lnTo>
                      <a:pt x="40" y="61"/>
                    </a:lnTo>
                    <a:lnTo>
                      <a:pt x="43" y="60"/>
                    </a:lnTo>
                    <a:lnTo>
                      <a:pt x="47" y="60"/>
                    </a:lnTo>
                    <a:lnTo>
                      <a:pt x="51" y="59"/>
                    </a:lnTo>
                    <a:lnTo>
                      <a:pt x="57" y="56"/>
                    </a:lnTo>
                    <a:lnTo>
                      <a:pt x="62" y="53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40"/>
                    </a:lnTo>
                    <a:lnTo>
                      <a:pt x="72" y="37"/>
                    </a:lnTo>
                    <a:lnTo>
                      <a:pt x="73" y="34"/>
                    </a:lnTo>
                    <a:lnTo>
                      <a:pt x="73" y="31"/>
                    </a:lnTo>
                    <a:lnTo>
                      <a:pt x="73" y="27"/>
                    </a:lnTo>
                    <a:lnTo>
                      <a:pt x="72" y="24"/>
                    </a:lnTo>
                    <a:lnTo>
                      <a:pt x="70" y="21"/>
                    </a:lnTo>
                    <a:lnTo>
                      <a:pt x="69" y="19"/>
                    </a:lnTo>
                    <a:lnTo>
                      <a:pt x="68" y="16"/>
                    </a:lnTo>
                    <a:lnTo>
                      <a:pt x="66" y="14"/>
                    </a:lnTo>
                    <a:lnTo>
                      <a:pt x="64" y="11"/>
                    </a:lnTo>
                    <a:lnTo>
                      <a:pt x="62" y="9"/>
                    </a:lnTo>
                    <a:lnTo>
                      <a:pt x="57" y="5"/>
                    </a:lnTo>
                    <a:lnTo>
                      <a:pt x="54" y="3"/>
                    </a:lnTo>
                    <a:lnTo>
                      <a:pt x="51" y="2"/>
                    </a:lnTo>
                    <a:lnTo>
                      <a:pt x="47" y="1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Freeform 113"/>
              <p:cNvSpPr>
                <a:spLocks/>
              </p:cNvSpPr>
              <p:nvPr/>
            </p:nvSpPr>
            <p:spPr bwMode="auto">
              <a:xfrm>
                <a:off x="2038" y="1758"/>
                <a:ext cx="73" cy="61"/>
              </a:xfrm>
              <a:custGeom>
                <a:avLst/>
                <a:gdLst>
                  <a:gd name="T0" fmla="*/ 37 w 73"/>
                  <a:gd name="T1" fmla="*/ 0 h 61"/>
                  <a:gd name="T2" fmla="*/ 33 w 73"/>
                  <a:gd name="T3" fmla="*/ 0 h 61"/>
                  <a:gd name="T4" fmla="*/ 30 w 73"/>
                  <a:gd name="T5" fmla="*/ 0 h 61"/>
                  <a:gd name="T6" fmla="*/ 25 w 73"/>
                  <a:gd name="T7" fmla="*/ 1 h 61"/>
                  <a:gd name="T8" fmla="*/ 22 w 73"/>
                  <a:gd name="T9" fmla="*/ 2 h 61"/>
                  <a:gd name="T10" fmla="*/ 19 w 73"/>
                  <a:gd name="T11" fmla="*/ 3 h 61"/>
                  <a:gd name="T12" fmla="*/ 16 w 73"/>
                  <a:gd name="T13" fmla="*/ 5 h 61"/>
                  <a:gd name="T14" fmla="*/ 11 w 73"/>
                  <a:gd name="T15" fmla="*/ 9 h 61"/>
                  <a:gd name="T16" fmla="*/ 9 w 73"/>
                  <a:gd name="T17" fmla="*/ 11 h 61"/>
                  <a:gd name="T18" fmla="*/ 7 w 73"/>
                  <a:gd name="T19" fmla="*/ 14 h 61"/>
                  <a:gd name="T20" fmla="*/ 4 w 73"/>
                  <a:gd name="T21" fmla="*/ 16 h 61"/>
                  <a:gd name="T22" fmla="*/ 3 w 73"/>
                  <a:gd name="T23" fmla="*/ 19 h 61"/>
                  <a:gd name="T24" fmla="*/ 2 w 73"/>
                  <a:gd name="T25" fmla="*/ 21 h 61"/>
                  <a:gd name="T26" fmla="*/ 1 w 73"/>
                  <a:gd name="T27" fmla="*/ 24 h 61"/>
                  <a:gd name="T28" fmla="*/ 0 w 73"/>
                  <a:gd name="T29" fmla="*/ 27 h 61"/>
                  <a:gd name="T30" fmla="*/ 0 w 73"/>
                  <a:gd name="T31" fmla="*/ 31 h 61"/>
                  <a:gd name="T32" fmla="*/ 0 w 73"/>
                  <a:gd name="T33" fmla="*/ 34 h 61"/>
                  <a:gd name="T34" fmla="*/ 1 w 73"/>
                  <a:gd name="T35" fmla="*/ 37 h 61"/>
                  <a:gd name="T36" fmla="*/ 2 w 73"/>
                  <a:gd name="T37" fmla="*/ 40 h 61"/>
                  <a:gd name="T38" fmla="*/ 3 w 73"/>
                  <a:gd name="T39" fmla="*/ 42 h 61"/>
                  <a:gd name="T40" fmla="*/ 4 w 73"/>
                  <a:gd name="T41" fmla="*/ 45 h 61"/>
                  <a:gd name="T42" fmla="*/ 7 w 73"/>
                  <a:gd name="T43" fmla="*/ 47 h 61"/>
                  <a:gd name="T44" fmla="*/ 9 w 73"/>
                  <a:gd name="T45" fmla="*/ 49 h 61"/>
                  <a:gd name="T46" fmla="*/ 11 w 73"/>
                  <a:gd name="T47" fmla="*/ 53 h 61"/>
                  <a:gd name="T48" fmla="*/ 16 w 73"/>
                  <a:gd name="T49" fmla="*/ 56 h 61"/>
                  <a:gd name="T50" fmla="*/ 22 w 73"/>
                  <a:gd name="T51" fmla="*/ 59 h 61"/>
                  <a:gd name="T52" fmla="*/ 25 w 73"/>
                  <a:gd name="T53" fmla="*/ 60 h 61"/>
                  <a:gd name="T54" fmla="*/ 30 w 73"/>
                  <a:gd name="T55" fmla="*/ 60 h 61"/>
                  <a:gd name="T56" fmla="*/ 33 w 73"/>
                  <a:gd name="T57" fmla="*/ 61 h 61"/>
                  <a:gd name="T58" fmla="*/ 37 w 73"/>
                  <a:gd name="T59" fmla="*/ 61 h 61"/>
                  <a:gd name="T60" fmla="*/ 40 w 73"/>
                  <a:gd name="T61" fmla="*/ 61 h 61"/>
                  <a:gd name="T62" fmla="*/ 43 w 73"/>
                  <a:gd name="T63" fmla="*/ 60 h 61"/>
                  <a:gd name="T64" fmla="*/ 47 w 73"/>
                  <a:gd name="T65" fmla="*/ 60 h 61"/>
                  <a:gd name="T66" fmla="*/ 51 w 73"/>
                  <a:gd name="T67" fmla="*/ 59 h 61"/>
                  <a:gd name="T68" fmla="*/ 57 w 73"/>
                  <a:gd name="T69" fmla="*/ 56 h 61"/>
                  <a:gd name="T70" fmla="*/ 62 w 73"/>
                  <a:gd name="T71" fmla="*/ 53 h 61"/>
                  <a:gd name="T72" fmla="*/ 64 w 73"/>
                  <a:gd name="T73" fmla="*/ 49 h 61"/>
                  <a:gd name="T74" fmla="*/ 66 w 73"/>
                  <a:gd name="T75" fmla="*/ 47 h 61"/>
                  <a:gd name="T76" fmla="*/ 68 w 73"/>
                  <a:gd name="T77" fmla="*/ 45 h 61"/>
                  <a:gd name="T78" fmla="*/ 69 w 73"/>
                  <a:gd name="T79" fmla="*/ 42 h 61"/>
                  <a:gd name="T80" fmla="*/ 70 w 73"/>
                  <a:gd name="T81" fmla="*/ 40 h 61"/>
                  <a:gd name="T82" fmla="*/ 72 w 73"/>
                  <a:gd name="T83" fmla="*/ 37 h 61"/>
                  <a:gd name="T84" fmla="*/ 73 w 73"/>
                  <a:gd name="T85" fmla="*/ 34 h 61"/>
                  <a:gd name="T86" fmla="*/ 73 w 73"/>
                  <a:gd name="T87" fmla="*/ 31 h 61"/>
                  <a:gd name="T88" fmla="*/ 73 w 73"/>
                  <a:gd name="T89" fmla="*/ 27 h 61"/>
                  <a:gd name="T90" fmla="*/ 72 w 73"/>
                  <a:gd name="T91" fmla="*/ 24 h 61"/>
                  <a:gd name="T92" fmla="*/ 70 w 73"/>
                  <a:gd name="T93" fmla="*/ 21 h 61"/>
                  <a:gd name="T94" fmla="*/ 69 w 73"/>
                  <a:gd name="T95" fmla="*/ 19 h 61"/>
                  <a:gd name="T96" fmla="*/ 68 w 73"/>
                  <a:gd name="T97" fmla="*/ 16 h 61"/>
                  <a:gd name="T98" fmla="*/ 66 w 73"/>
                  <a:gd name="T99" fmla="*/ 14 h 61"/>
                  <a:gd name="T100" fmla="*/ 64 w 73"/>
                  <a:gd name="T101" fmla="*/ 11 h 61"/>
                  <a:gd name="T102" fmla="*/ 62 w 73"/>
                  <a:gd name="T103" fmla="*/ 9 h 61"/>
                  <a:gd name="T104" fmla="*/ 57 w 73"/>
                  <a:gd name="T105" fmla="*/ 5 h 61"/>
                  <a:gd name="T106" fmla="*/ 54 w 73"/>
                  <a:gd name="T107" fmla="*/ 3 h 61"/>
                  <a:gd name="T108" fmla="*/ 51 w 73"/>
                  <a:gd name="T109" fmla="*/ 2 h 61"/>
                  <a:gd name="T110" fmla="*/ 47 w 73"/>
                  <a:gd name="T111" fmla="*/ 1 h 61"/>
                  <a:gd name="T112" fmla="*/ 43 w 73"/>
                  <a:gd name="T113" fmla="*/ 0 h 61"/>
                  <a:gd name="T114" fmla="*/ 40 w 73"/>
                  <a:gd name="T115" fmla="*/ 0 h 61"/>
                  <a:gd name="T116" fmla="*/ 37 w 73"/>
                  <a:gd name="T117" fmla="*/ 0 h 6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73"/>
                  <a:gd name="T178" fmla="*/ 0 h 61"/>
                  <a:gd name="T179" fmla="*/ 73 w 73"/>
                  <a:gd name="T180" fmla="*/ 61 h 61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73" h="61">
                    <a:moveTo>
                      <a:pt x="37" y="0"/>
                    </a:moveTo>
                    <a:lnTo>
                      <a:pt x="33" y="0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9" y="3"/>
                    </a:lnTo>
                    <a:lnTo>
                      <a:pt x="16" y="5"/>
                    </a:lnTo>
                    <a:lnTo>
                      <a:pt x="11" y="9"/>
                    </a:lnTo>
                    <a:lnTo>
                      <a:pt x="9" y="11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3" y="42"/>
                    </a:lnTo>
                    <a:lnTo>
                      <a:pt x="4" y="45"/>
                    </a:lnTo>
                    <a:lnTo>
                      <a:pt x="7" y="47"/>
                    </a:lnTo>
                    <a:lnTo>
                      <a:pt x="9" y="49"/>
                    </a:lnTo>
                    <a:lnTo>
                      <a:pt x="11" y="53"/>
                    </a:lnTo>
                    <a:lnTo>
                      <a:pt x="16" y="56"/>
                    </a:lnTo>
                    <a:lnTo>
                      <a:pt x="22" y="59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3" y="61"/>
                    </a:lnTo>
                    <a:lnTo>
                      <a:pt x="37" y="61"/>
                    </a:lnTo>
                    <a:lnTo>
                      <a:pt x="40" y="61"/>
                    </a:lnTo>
                    <a:lnTo>
                      <a:pt x="43" y="60"/>
                    </a:lnTo>
                    <a:lnTo>
                      <a:pt x="47" y="60"/>
                    </a:lnTo>
                    <a:lnTo>
                      <a:pt x="51" y="59"/>
                    </a:lnTo>
                    <a:lnTo>
                      <a:pt x="57" y="56"/>
                    </a:lnTo>
                    <a:lnTo>
                      <a:pt x="62" y="53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40"/>
                    </a:lnTo>
                    <a:lnTo>
                      <a:pt x="72" y="37"/>
                    </a:lnTo>
                    <a:lnTo>
                      <a:pt x="73" y="34"/>
                    </a:lnTo>
                    <a:lnTo>
                      <a:pt x="73" y="31"/>
                    </a:lnTo>
                    <a:lnTo>
                      <a:pt x="73" y="27"/>
                    </a:lnTo>
                    <a:lnTo>
                      <a:pt x="72" y="24"/>
                    </a:lnTo>
                    <a:lnTo>
                      <a:pt x="70" y="21"/>
                    </a:lnTo>
                    <a:lnTo>
                      <a:pt x="69" y="19"/>
                    </a:lnTo>
                    <a:lnTo>
                      <a:pt x="68" y="16"/>
                    </a:lnTo>
                    <a:lnTo>
                      <a:pt x="66" y="14"/>
                    </a:lnTo>
                    <a:lnTo>
                      <a:pt x="64" y="11"/>
                    </a:lnTo>
                    <a:lnTo>
                      <a:pt x="62" y="9"/>
                    </a:lnTo>
                    <a:lnTo>
                      <a:pt x="57" y="5"/>
                    </a:lnTo>
                    <a:lnTo>
                      <a:pt x="54" y="3"/>
                    </a:lnTo>
                    <a:lnTo>
                      <a:pt x="51" y="2"/>
                    </a:lnTo>
                    <a:lnTo>
                      <a:pt x="47" y="1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7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61" name="Picture 11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72" y="2963"/>
                <a:ext cx="386" cy="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62" name="Freeform 115"/>
              <p:cNvSpPr>
                <a:spLocks noEditPoints="1"/>
              </p:cNvSpPr>
              <p:nvPr/>
            </p:nvSpPr>
            <p:spPr bwMode="auto">
              <a:xfrm>
                <a:off x="1826" y="2750"/>
                <a:ext cx="789" cy="371"/>
              </a:xfrm>
              <a:custGeom>
                <a:avLst/>
                <a:gdLst>
                  <a:gd name="T0" fmla="*/ 5 w 789"/>
                  <a:gd name="T1" fmla="*/ 0 h 371"/>
                  <a:gd name="T2" fmla="*/ 751 w 789"/>
                  <a:gd name="T3" fmla="*/ 348 h 371"/>
                  <a:gd name="T4" fmla="*/ 752 w 789"/>
                  <a:gd name="T5" fmla="*/ 349 h 371"/>
                  <a:gd name="T6" fmla="*/ 752 w 789"/>
                  <a:gd name="T7" fmla="*/ 350 h 371"/>
                  <a:gd name="T8" fmla="*/ 752 w 789"/>
                  <a:gd name="T9" fmla="*/ 352 h 371"/>
                  <a:gd name="T10" fmla="*/ 752 w 789"/>
                  <a:gd name="T11" fmla="*/ 353 h 371"/>
                  <a:gd name="T12" fmla="*/ 752 w 789"/>
                  <a:gd name="T13" fmla="*/ 354 h 371"/>
                  <a:gd name="T14" fmla="*/ 751 w 789"/>
                  <a:gd name="T15" fmla="*/ 354 h 371"/>
                  <a:gd name="T16" fmla="*/ 749 w 789"/>
                  <a:gd name="T17" fmla="*/ 354 h 371"/>
                  <a:gd name="T18" fmla="*/ 748 w 789"/>
                  <a:gd name="T19" fmla="*/ 354 h 371"/>
                  <a:gd name="T20" fmla="*/ 2 w 789"/>
                  <a:gd name="T21" fmla="*/ 6 h 371"/>
                  <a:gd name="T22" fmla="*/ 1 w 789"/>
                  <a:gd name="T23" fmla="*/ 5 h 371"/>
                  <a:gd name="T24" fmla="*/ 0 w 789"/>
                  <a:gd name="T25" fmla="*/ 4 h 371"/>
                  <a:gd name="T26" fmla="*/ 0 w 789"/>
                  <a:gd name="T27" fmla="*/ 3 h 371"/>
                  <a:gd name="T28" fmla="*/ 0 w 789"/>
                  <a:gd name="T29" fmla="*/ 2 h 371"/>
                  <a:gd name="T30" fmla="*/ 1 w 789"/>
                  <a:gd name="T31" fmla="*/ 1 h 371"/>
                  <a:gd name="T32" fmla="*/ 2 w 789"/>
                  <a:gd name="T33" fmla="*/ 0 h 371"/>
                  <a:gd name="T34" fmla="*/ 4 w 789"/>
                  <a:gd name="T35" fmla="*/ 0 h 371"/>
                  <a:gd name="T36" fmla="*/ 5 w 789"/>
                  <a:gd name="T37" fmla="*/ 0 h 371"/>
                  <a:gd name="T38" fmla="*/ 5 w 789"/>
                  <a:gd name="T39" fmla="*/ 0 h 371"/>
                  <a:gd name="T40" fmla="*/ 753 w 789"/>
                  <a:gd name="T41" fmla="*/ 324 h 371"/>
                  <a:gd name="T42" fmla="*/ 789 w 789"/>
                  <a:gd name="T43" fmla="*/ 370 h 371"/>
                  <a:gd name="T44" fmla="*/ 730 w 789"/>
                  <a:gd name="T45" fmla="*/ 371 h 371"/>
                  <a:gd name="T46" fmla="*/ 753 w 789"/>
                  <a:gd name="T47" fmla="*/ 324 h 37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789"/>
                  <a:gd name="T73" fmla="*/ 0 h 371"/>
                  <a:gd name="T74" fmla="*/ 789 w 789"/>
                  <a:gd name="T75" fmla="*/ 371 h 37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789" h="371">
                    <a:moveTo>
                      <a:pt x="5" y="0"/>
                    </a:moveTo>
                    <a:lnTo>
                      <a:pt x="751" y="348"/>
                    </a:lnTo>
                    <a:lnTo>
                      <a:pt x="752" y="349"/>
                    </a:lnTo>
                    <a:lnTo>
                      <a:pt x="752" y="350"/>
                    </a:lnTo>
                    <a:lnTo>
                      <a:pt x="752" y="352"/>
                    </a:lnTo>
                    <a:lnTo>
                      <a:pt x="752" y="353"/>
                    </a:lnTo>
                    <a:lnTo>
                      <a:pt x="752" y="354"/>
                    </a:lnTo>
                    <a:lnTo>
                      <a:pt x="751" y="354"/>
                    </a:lnTo>
                    <a:lnTo>
                      <a:pt x="749" y="354"/>
                    </a:lnTo>
                    <a:lnTo>
                      <a:pt x="748" y="354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  <a:moveTo>
                      <a:pt x="753" y="324"/>
                    </a:moveTo>
                    <a:lnTo>
                      <a:pt x="789" y="370"/>
                    </a:lnTo>
                    <a:lnTo>
                      <a:pt x="730" y="371"/>
                    </a:lnTo>
                    <a:lnTo>
                      <a:pt x="753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63" name="Picture 11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819" y="2910"/>
                <a:ext cx="530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64" name="Rectangle 117"/>
              <p:cNvSpPr>
                <a:spLocks noChangeArrowheads="1"/>
              </p:cNvSpPr>
              <p:nvPr/>
            </p:nvSpPr>
            <p:spPr bwMode="auto">
              <a:xfrm>
                <a:off x="4720" y="1793"/>
                <a:ext cx="329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SPECT</a:t>
                </a:r>
                <a:endParaRPr lang="en-US"/>
              </a:p>
            </p:txBody>
          </p:sp>
          <p:sp>
            <p:nvSpPr>
              <p:cNvPr id="21665" name="Freeform 118"/>
              <p:cNvSpPr>
                <a:spLocks/>
              </p:cNvSpPr>
              <p:nvPr/>
            </p:nvSpPr>
            <p:spPr bwMode="auto">
              <a:xfrm>
                <a:off x="4648" y="1688"/>
                <a:ext cx="479" cy="304"/>
              </a:xfrm>
              <a:custGeom>
                <a:avLst/>
                <a:gdLst>
                  <a:gd name="T0" fmla="*/ 216 w 479"/>
                  <a:gd name="T1" fmla="*/ 1 h 304"/>
                  <a:gd name="T2" fmla="*/ 180 w 479"/>
                  <a:gd name="T3" fmla="*/ 5 h 304"/>
                  <a:gd name="T4" fmla="*/ 147 w 479"/>
                  <a:gd name="T5" fmla="*/ 12 h 304"/>
                  <a:gd name="T6" fmla="*/ 115 w 479"/>
                  <a:gd name="T7" fmla="*/ 22 h 304"/>
                  <a:gd name="T8" fmla="*/ 87 w 479"/>
                  <a:gd name="T9" fmla="*/ 35 h 304"/>
                  <a:gd name="T10" fmla="*/ 62 w 479"/>
                  <a:gd name="T11" fmla="*/ 50 h 304"/>
                  <a:gd name="T12" fmla="*/ 41 w 479"/>
                  <a:gd name="T13" fmla="*/ 67 h 304"/>
                  <a:gd name="T14" fmla="*/ 24 w 479"/>
                  <a:gd name="T15" fmla="*/ 86 h 304"/>
                  <a:gd name="T16" fmla="*/ 11 w 479"/>
                  <a:gd name="T17" fmla="*/ 107 h 304"/>
                  <a:gd name="T18" fmla="*/ 3 w 479"/>
                  <a:gd name="T19" fmla="*/ 129 h 304"/>
                  <a:gd name="T20" fmla="*/ 0 w 479"/>
                  <a:gd name="T21" fmla="*/ 152 h 304"/>
                  <a:gd name="T22" fmla="*/ 3 w 479"/>
                  <a:gd name="T23" fmla="*/ 175 h 304"/>
                  <a:gd name="T24" fmla="*/ 11 w 479"/>
                  <a:gd name="T25" fmla="*/ 197 h 304"/>
                  <a:gd name="T26" fmla="*/ 24 w 479"/>
                  <a:gd name="T27" fmla="*/ 218 h 304"/>
                  <a:gd name="T28" fmla="*/ 41 w 479"/>
                  <a:gd name="T29" fmla="*/ 237 h 304"/>
                  <a:gd name="T30" fmla="*/ 62 w 479"/>
                  <a:gd name="T31" fmla="*/ 254 h 304"/>
                  <a:gd name="T32" fmla="*/ 87 w 479"/>
                  <a:gd name="T33" fmla="*/ 269 h 304"/>
                  <a:gd name="T34" fmla="*/ 115 w 479"/>
                  <a:gd name="T35" fmla="*/ 282 h 304"/>
                  <a:gd name="T36" fmla="*/ 147 w 479"/>
                  <a:gd name="T37" fmla="*/ 292 h 304"/>
                  <a:gd name="T38" fmla="*/ 180 w 479"/>
                  <a:gd name="T39" fmla="*/ 299 h 304"/>
                  <a:gd name="T40" fmla="*/ 216 w 479"/>
                  <a:gd name="T41" fmla="*/ 303 h 304"/>
                  <a:gd name="T42" fmla="*/ 253 w 479"/>
                  <a:gd name="T43" fmla="*/ 304 h 304"/>
                  <a:gd name="T44" fmla="*/ 288 w 479"/>
                  <a:gd name="T45" fmla="*/ 301 h 304"/>
                  <a:gd name="T46" fmla="*/ 322 w 479"/>
                  <a:gd name="T47" fmla="*/ 294 h 304"/>
                  <a:gd name="T48" fmla="*/ 354 w 479"/>
                  <a:gd name="T49" fmla="*/ 286 h 304"/>
                  <a:gd name="T50" fmla="*/ 383 w 479"/>
                  <a:gd name="T51" fmla="*/ 273 h 304"/>
                  <a:gd name="T52" fmla="*/ 409 w 479"/>
                  <a:gd name="T53" fmla="*/ 260 h 304"/>
                  <a:gd name="T54" fmla="*/ 432 w 479"/>
                  <a:gd name="T55" fmla="*/ 243 h 304"/>
                  <a:gd name="T56" fmla="*/ 451 w 479"/>
                  <a:gd name="T57" fmla="*/ 224 h 304"/>
                  <a:gd name="T58" fmla="*/ 464 w 479"/>
                  <a:gd name="T59" fmla="*/ 204 h 304"/>
                  <a:gd name="T60" fmla="*/ 474 w 479"/>
                  <a:gd name="T61" fmla="*/ 182 h 304"/>
                  <a:gd name="T62" fmla="*/ 479 w 479"/>
                  <a:gd name="T63" fmla="*/ 159 h 304"/>
                  <a:gd name="T64" fmla="*/ 478 w 479"/>
                  <a:gd name="T65" fmla="*/ 136 h 304"/>
                  <a:gd name="T66" fmla="*/ 472 w 479"/>
                  <a:gd name="T67" fmla="*/ 114 h 304"/>
                  <a:gd name="T68" fmla="*/ 460 w 479"/>
                  <a:gd name="T69" fmla="*/ 93 h 304"/>
                  <a:gd name="T70" fmla="*/ 444 w 479"/>
                  <a:gd name="T71" fmla="*/ 73 h 304"/>
                  <a:gd name="T72" fmla="*/ 424 w 479"/>
                  <a:gd name="T73" fmla="*/ 56 h 304"/>
                  <a:gd name="T74" fmla="*/ 400 w 479"/>
                  <a:gd name="T75" fmla="*/ 40 h 304"/>
                  <a:gd name="T76" fmla="*/ 374 w 479"/>
                  <a:gd name="T77" fmla="*/ 26 h 304"/>
                  <a:gd name="T78" fmla="*/ 344 w 479"/>
                  <a:gd name="T79" fmla="*/ 15 h 304"/>
                  <a:gd name="T80" fmla="*/ 311 w 479"/>
                  <a:gd name="T81" fmla="*/ 7 h 304"/>
                  <a:gd name="T82" fmla="*/ 277 w 479"/>
                  <a:gd name="T83" fmla="*/ 2 h 304"/>
                  <a:gd name="T84" fmla="*/ 240 w 479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9"/>
                  <a:gd name="T130" fmla="*/ 0 h 304"/>
                  <a:gd name="T131" fmla="*/ 479 w 479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9" h="304">
                    <a:moveTo>
                      <a:pt x="240" y="0"/>
                    </a:moveTo>
                    <a:lnTo>
                      <a:pt x="227" y="0"/>
                    </a:lnTo>
                    <a:lnTo>
                      <a:pt x="216" y="1"/>
                    </a:lnTo>
                    <a:lnTo>
                      <a:pt x="203" y="2"/>
                    </a:lnTo>
                    <a:lnTo>
                      <a:pt x="192" y="3"/>
                    </a:lnTo>
                    <a:lnTo>
                      <a:pt x="180" y="5"/>
                    </a:lnTo>
                    <a:lnTo>
                      <a:pt x="169" y="7"/>
                    </a:lnTo>
                    <a:lnTo>
                      <a:pt x="157" y="9"/>
                    </a:lnTo>
                    <a:lnTo>
                      <a:pt x="147" y="12"/>
                    </a:lnTo>
                    <a:lnTo>
                      <a:pt x="136" y="15"/>
                    </a:lnTo>
                    <a:lnTo>
                      <a:pt x="126" y="19"/>
                    </a:lnTo>
                    <a:lnTo>
                      <a:pt x="115" y="22"/>
                    </a:lnTo>
                    <a:lnTo>
                      <a:pt x="106" y="26"/>
                    </a:lnTo>
                    <a:lnTo>
                      <a:pt x="96" y="30"/>
                    </a:lnTo>
                    <a:lnTo>
                      <a:pt x="87" y="35"/>
                    </a:lnTo>
                    <a:lnTo>
                      <a:pt x="79" y="40"/>
                    </a:lnTo>
                    <a:lnTo>
                      <a:pt x="70" y="45"/>
                    </a:lnTo>
                    <a:lnTo>
                      <a:pt x="62" y="50"/>
                    </a:lnTo>
                    <a:lnTo>
                      <a:pt x="55" y="56"/>
                    </a:lnTo>
                    <a:lnTo>
                      <a:pt x="47" y="61"/>
                    </a:lnTo>
                    <a:lnTo>
                      <a:pt x="41" y="67"/>
                    </a:lnTo>
                    <a:lnTo>
                      <a:pt x="35" y="73"/>
                    </a:lnTo>
                    <a:lnTo>
                      <a:pt x="29" y="80"/>
                    </a:lnTo>
                    <a:lnTo>
                      <a:pt x="24" y="86"/>
                    </a:lnTo>
                    <a:lnTo>
                      <a:pt x="19" y="93"/>
                    </a:lnTo>
                    <a:lnTo>
                      <a:pt x="15" y="100"/>
                    </a:lnTo>
                    <a:lnTo>
                      <a:pt x="11" y="107"/>
                    </a:lnTo>
                    <a:lnTo>
                      <a:pt x="7" y="114"/>
                    </a:lnTo>
                    <a:lnTo>
                      <a:pt x="5" y="122"/>
                    </a:lnTo>
                    <a:lnTo>
                      <a:pt x="3" y="129"/>
                    </a:lnTo>
                    <a:lnTo>
                      <a:pt x="1" y="136"/>
                    </a:lnTo>
                    <a:lnTo>
                      <a:pt x="0" y="145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3" y="175"/>
                    </a:lnTo>
                    <a:lnTo>
                      <a:pt x="5" y="182"/>
                    </a:lnTo>
                    <a:lnTo>
                      <a:pt x="7" y="190"/>
                    </a:lnTo>
                    <a:lnTo>
                      <a:pt x="11" y="197"/>
                    </a:lnTo>
                    <a:lnTo>
                      <a:pt x="15" y="204"/>
                    </a:lnTo>
                    <a:lnTo>
                      <a:pt x="19" y="211"/>
                    </a:lnTo>
                    <a:lnTo>
                      <a:pt x="24" y="218"/>
                    </a:lnTo>
                    <a:lnTo>
                      <a:pt x="29" y="224"/>
                    </a:lnTo>
                    <a:lnTo>
                      <a:pt x="35" y="230"/>
                    </a:lnTo>
                    <a:lnTo>
                      <a:pt x="41" y="237"/>
                    </a:lnTo>
                    <a:lnTo>
                      <a:pt x="47" y="243"/>
                    </a:lnTo>
                    <a:lnTo>
                      <a:pt x="55" y="248"/>
                    </a:lnTo>
                    <a:lnTo>
                      <a:pt x="62" y="254"/>
                    </a:lnTo>
                    <a:lnTo>
                      <a:pt x="70" y="260"/>
                    </a:lnTo>
                    <a:lnTo>
                      <a:pt x="79" y="264"/>
                    </a:lnTo>
                    <a:lnTo>
                      <a:pt x="87" y="269"/>
                    </a:lnTo>
                    <a:lnTo>
                      <a:pt x="96" y="273"/>
                    </a:lnTo>
                    <a:lnTo>
                      <a:pt x="106" y="278"/>
                    </a:lnTo>
                    <a:lnTo>
                      <a:pt x="115" y="282"/>
                    </a:lnTo>
                    <a:lnTo>
                      <a:pt x="126" y="286"/>
                    </a:lnTo>
                    <a:lnTo>
                      <a:pt x="136" y="289"/>
                    </a:lnTo>
                    <a:lnTo>
                      <a:pt x="147" y="292"/>
                    </a:lnTo>
                    <a:lnTo>
                      <a:pt x="157" y="294"/>
                    </a:lnTo>
                    <a:lnTo>
                      <a:pt x="169" y="296"/>
                    </a:lnTo>
                    <a:lnTo>
                      <a:pt x="180" y="299"/>
                    </a:lnTo>
                    <a:lnTo>
                      <a:pt x="192" y="301"/>
                    </a:lnTo>
                    <a:lnTo>
                      <a:pt x="203" y="302"/>
                    </a:lnTo>
                    <a:lnTo>
                      <a:pt x="216" y="303"/>
                    </a:lnTo>
                    <a:lnTo>
                      <a:pt x="227" y="304"/>
                    </a:lnTo>
                    <a:lnTo>
                      <a:pt x="240" y="304"/>
                    </a:lnTo>
                    <a:lnTo>
                      <a:pt x="253" y="304"/>
                    </a:lnTo>
                    <a:lnTo>
                      <a:pt x="264" y="303"/>
                    </a:lnTo>
                    <a:lnTo>
                      <a:pt x="277" y="302"/>
                    </a:lnTo>
                    <a:lnTo>
                      <a:pt x="288" y="301"/>
                    </a:lnTo>
                    <a:lnTo>
                      <a:pt x="300" y="299"/>
                    </a:lnTo>
                    <a:lnTo>
                      <a:pt x="311" y="296"/>
                    </a:lnTo>
                    <a:lnTo>
                      <a:pt x="322" y="294"/>
                    </a:lnTo>
                    <a:lnTo>
                      <a:pt x="333" y="292"/>
                    </a:lnTo>
                    <a:lnTo>
                      <a:pt x="344" y="289"/>
                    </a:lnTo>
                    <a:lnTo>
                      <a:pt x="354" y="286"/>
                    </a:lnTo>
                    <a:lnTo>
                      <a:pt x="364" y="282"/>
                    </a:lnTo>
                    <a:lnTo>
                      <a:pt x="374" y="278"/>
                    </a:lnTo>
                    <a:lnTo>
                      <a:pt x="383" y="273"/>
                    </a:lnTo>
                    <a:lnTo>
                      <a:pt x="392" y="269"/>
                    </a:lnTo>
                    <a:lnTo>
                      <a:pt x="400" y="264"/>
                    </a:lnTo>
                    <a:lnTo>
                      <a:pt x="409" y="260"/>
                    </a:lnTo>
                    <a:lnTo>
                      <a:pt x="417" y="254"/>
                    </a:lnTo>
                    <a:lnTo>
                      <a:pt x="424" y="248"/>
                    </a:lnTo>
                    <a:lnTo>
                      <a:pt x="432" y="243"/>
                    </a:lnTo>
                    <a:lnTo>
                      <a:pt x="438" y="237"/>
                    </a:lnTo>
                    <a:lnTo>
                      <a:pt x="444" y="230"/>
                    </a:lnTo>
                    <a:lnTo>
                      <a:pt x="451" y="224"/>
                    </a:lnTo>
                    <a:lnTo>
                      <a:pt x="456" y="218"/>
                    </a:lnTo>
                    <a:lnTo>
                      <a:pt x="460" y="211"/>
                    </a:lnTo>
                    <a:lnTo>
                      <a:pt x="464" y="204"/>
                    </a:lnTo>
                    <a:lnTo>
                      <a:pt x="468" y="197"/>
                    </a:lnTo>
                    <a:lnTo>
                      <a:pt x="472" y="190"/>
                    </a:lnTo>
                    <a:lnTo>
                      <a:pt x="474" y="182"/>
                    </a:lnTo>
                    <a:lnTo>
                      <a:pt x="476" y="175"/>
                    </a:lnTo>
                    <a:lnTo>
                      <a:pt x="478" y="168"/>
                    </a:lnTo>
                    <a:lnTo>
                      <a:pt x="479" y="159"/>
                    </a:lnTo>
                    <a:lnTo>
                      <a:pt x="479" y="152"/>
                    </a:lnTo>
                    <a:lnTo>
                      <a:pt x="479" y="145"/>
                    </a:lnTo>
                    <a:lnTo>
                      <a:pt x="478" y="136"/>
                    </a:lnTo>
                    <a:lnTo>
                      <a:pt x="476" y="129"/>
                    </a:lnTo>
                    <a:lnTo>
                      <a:pt x="474" y="122"/>
                    </a:lnTo>
                    <a:lnTo>
                      <a:pt x="472" y="114"/>
                    </a:lnTo>
                    <a:lnTo>
                      <a:pt x="468" y="107"/>
                    </a:lnTo>
                    <a:lnTo>
                      <a:pt x="464" y="100"/>
                    </a:lnTo>
                    <a:lnTo>
                      <a:pt x="460" y="93"/>
                    </a:lnTo>
                    <a:lnTo>
                      <a:pt x="456" y="86"/>
                    </a:lnTo>
                    <a:lnTo>
                      <a:pt x="451" y="80"/>
                    </a:lnTo>
                    <a:lnTo>
                      <a:pt x="444" y="73"/>
                    </a:lnTo>
                    <a:lnTo>
                      <a:pt x="438" y="67"/>
                    </a:lnTo>
                    <a:lnTo>
                      <a:pt x="432" y="61"/>
                    </a:lnTo>
                    <a:lnTo>
                      <a:pt x="424" y="56"/>
                    </a:lnTo>
                    <a:lnTo>
                      <a:pt x="417" y="50"/>
                    </a:lnTo>
                    <a:lnTo>
                      <a:pt x="409" y="45"/>
                    </a:lnTo>
                    <a:lnTo>
                      <a:pt x="400" y="40"/>
                    </a:lnTo>
                    <a:lnTo>
                      <a:pt x="392" y="35"/>
                    </a:lnTo>
                    <a:lnTo>
                      <a:pt x="383" y="30"/>
                    </a:lnTo>
                    <a:lnTo>
                      <a:pt x="374" y="26"/>
                    </a:lnTo>
                    <a:lnTo>
                      <a:pt x="364" y="22"/>
                    </a:lnTo>
                    <a:lnTo>
                      <a:pt x="354" y="19"/>
                    </a:lnTo>
                    <a:lnTo>
                      <a:pt x="344" y="15"/>
                    </a:lnTo>
                    <a:lnTo>
                      <a:pt x="333" y="12"/>
                    </a:lnTo>
                    <a:lnTo>
                      <a:pt x="322" y="9"/>
                    </a:lnTo>
                    <a:lnTo>
                      <a:pt x="311" y="7"/>
                    </a:lnTo>
                    <a:lnTo>
                      <a:pt x="300" y="5"/>
                    </a:lnTo>
                    <a:lnTo>
                      <a:pt x="288" y="3"/>
                    </a:lnTo>
                    <a:lnTo>
                      <a:pt x="277" y="2"/>
                    </a:lnTo>
                    <a:lnTo>
                      <a:pt x="264" y="1"/>
                    </a:lnTo>
                    <a:lnTo>
                      <a:pt x="253" y="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Freeform 119"/>
              <p:cNvSpPr>
                <a:spLocks/>
              </p:cNvSpPr>
              <p:nvPr/>
            </p:nvSpPr>
            <p:spPr bwMode="auto">
              <a:xfrm>
                <a:off x="4614" y="1653"/>
                <a:ext cx="478" cy="304"/>
              </a:xfrm>
              <a:custGeom>
                <a:avLst/>
                <a:gdLst>
                  <a:gd name="T0" fmla="*/ 214 w 478"/>
                  <a:gd name="T1" fmla="*/ 2 h 304"/>
                  <a:gd name="T2" fmla="*/ 179 w 478"/>
                  <a:gd name="T3" fmla="*/ 6 h 304"/>
                  <a:gd name="T4" fmla="*/ 145 w 478"/>
                  <a:gd name="T5" fmla="*/ 12 h 304"/>
                  <a:gd name="T6" fmla="*/ 115 w 478"/>
                  <a:gd name="T7" fmla="*/ 22 h 304"/>
                  <a:gd name="T8" fmla="*/ 86 w 478"/>
                  <a:gd name="T9" fmla="*/ 35 h 304"/>
                  <a:gd name="T10" fmla="*/ 61 w 478"/>
                  <a:gd name="T11" fmla="*/ 51 h 304"/>
                  <a:gd name="T12" fmla="*/ 40 w 478"/>
                  <a:gd name="T13" fmla="*/ 68 h 304"/>
                  <a:gd name="T14" fmla="*/ 23 w 478"/>
                  <a:gd name="T15" fmla="*/ 86 h 304"/>
                  <a:gd name="T16" fmla="*/ 10 w 478"/>
                  <a:gd name="T17" fmla="*/ 107 h 304"/>
                  <a:gd name="T18" fmla="*/ 3 w 478"/>
                  <a:gd name="T19" fmla="*/ 129 h 304"/>
                  <a:gd name="T20" fmla="*/ 0 w 478"/>
                  <a:gd name="T21" fmla="*/ 152 h 304"/>
                  <a:gd name="T22" fmla="*/ 3 w 478"/>
                  <a:gd name="T23" fmla="*/ 175 h 304"/>
                  <a:gd name="T24" fmla="*/ 10 w 478"/>
                  <a:gd name="T25" fmla="*/ 197 h 304"/>
                  <a:gd name="T26" fmla="*/ 23 w 478"/>
                  <a:gd name="T27" fmla="*/ 218 h 304"/>
                  <a:gd name="T28" fmla="*/ 40 w 478"/>
                  <a:gd name="T29" fmla="*/ 237 h 304"/>
                  <a:gd name="T30" fmla="*/ 61 w 478"/>
                  <a:gd name="T31" fmla="*/ 254 h 304"/>
                  <a:gd name="T32" fmla="*/ 86 w 478"/>
                  <a:gd name="T33" fmla="*/ 270 h 304"/>
                  <a:gd name="T34" fmla="*/ 115 w 478"/>
                  <a:gd name="T35" fmla="*/ 282 h 304"/>
                  <a:gd name="T36" fmla="*/ 145 w 478"/>
                  <a:gd name="T37" fmla="*/ 293 h 304"/>
                  <a:gd name="T38" fmla="*/ 179 w 478"/>
                  <a:gd name="T39" fmla="*/ 299 h 304"/>
                  <a:gd name="T40" fmla="*/ 214 w 478"/>
                  <a:gd name="T41" fmla="*/ 303 h 304"/>
                  <a:gd name="T42" fmla="*/ 251 w 478"/>
                  <a:gd name="T43" fmla="*/ 304 h 304"/>
                  <a:gd name="T44" fmla="*/ 287 w 478"/>
                  <a:gd name="T45" fmla="*/ 301 h 304"/>
                  <a:gd name="T46" fmla="*/ 321 w 478"/>
                  <a:gd name="T47" fmla="*/ 295 h 304"/>
                  <a:gd name="T48" fmla="*/ 353 w 478"/>
                  <a:gd name="T49" fmla="*/ 286 h 304"/>
                  <a:gd name="T50" fmla="*/ 382 w 478"/>
                  <a:gd name="T51" fmla="*/ 274 h 304"/>
                  <a:gd name="T52" fmla="*/ 408 w 478"/>
                  <a:gd name="T53" fmla="*/ 260 h 304"/>
                  <a:gd name="T54" fmla="*/ 431 w 478"/>
                  <a:gd name="T55" fmla="*/ 243 h 304"/>
                  <a:gd name="T56" fmla="*/ 449 w 478"/>
                  <a:gd name="T57" fmla="*/ 225 h 304"/>
                  <a:gd name="T58" fmla="*/ 464 w 478"/>
                  <a:gd name="T59" fmla="*/ 205 h 304"/>
                  <a:gd name="T60" fmla="*/ 473 w 478"/>
                  <a:gd name="T61" fmla="*/ 183 h 304"/>
                  <a:gd name="T62" fmla="*/ 478 w 478"/>
                  <a:gd name="T63" fmla="*/ 160 h 304"/>
                  <a:gd name="T64" fmla="*/ 477 w 478"/>
                  <a:gd name="T65" fmla="*/ 137 h 304"/>
                  <a:gd name="T66" fmla="*/ 471 w 478"/>
                  <a:gd name="T67" fmla="*/ 115 h 304"/>
                  <a:gd name="T68" fmla="*/ 459 w 478"/>
                  <a:gd name="T69" fmla="*/ 94 h 304"/>
                  <a:gd name="T70" fmla="*/ 444 w 478"/>
                  <a:gd name="T71" fmla="*/ 74 h 304"/>
                  <a:gd name="T72" fmla="*/ 424 w 478"/>
                  <a:gd name="T73" fmla="*/ 56 h 304"/>
                  <a:gd name="T74" fmla="*/ 400 w 478"/>
                  <a:gd name="T75" fmla="*/ 40 h 304"/>
                  <a:gd name="T76" fmla="*/ 373 w 478"/>
                  <a:gd name="T77" fmla="*/ 27 h 304"/>
                  <a:gd name="T78" fmla="*/ 343 w 478"/>
                  <a:gd name="T79" fmla="*/ 15 h 304"/>
                  <a:gd name="T80" fmla="*/ 310 w 478"/>
                  <a:gd name="T81" fmla="*/ 8 h 304"/>
                  <a:gd name="T82" fmla="*/ 275 w 478"/>
                  <a:gd name="T83" fmla="*/ 3 h 304"/>
                  <a:gd name="T84" fmla="*/ 238 w 478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8"/>
                  <a:gd name="T130" fmla="*/ 0 h 304"/>
                  <a:gd name="T131" fmla="*/ 478 w 478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8" h="304">
                    <a:moveTo>
                      <a:pt x="238" y="0"/>
                    </a:moveTo>
                    <a:lnTo>
                      <a:pt x="226" y="0"/>
                    </a:lnTo>
                    <a:lnTo>
                      <a:pt x="214" y="2"/>
                    </a:lnTo>
                    <a:lnTo>
                      <a:pt x="202" y="3"/>
                    </a:lnTo>
                    <a:lnTo>
                      <a:pt x="190" y="4"/>
                    </a:lnTo>
                    <a:lnTo>
                      <a:pt x="179" y="6"/>
                    </a:lnTo>
                    <a:lnTo>
                      <a:pt x="167" y="8"/>
                    </a:lnTo>
                    <a:lnTo>
                      <a:pt x="157" y="10"/>
                    </a:lnTo>
                    <a:lnTo>
                      <a:pt x="145" y="12"/>
                    </a:lnTo>
                    <a:lnTo>
                      <a:pt x="135" y="15"/>
                    </a:lnTo>
                    <a:lnTo>
                      <a:pt x="124" y="19"/>
                    </a:lnTo>
                    <a:lnTo>
                      <a:pt x="115" y="22"/>
                    </a:lnTo>
                    <a:lnTo>
                      <a:pt x="105" y="27"/>
                    </a:lnTo>
                    <a:lnTo>
                      <a:pt x="96" y="31"/>
                    </a:lnTo>
                    <a:lnTo>
                      <a:pt x="86" y="35"/>
                    </a:lnTo>
                    <a:lnTo>
                      <a:pt x="78" y="40"/>
                    </a:lnTo>
                    <a:lnTo>
                      <a:pt x="70" y="46"/>
                    </a:lnTo>
                    <a:lnTo>
                      <a:pt x="61" y="51"/>
                    </a:lnTo>
                    <a:lnTo>
                      <a:pt x="54" y="56"/>
                    </a:lnTo>
                    <a:lnTo>
                      <a:pt x="47" y="61"/>
                    </a:lnTo>
                    <a:lnTo>
                      <a:pt x="40" y="68"/>
                    </a:lnTo>
                    <a:lnTo>
                      <a:pt x="34" y="74"/>
                    </a:lnTo>
                    <a:lnTo>
                      <a:pt x="29" y="80"/>
                    </a:lnTo>
                    <a:lnTo>
                      <a:pt x="23" y="86"/>
                    </a:lnTo>
                    <a:lnTo>
                      <a:pt x="18" y="94"/>
                    </a:lnTo>
                    <a:lnTo>
                      <a:pt x="14" y="100"/>
                    </a:lnTo>
                    <a:lnTo>
                      <a:pt x="10" y="107"/>
                    </a:lnTo>
                    <a:lnTo>
                      <a:pt x="7" y="115"/>
                    </a:lnTo>
                    <a:lnTo>
                      <a:pt x="5" y="122"/>
                    </a:lnTo>
                    <a:lnTo>
                      <a:pt x="3" y="129"/>
                    </a:lnTo>
                    <a:lnTo>
                      <a:pt x="1" y="137"/>
                    </a:lnTo>
                    <a:lnTo>
                      <a:pt x="0" y="145"/>
                    </a:lnTo>
                    <a:lnTo>
                      <a:pt x="0" y="152"/>
                    </a:lnTo>
                    <a:lnTo>
                      <a:pt x="0" y="160"/>
                    </a:lnTo>
                    <a:lnTo>
                      <a:pt x="1" y="168"/>
                    </a:lnTo>
                    <a:lnTo>
                      <a:pt x="3" y="175"/>
                    </a:lnTo>
                    <a:lnTo>
                      <a:pt x="5" y="183"/>
                    </a:lnTo>
                    <a:lnTo>
                      <a:pt x="7" y="190"/>
                    </a:lnTo>
                    <a:lnTo>
                      <a:pt x="10" y="197"/>
                    </a:lnTo>
                    <a:lnTo>
                      <a:pt x="14" y="205"/>
                    </a:lnTo>
                    <a:lnTo>
                      <a:pt x="18" y="211"/>
                    </a:lnTo>
                    <a:lnTo>
                      <a:pt x="23" y="218"/>
                    </a:lnTo>
                    <a:lnTo>
                      <a:pt x="29" y="225"/>
                    </a:lnTo>
                    <a:lnTo>
                      <a:pt x="34" y="231"/>
                    </a:lnTo>
                    <a:lnTo>
                      <a:pt x="40" y="237"/>
                    </a:lnTo>
                    <a:lnTo>
                      <a:pt x="47" y="243"/>
                    </a:lnTo>
                    <a:lnTo>
                      <a:pt x="54" y="249"/>
                    </a:lnTo>
                    <a:lnTo>
                      <a:pt x="61" y="254"/>
                    </a:lnTo>
                    <a:lnTo>
                      <a:pt x="70" y="260"/>
                    </a:lnTo>
                    <a:lnTo>
                      <a:pt x="78" y="264"/>
                    </a:lnTo>
                    <a:lnTo>
                      <a:pt x="86" y="270"/>
                    </a:lnTo>
                    <a:lnTo>
                      <a:pt x="96" y="274"/>
                    </a:lnTo>
                    <a:lnTo>
                      <a:pt x="105" y="278"/>
                    </a:lnTo>
                    <a:lnTo>
                      <a:pt x="115" y="282"/>
                    </a:lnTo>
                    <a:lnTo>
                      <a:pt x="124" y="286"/>
                    </a:lnTo>
                    <a:lnTo>
                      <a:pt x="135" y="290"/>
                    </a:lnTo>
                    <a:lnTo>
                      <a:pt x="145" y="293"/>
                    </a:lnTo>
                    <a:lnTo>
                      <a:pt x="157" y="295"/>
                    </a:lnTo>
                    <a:lnTo>
                      <a:pt x="167" y="297"/>
                    </a:lnTo>
                    <a:lnTo>
                      <a:pt x="179" y="299"/>
                    </a:lnTo>
                    <a:lnTo>
                      <a:pt x="190" y="301"/>
                    </a:lnTo>
                    <a:lnTo>
                      <a:pt x="202" y="302"/>
                    </a:lnTo>
                    <a:lnTo>
                      <a:pt x="214" y="303"/>
                    </a:lnTo>
                    <a:lnTo>
                      <a:pt x="226" y="304"/>
                    </a:lnTo>
                    <a:lnTo>
                      <a:pt x="238" y="304"/>
                    </a:lnTo>
                    <a:lnTo>
                      <a:pt x="251" y="304"/>
                    </a:lnTo>
                    <a:lnTo>
                      <a:pt x="264" y="303"/>
                    </a:lnTo>
                    <a:lnTo>
                      <a:pt x="275" y="302"/>
                    </a:lnTo>
                    <a:lnTo>
                      <a:pt x="287" y="301"/>
                    </a:lnTo>
                    <a:lnTo>
                      <a:pt x="298" y="299"/>
                    </a:lnTo>
                    <a:lnTo>
                      <a:pt x="310" y="297"/>
                    </a:lnTo>
                    <a:lnTo>
                      <a:pt x="321" y="295"/>
                    </a:lnTo>
                    <a:lnTo>
                      <a:pt x="332" y="293"/>
                    </a:lnTo>
                    <a:lnTo>
                      <a:pt x="343" y="290"/>
                    </a:lnTo>
                    <a:lnTo>
                      <a:pt x="353" y="286"/>
                    </a:lnTo>
                    <a:lnTo>
                      <a:pt x="363" y="282"/>
                    </a:lnTo>
                    <a:lnTo>
                      <a:pt x="373" y="278"/>
                    </a:lnTo>
                    <a:lnTo>
                      <a:pt x="382" y="274"/>
                    </a:lnTo>
                    <a:lnTo>
                      <a:pt x="391" y="270"/>
                    </a:lnTo>
                    <a:lnTo>
                      <a:pt x="400" y="264"/>
                    </a:lnTo>
                    <a:lnTo>
                      <a:pt x="408" y="260"/>
                    </a:lnTo>
                    <a:lnTo>
                      <a:pt x="417" y="254"/>
                    </a:lnTo>
                    <a:lnTo>
                      <a:pt x="424" y="249"/>
                    </a:lnTo>
                    <a:lnTo>
                      <a:pt x="431" y="243"/>
                    </a:lnTo>
                    <a:lnTo>
                      <a:pt x="437" y="237"/>
                    </a:lnTo>
                    <a:lnTo>
                      <a:pt x="444" y="231"/>
                    </a:lnTo>
                    <a:lnTo>
                      <a:pt x="449" y="225"/>
                    </a:lnTo>
                    <a:lnTo>
                      <a:pt x="455" y="218"/>
                    </a:lnTo>
                    <a:lnTo>
                      <a:pt x="459" y="211"/>
                    </a:lnTo>
                    <a:lnTo>
                      <a:pt x="464" y="205"/>
                    </a:lnTo>
                    <a:lnTo>
                      <a:pt x="468" y="197"/>
                    </a:lnTo>
                    <a:lnTo>
                      <a:pt x="471" y="190"/>
                    </a:lnTo>
                    <a:lnTo>
                      <a:pt x="473" y="183"/>
                    </a:lnTo>
                    <a:lnTo>
                      <a:pt x="475" y="175"/>
                    </a:lnTo>
                    <a:lnTo>
                      <a:pt x="477" y="168"/>
                    </a:lnTo>
                    <a:lnTo>
                      <a:pt x="478" y="160"/>
                    </a:lnTo>
                    <a:lnTo>
                      <a:pt x="478" y="152"/>
                    </a:lnTo>
                    <a:lnTo>
                      <a:pt x="478" y="145"/>
                    </a:lnTo>
                    <a:lnTo>
                      <a:pt x="477" y="137"/>
                    </a:lnTo>
                    <a:lnTo>
                      <a:pt x="475" y="129"/>
                    </a:lnTo>
                    <a:lnTo>
                      <a:pt x="473" y="122"/>
                    </a:lnTo>
                    <a:lnTo>
                      <a:pt x="471" y="115"/>
                    </a:lnTo>
                    <a:lnTo>
                      <a:pt x="468" y="107"/>
                    </a:lnTo>
                    <a:lnTo>
                      <a:pt x="464" y="100"/>
                    </a:lnTo>
                    <a:lnTo>
                      <a:pt x="459" y="94"/>
                    </a:lnTo>
                    <a:lnTo>
                      <a:pt x="455" y="86"/>
                    </a:lnTo>
                    <a:lnTo>
                      <a:pt x="449" y="80"/>
                    </a:lnTo>
                    <a:lnTo>
                      <a:pt x="444" y="74"/>
                    </a:lnTo>
                    <a:lnTo>
                      <a:pt x="437" y="68"/>
                    </a:lnTo>
                    <a:lnTo>
                      <a:pt x="431" y="61"/>
                    </a:lnTo>
                    <a:lnTo>
                      <a:pt x="424" y="56"/>
                    </a:lnTo>
                    <a:lnTo>
                      <a:pt x="417" y="51"/>
                    </a:lnTo>
                    <a:lnTo>
                      <a:pt x="408" y="46"/>
                    </a:lnTo>
                    <a:lnTo>
                      <a:pt x="400" y="40"/>
                    </a:lnTo>
                    <a:lnTo>
                      <a:pt x="391" y="35"/>
                    </a:lnTo>
                    <a:lnTo>
                      <a:pt x="382" y="31"/>
                    </a:lnTo>
                    <a:lnTo>
                      <a:pt x="373" y="27"/>
                    </a:lnTo>
                    <a:lnTo>
                      <a:pt x="363" y="22"/>
                    </a:lnTo>
                    <a:lnTo>
                      <a:pt x="353" y="19"/>
                    </a:lnTo>
                    <a:lnTo>
                      <a:pt x="343" y="15"/>
                    </a:lnTo>
                    <a:lnTo>
                      <a:pt x="332" y="12"/>
                    </a:lnTo>
                    <a:lnTo>
                      <a:pt x="321" y="10"/>
                    </a:lnTo>
                    <a:lnTo>
                      <a:pt x="310" y="8"/>
                    </a:lnTo>
                    <a:lnTo>
                      <a:pt x="298" y="6"/>
                    </a:lnTo>
                    <a:lnTo>
                      <a:pt x="287" y="4"/>
                    </a:lnTo>
                    <a:lnTo>
                      <a:pt x="275" y="3"/>
                    </a:lnTo>
                    <a:lnTo>
                      <a:pt x="264" y="2"/>
                    </a:lnTo>
                    <a:lnTo>
                      <a:pt x="251" y="0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Freeform 120"/>
              <p:cNvSpPr>
                <a:spLocks/>
              </p:cNvSpPr>
              <p:nvPr/>
            </p:nvSpPr>
            <p:spPr bwMode="auto">
              <a:xfrm>
                <a:off x="4614" y="1653"/>
                <a:ext cx="478" cy="304"/>
              </a:xfrm>
              <a:custGeom>
                <a:avLst/>
                <a:gdLst>
                  <a:gd name="T0" fmla="*/ 214 w 478"/>
                  <a:gd name="T1" fmla="*/ 2 h 304"/>
                  <a:gd name="T2" fmla="*/ 179 w 478"/>
                  <a:gd name="T3" fmla="*/ 6 h 304"/>
                  <a:gd name="T4" fmla="*/ 145 w 478"/>
                  <a:gd name="T5" fmla="*/ 12 h 304"/>
                  <a:gd name="T6" fmla="*/ 115 w 478"/>
                  <a:gd name="T7" fmla="*/ 22 h 304"/>
                  <a:gd name="T8" fmla="*/ 86 w 478"/>
                  <a:gd name="T9" fmla="*/ 35 h 304"/>
                  <a:gd name="T10" fmla="*/ 61 w 478"/>
                  <a:gd name="T11" fmla="*/ 51 h 304"/>
                  <a:gd name="T12" fmla="*/ 40 w 478"/>
                  <a:gd name="T13" fmla="*/ 68 h 304"/>
                  <a:gd name="T14" fmla="*/ 23 w 478"/>
                  <a:gd name="T15" fmla="*/ 86 h 304"/>
                  <a:gd name="T16" fmla="*/ 10 w 478"/>
                  <a:gd name="T17" fmla="*/ 107 h 304"/>
                  <a:gd name="T18" fmla="*/ 3 w 478"/>
                  <a:gd name="T19" fmla="*/ 129 h 304"/>
                  <a:gd name="T20" fmla="*/ 0 w 478"/>
                  <a:gd name="T21" fmla="*/ 152 h 304"/>
                  <a:gd name="T22" fmla="*/ 3 w 478"/>
                  <a:gd name="T23" fmla="*/ 175 h 304"/>
                  <a:gd name="T24" fmla="*/ 10 w 478"/>
                  <a:gd name="T25" fmla="*/ 197 h 304"/>
                  <a:gd name="T26" fmla="*/ 23 w 478"/>
                  <a:gd name="T27" fmla="*/ 218 h 304"/>
                  <a:gd name="T28" fmla="*/ 40 w 478"/>
                  <a:gd name="T29" fmla="*/ 237 h 304"/>
                  <a:gd name="T30" fmla="*/ 61 w 478"/>
                  <a:gd name="T31" fmla="*/ 254 h 304"/>
                  <a:gd name="T32" fmla="*/ 86 w 478"/>
                  <a:gd name="T33" fmla="*/ 270 h 304"/>
                  <a:gd name="T34" fmla="*/ 115 w 478"/>
                  <a:gd name="T35" fmla="*/ 282 h 304"/>
                  <a:gd name="T36" fmla="*/ 145 w 478"/>
                  <a:gd name="T37" fmla="*/ 293 h 304"/>
                  <a:gd name="T38" fmla="*/ 179 w 478"/>
                  <a:gd name="T39" fmla="*/ 299 h 304"/>
                  <a:gd name="T40" fmla="*/ 214 w 478"/>
                  <a:gd name="T41" fmla="*/ 303 h 304"/>
                  <a:gd name="T42" fmla="*/ 251 w 478"/>
                  <a:gd name="T43" fmla="*/ 304 h 304"/>
                  <a:gd name="T44" fmla="*/ 287 w 478"/>
                  <a:gd name="T45" fmla="*/ 301 h 304"/>
                  <a:gd name="T46" fmla="*/ 321 w 478"/>
                  <a:gd name="T47" fmla="*/ 295 h 304"/>
                  <a:gd name="T48" fmla="*/ 353 w 478"/>
                  <a:gd name="T49" fmla="*/ 286 h 304"/>
                  <a:gd name="T50" fmla="*/ 382 w 478"/>
                  <a:gd name="T51" fmla="*/ 274 h 304"/>
                  <a:gd name="T52" fmla="*/ 408 w 478"/>
                  <a:gd name="T53" fmla="*/ 260 h 304"/>
                  <a:gd name="T54" fmla="*/ 431 w 478"/>
                  <a:gd name="T55" fmla="*/ 243 h 304"/>
                  <a:gd name="T56" fmla="*/ 449 w 478"/>
                  <a:gd name="T57" fmla="*/ 225 h 304"/>
                  <a:gd name="T58" fmla="*/ 464 w 478"/>
                  <a:gd name="T59" fmla="*/ 205 h 304"/>
                  <a:gd name="T60" fmla="*/ 473 w 478"/>
                  <a:gd name="T61" fmla="*/ 183 h 304"/>
                  <a:gd name="T62" fmla="*/ 478 w 478"/>
                  <a:gd name="T63" fmla="*/ 160 h 304"/>
                  <a:gd name="T64" fmla="*/ 477 w 478"/>
                  <a:gd name="T65" fmla="*/ 137 h 304"/>
                  <a:gd name="T66" fmla="*/ 471 w 478"/>
                  <a:gd name="T67" fmla="*/ 115 h 304"/>
                  <a:gd name="T68" fmla="*/ 459 w 478"/>
                  <a:gd name="T69" fmla="*/ 94 h 304"/>
                  <a:gd name="T70" fmla="*/ 444 w 478"/>
                  <a:gd name="T71" fmla="*/ 74 h 304"/>
                  <a:gd name="T72" fmla="*/ 424 w 478"/>
                  <a:gd name="T73" fmla="*/ 56 h 304"/>
                  <a:gd name="T74" fmla="*/ 400 w 478"/>
                  <a:gd name="T75" fmla="*/ 40 h 304"/>
                  <a:gd name="T76" fmla="*/ 373 w 478"/>
                  <a:gd name="T77" fmla="*/ 27 h 304"/>
                  <a:gd name="T78" fmla="*/ 343 w 478"/>
                  <a:gd name="T79" fmla="*/ 15 h 304"/>
                  <a:gd name="T80" fmla="*/ 310 w 478"/>
                  <a:gd name="T81" fmla="*/ 8 h 304"/>
                  <a:gd name="T82" fmla="*/ 275 w 478"/>
                  <a:gd name="T83" fmla="*/ 3 h 304"/>
                  <a:gd name="T84" fmla="*/ 238 w 478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78"/>
                  <a:gd name="T130" fmla="*/ 0 h 304"/>
                  <a:gd name="T131" fmla="*/ 478 w 478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78" h="304">
                    <a:moveTo>
                      <a:pt x="238" y="0"/>
                    </a:moveTo>
                    <a:lnTo>
                      <a:pt x="226" y="0"/>
                    </a:lnTo>
                    <a:lnTo>
                      <a:pt x="214" y="2"/>
                    </a:lnTo>
                    <a:lnTo>
                      <a:pt x="202" y="3"/>
                    </a:lnTo>
                    <a:lnTo>
                      <a:pt x="190" y="4"/>
                    </a:lnTo>
                    <a:lnTo>
                      <a:pt x="179" y="6"/>
                    </a:lnTo>
                    <a:lnTo>
                      <a:pt x="167" y="8"/>
                    </a:lnTo>
                    <a:lnTo>
                      <a:pt x="157" y="10"/>
                    </a:lnTo>
                    <a:lnTo>
                      <a:pt x="145" y="12"/>
                    </a:lnTo>
                    <a:lnTo>
                      <a:pt x="135" y="15"/>
                    </a:lnTo>
                    <a:lnTo>
                      <a:pt x="124" y="19"/>
                    </a:lnTo>
                    <a:lnTo>
                      <a:pt x="115" y="22"/>
                    </a:lnTo>
                    <a:lnTo>
                      <a:pt x="105" y="27"/>
                    </a:lnTo>
                    <a:lnTo>
                      <a:pt x="96" y="31"/>
                    </a:lnTo>
                    <a:lnTo>
                      <a:pt x="86" y="35"/>
                    </a:lnTo>
                    <a:lnTo>
                      <a:pt x="78" y="40"/>
                    </a:lnTo>
                    <a:lnTo>
                      <a:pt x="70" y="46"/>
                    </a:lnTo>
                    <a:lnTo>
                      <a:pt x="61" y="51"/>
                    </a:lnTo>
                    <a:lnTo>
                      <a:pt x="54" y="56"/>
                    </a:lnTo>
                    <a:lnTo>
                      <a:pt x="47" y="61"/>
                    </a:lnTo>
                    <a:lnTo>
                      <a:pt x="40" y="68"/>
                    </a:lnTo>
                    <a:lnTo>
                      <a:pt x="34" y="74"/>
                    </a:lnTo>
                    <a:lnTo>
                      <a:pt x="29" y="80"/>
                    </a:lnTo>
                    <a:lnTo>
                      <a:pt x="23" y="86"/>
                    </a:lnTo>
                    <a:lnTo>
                      <a:pt x="18" y="94"/>
                    </a:lnTo>
                    <a:lnTo>
                      <a:pt x="14" y="100"/>
                    </a:lnTo>
                    <a:lnTo>
                      <a:pt x="10" y="107"/>
                    </a:lnTo>
                    <a:lnTo>
                      <a:pt x="7" y="115"/>
                    </a:lnTo>
                    <a:lnTo>
                      <a:pt x="5" y="122"/>
                    </a:lnTo>
                    <a:lnTo>
                      <a:pt x="3" y="129"/>
                    </a:lnTo>
                    <a:lnTo>
                      <a:pt x="1" y="137"/>
                    </a:lnTo>
                    <a:lnTo>
                      <a:pt x="0" y="145"/>
                    </a:lnTo>
                    <a:lnTo>
                      <a:pt x="0" y="152"/>
                    </a:lnTo>
                    <a:lnTo>
                      <a:pt x="0" y="160"/>
                    </a:lnTo>
                    <a:lnTo>
                      <a:pt x="1" y="168"/>
                    </a:lnTo>
                    <a:lnTo>
                      <a:pt x="3" y="175"/>
                    </a:lnTo>
                    <a:lnTo>
                      <a:pt x="5" y="183"/>
                    </a:lnTo>
                    <a:lnTo>
                      <a:pt x="7" y="190"/>
                    </a:lnTo>
                    <a:lnTo>
                      <a:pt x="10" y="197"/>
                    </a:lnTo>
                    <a:lnTo>
                      <a:pt x="14" y="205"/>
                    </a:lnTo>
                    <a:lnTo>
                      <a:pt x="18" y="211"/>
                    </a:lnTo>
                    <a:lnTo>
                      <a:pt x="23" y="218"/>
                    </a:lnTo>
                    <a:lnTo>
                      <a:pt x="29" y="225"/>
                    </a:lnTo>
                    <a:lnTo>
                      <a:pt x="34" y="231"/>
                    </a:lnTo>
                    <a:lnTo>
                      <a:pt x="40" y="237"/>
                    </a:lnTo>
                    <a:lnTo>
                      <a:pt x="47" y="243"/>
                    </a:lnTo>
                    <a:lnTo>
                      <a:pt x="54" y="249"/>
                    </a:lnTo>
                    <a:lnTo>
                      <a:pt x="61" y="254"/>
                    </a:lnTo>
                    <a:lnTo>
                      <a:pt x="70" y="260"/>
                    </a:lnTo>
                    <a:lnTo>
                      <a:pt x="78" y="264"/>
                    </a:lnTo>
                    <a:lnTo>
                      <a:pt x="86" y="270"/>
                    </a:lnTo>
                    <a:lnTo>
                      <a:pt x="96" y="274"/>
                    </a:lnTo>
                    <a:lnTo>
                      <a:pt x="105" y="278"/>
                    </a:lnTo>
                    <a:lnTo>
                      <a:pt x="115" y="282"/>
                    </a:lnTo>
                    <a:lnTo>
                      <a:pt x="124" y="286"/>
                    </a:lnTo>
                    <a:lnTo>
                      <a:pt x="135" y="290"/>
                    </a:lnTo>
                    <a:lnTo>
                      <a:pt x="145" y="293"/>
                    </a:lnTo>
                    <a:lnTo>
                      <a:pt x="157" y="295"/>
                    </a:lnTo>
                    <a:lnTo>
                      <a:pt x="167" y="297"/>
                    </a:lnTo>
                    <a:lnTo>
                      <a:pt x="179" y="299"/>
                    </a:lnTo>
                    <a:lnTo>
                      <a:pt x="190" y="301"/>
                    </a:lnTo>
                    <a:lnTo>
                      <a:pt x="202" y="302"/>
                    </a:lnTo>
                    <a:lnTo>
                      <a:pt x="214" y="303"/>
                    </a:lnTo>
                    <a:lnTo>
                      <a:pt x="226" y="304"/>
                    </a:lnTo>
                    <a:lnTo>
                      <a:pt x="238" y="304"/>
                    </a:lnTo>
                    <a:lnTo>
                      <a:pt x="251" y="304"/>
                    </a:lnTo>
                    <a:lnTo>
                      <a:pt x="264" y="303"/>
                    </a:lnTo>
                    <a:lnTo>
                      <a:pt x="275" y="302"/>
                    </a:lnTo>
                    <a:lnTo>
                      <a:pt x="287" y="301"/>
                    </a:lnTo>
                    <a:lnTo>
                      <a:pt x="298" y="299"/>
                    </a:lnTo>
                    <a:lnTo>
                      <a:pt x="310" y="297"/>
                    </a:lnTo>
                    <a:lnTo>
                      <a:pt x="321" y="295"/>
                    </a:lnTo>
                    <a:lnTo>
                      <a:pt x="332" y="293"/>
                    </a:lnTo>
                    <a:lnTo>
                      <a:pt x="343" y="290"/>
                    </a:lnTo>
                    <a:lnTo>
                      <a:pt x="353" y="286"/>
                    </a:lnTo>
                    <a:lnTo>
                      <a:pt x="363" y="282"/>
                    </a:lnTo>
                    <a:lnTo>
                      <a:pt x="373" y="278"/>
                    </a:lnTo>
                    <a:lnTo>
                      <a:pt x="382" y="274"/>
                    </a:lnTo>
                    <a:lnTo>
                      <a:pt x="391" y="270"/>
                    </a:lnTo>
                    <a:lnTo>
                      <a:pt x="400" y="264"/>
                    </a:lnTo>
                    <a:lnTo>
                      <a:pt x="408" y="260"/>
                    </a:lnTo>
                    <a:lnTo>
                      <a:pt x="417" y="254"/>
                    </a:lnTo>
                    <a:lnTo>
                      <a:pt x="424" y="249"/>
                    </a:lnTo>
                    <a:lnTo>
                      <a:pt x="431" y="243"/>
                    </a:lnTo>
                    <a:lnTo>
                      <a:pt x="437" y="237"/>
                    </a:lnTo>
                    <a:lnTo>
                      <a:pt x="444" y="231"/>
                    </a:lnTo>
                    <a:lnTo>
                      <a:pt x="449" y="225"/>
                    </a:lnTo>
                    <a:lnTo>
                      <a:pt x="455" y="218"/>
                    </a:lnTo>
                    <a:lnTo>
                      <a:pt x="459" y="211"/>
                    </a:lnTo>
                    <a:lnTo>
                      <a:pt x="464" y="205"/>
                    </a:lnTo>
                    <a:lnTo>
                      <a:pt x="468" y="197"/>
                    </a:lnTo>
                    <a:lnTo>
                      <a:pt x="471" y="190"/>
                    </a:lnTo>
                    <a:lnTo>
                      <a:pt x="473" y="183"/>
                    </a:lnTo>
                    <a:lnTo>
                      <a:pt x="475" y="175"/>
                    </a:lnTo>
                    <a:lnTo>
                      <a:pt x="477" y="168"/>
                    </a:lnTo>
                    <a:lnTo>
                      <a:pt x="478" y="160"/>
                    </a:lnTo>
                    <a:lnTo>
                      <a:pt x="478" y="152"/>
                    </a:lnTo>
                    <a:lnTo>
                      <a:pt x="478" y="145"/>
                    </a:lnTo>
                    <a:lnTo>
                      <a:pt x="477" y="137"/>
                    </a:lnTo>
                    <a:lnTo>
                      <a:pt x="475" y="129"/>
                    </a:lnTo>
                    <a:lnTo>
                      <a:pt x="473" y="122"/>
                    </a:lnTo>
                    <a:lnTo>
                      <a:pt x="471" y="115"/>
                    </a:lnTo>
                    <a:lnTo>
                      <a:pt x="468" y="107"/>
                    </a:lnTo>
                    <a:lnTo>
                      <a:pt x="464" y="100"/>
                    </a:lnTo>
                    <a:lnTo>
                      <a:pt x="459" y="94"/>
                    </a:lnTo>
                    <a:lnTo>
                      <a:pt x="455" y="86"/>
                    </a:lnTo>
                    <a:lnTo>
                      <a:pt x="449" y="80"/>
                    </a:lnTo>
                    <a:lnTo>
                      <a:pt x="444" y="74"/>
                    </a:lnTo>
                    <a:lnTo>
                      <a:pt x="437" y="68"/>
                    </a:lnTo>
                    <a:lnTo>
                      <a:pt x="431" y="61"/>
                    </a:lnTo>
                    <a:lnTo>
                      <a:pt x="424" y="56"/>
                    </a:lnTo>
                    <a:lnTo>
                      <a:pt x="417" y="51"/>
                    </a:lnTo>
                    <a:lnTo>
                      <a:pt x="408" y="46"/>
                    </a:lnTo>
                    <a:lnTo>
                      <a:pt x="400" y="40"/>
                    </a:lnTo>
                    <a:lnTo>
                      <a:pt x="391" y="35"/>
                    </a:lnTo>
                    <a:lnTo>
                      <a:pt x="382" y="31"/>
                    </a:lnTo>
                    <a:lnTo>
                      <a:pt x="373" y="27"/>
                    </a:lnTo>
                    <a:lnTo>
                      <a:pt x="363" y="22"/>
                    </a:lnTo>
                    <a:lnTo>
                      <a:pt x="353" y="19"/>
                    </a:lnTo>
                    <a:lnTo>
                      <a:pt x="343" y="15"/>
                    </a:lnTo>
                    <a:lnTo>
                      <a:pt x="332" y="12"/>
                    </a:lnTo>
                    <a:lnTo>
                      <a:pt x="321" y="10"/>
                    </a:lnTo>
                    <a:lnTo>
                      <a:pt x="310" y="8"/>
                    </a:lnTo>
                    <a:lnTo>
                      <a:pt x="298" y="6"/>
                    </a:lnTo>
                    <a:lnTo>
                      <a:pt x="287" y="4"/>
                    </a:lnTo>
                    <a:lnTo>
                      <a:pt x="275" y="3"/>
                    </a:lnTo>
                    <a:lnTo>
                      <a:pt x="264" y="2"/>
                    </a:lnTo>
                    <a:lnTo>
                      <a:pt x="251" y="0"/>
                    </a:lnTo>
                    <a:lnTo>
                      <a:pt x="23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Rectangle 121"/>
              <p:cNvSpPr>
                <a:spLocks noChangeArrowheads="1"/>
              </p:cNvSpPr>
              <p:nvPr/>
            </p:nvSpPr>
            <p:spPr bwMode="auto">
              <a:xfrm>
                <a:off x="4686" y="1758"/>
                <a:ext cx="329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SPECT</a:t>
                </a:r>
                <a:endParaRPr lang="en-US"/>
              </a:p>
            </p:txBody>
          </p:sp>
          <p:sp>
            <p:nvSpPr>
              <p:cNvPr id="21669" name="Line 122"/>
              <p:cNvSpPr>
                <a:spLocks noChangeShapeType="1"/>
              </p:cNvSpPr>
              <p:nvPr/>
            </p:nvSpPr>
            <p:spPr bwMode="auto">
              <a:xfrm flipV="1">
                <a:off x="4868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0" name="Rectangle 123"/>
              <p:cNvSpPr>
                <a:spLocks noChangeArrowheads="1"/>
              </p:cNvSpPr>
              <p:nvPr/>
            </p:nvSpPr>
            <p:spPr bwMode="auto">
              <a:xfrm>
                <a:off x="3622" y="1803"/>
                <a:ext cx="18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MR </a:t>
                </a:r>
                <a:endParaRPr lang="en-US"/>
              </a:p>
            </p:txBody>
          </p:sp>
          <p:sp>
            <p:nvSpPr>
              <p:cNvPr id="21671" name="Freeform 124"/>
              <p:cNvSpPr>
                <a:spLocks/>
              </p:cNvSpPr>
              <p:nvPr/>
            </p:nvSpPr>
            <p:spPr bwMode="auto">
              <a:xfrm>
                <a:off x="3547" y="1700"/>
                <a:ext cx="309" cy="302"/>
              </a:xfrm>
              <a:custGeom>
                <a:avLst/>
                <a:gdLst>
                  <a:gd name="T0" fmla="*/ 138 w 309"/>
                  <a:gd name="T1" fmla="*/ 1 h 302"/>
                  <a:gd name="T2" fmla="*/ 115 w 309"/>
                  <a:gd name="T3" fmla="*/ 5 h 302"/>
                  <a:gd name="T4" fmla="*/ 94 w 309"/>
                  <a:gd name="T5" fmla="*/ 11 h 302"/>
                  <a:gd name="T6" fmla="*/ 74 w 309"/>
                  <a:gd name="T7" fmla="*/ 22 h 302"/>
                  <a:gd name="T8" fmla="*/ 57 w 309"/>
                  <a:gd name="T9" fmla="*/ 34 h 302"/>
                  <a:gd name="T10" fmla="*/ 40 w 309"/>
                  <a:gd name="T11" fmla="*/ 49 h 302"/>
                  <a:gd name="T12" fmla="*/ 26 w 309"/>
                  <a:gd name="T13" fmla="*/ 66 h 302"/>
                  <a:gd name="T14" fmla="*/ 16 w 309"/>
                  <a:gd name="T15" fmla="*/ 84 h 302"/>
                  <a:gd name="T16" fmla="*/ 7 w 309"/>
                  <a:gd name="T17" fmla="*/ 105 h 302"/>
                  <a:gd name="T18" fmla="*/ 2 w 309"/>
                  <a:gd name="T19" fmla="*/ 127 h 302"/>
                  <a:gd name="T20" fmla="*/ 0 w 309"/>
                  <a:gd name="T21" fmla="*/ 150 h 302"/>
                  <a:gd name="T22" fmla="*/ 2 w 309"/>
                  <a:gd name="T23" fmla="*/ 173 h 302"/>
                  <a:gd name="T24" fmla="*/ 7 w 309"/>
                  <a:gd name="T25" fmla="*/ 195 h 302"/>
                  <a:gd name="T26" fmla="*/ 16 w 309"/>
                  <a:gd name="T27" fmla="*/ 216 h 302"/>
                  <a:gd name="T28" fmla="*/ 26 w 309"/>
                  <a:gd name="T29" fmla="*/ 235 h 302"/>
                  <a:gd name="T30" fmla="*/ 40 w 309"/>
                  <a:gd name="T31" fmla="*/ 252 h 302"/>
                  <a:gd name="T32" fmla="*/ 57 w 309"/>
                  <a:gd name="T33" fmla="*/ 268 h 302"/>
                  <a:gd name="T34" fmla="*/ 74 w 309"/>
                  <a:gd name="T35" fmla="*/ 280 h 302"/>
                  <a:gd name="T36" fmla="*/ 94 w 309"/>
                  <a:gd name="T37" fmla="*/ 291 h 302"/>
                  <a:gd name="T38" fmla="*/ 115 w 309"/>
                  <a:gd name="T39" fmla="*/ 297 h 302"/>
                  <a:gd name="T40" fmla="*/ 138 w 309"/>
                  <a:gd name="T41" fmla="*/ 301 h 302"/>
                  <a:gd name="T42" fmla="*/ 162 w 309"/>
                  <a:gd name="T43" fmla="*/ 302 h 302"/>
                  <a:gd name="T44" fmla="*/ 185 w 309"/>
                  <a:gd name="T45" fmla="*/ 299 h 302"/>
                  <a:gd name="T46" fmla="*/ 207 w 309"/>
                  <a:gd name="T47" fmla="*/ 293 h 302"/>
                  <a:gd name="T48" fmla="*/ 228 w 309"/>
                  <a:gd name="T49" fmla="*/ 284 h 302"/>
                  <a:gd name="T50" fmla="*/ 247 w 309"/>
                  <a:gd name="T51" fmla="*/ 272 h 302"/>
                  <a:gd name="T52" fmla="*/ 264 w 309"/>
                  <a:gd name="T53" fmla="*/ 258 h 302"/>
                  <a:gd name="T54" fmla="*/ 279 w 309"/>
                  <a:gd name="T55" fmla="*/ 242 h 302"/>
                  <a:gd name="T56" fmla="*/ 290 w 309"/>
                  <a:gd name="T57" fmla="*/ 223 h 302"/>
                  <a:gd name="T58" fmla="*/ 300 w 309"/>
                  <a:gd name="T59" fmla="*/ 203 h 302"/>
                  <a:gd name="T60" fmla="*/ 306 w 309"/>
                  <a:gd name="T61" fmla="*/ 181 h 302"/>
                  <a:gd name="T62" fmla="*/ 309 w 309"/>
                  <a:gd name="T63" fmla="*/ 158 h 302"/>
                  <a:gd name="T64" fmla="*/ 308 w 309"/>
                  <a:gd name="T65" fmla="*/ 135 h 302"/>
                  <a:gd name="T66" fmla="*/ 304 w 309"/>
                  <a:gd name="T67" fmla="*/ 113 h 302"/>
                  <a:gd name="T68" fmla="*/ 296 w 309"/>
                  <a:gd name="T69" fmla="*/ 92 h 302"/>
                  <a:gd name="T70" fmla="*/ 287 w 309"/>
                  <a:gd name="T71" fmla="*/ 72 h 302"/>
                  <a:gd name="T72" fmla="*/ 273 w 309"/>
                  <a:gd name="T73" fmla="*/ 54 h 302"/>
                  <a:gd name="T74" fmla="*/ 259 w 309"/>
                  <a:gd name="T75" fmla="*/ 38 h 302"/>
                  <a:gd name="T76" fmla="*/ 241 w 309"/>
                  <a:gd name="T77" fmla="*/ 25 h 302"/>
                  <a:gd name="T78" fmla="*/ 221 w 309"/>
                  <a:gd name="T79" fmla="*/ 14 h 302"/>
                  <a:gd name="T80" fmla="*/ 200 w 309"/>
                  <a:gd name="T81" fmla="*/ 6 h 302"/>
                  <a:gd name="T82" fmla="*/ 178 w 309"/>
                  <a:gd name="T83" fmla="*/ 2 h 302"/>
                  <a:gd name="T84" fmla="*/ 154 w 309"/>
                  <a:gd name="T85" fmla="*/ 0 h 30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9"/>
                  <a:gd name="T130" fmla="*/ 0 h 302"/>
                  <a:gd name="T131" fmla="*/ 309 w 309"/>
                  <a:gd name="T132" fmla="*/ 302 h 30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9" h="302">
                    <a:moveTo>
                      <a:pt x="154" y="0"/>
                    </a:moveTo>
                    <a:lnTo>
                      <a:pt x="146" y="0"/>
                    </a:lnTo>
                    <a:lnTo>
                      <a:pt x="138" y="1"/>
                    </a:lnTo>
                    <a:lnTo>
                      <a:pt x="131" y="2"/>
                    </a:lnTo>
                    <a:lnTo>
                      <a:pt x="123" y="3"/>
                    </a:lnTo>
                    <a:lnTo>
                      <a:pt x="115" y="5"/>
                    </a:lnTo>
                    <a:lnTo>
                      <a:pt x="108" y="6"/>
                    </a:lnTo>
                    <a:lnTo>
                      <a:pt x="102" y="9"/>
                    </a:lnTo>
                    <a:lnTo>
                      <a:pt x="94" y="11"/>
                    </a:lnTo>
                    <a:lnTo>
                      <a:pt x="87" y="14"/>
                    </a:lnTo>
                    <a:lnTo>
                      <a:pt x="81" y="17"/>
                    </a:lnTo>
                    <a:lnTo>
                      <a:pt x="74" y="22"/>
                    </a:lnTo>
                    <a:lnTo>
                      <a:pt x="68" y="25"/>
                    </a:lnTo>
                    <a:lnTo>
                      <a:pt x="62" y="29"/>
                    </a:lnTo>
                    <a:lnTo>
                      <a:pt x="57" y="34"/>
                    </a:lnTo>
                    <a:lnTo>
                      <a:pt x="50" y="38"/>
                    </a:lnTo>
                    <a:lnTo>
                      <a:pt x="45" y="44"/>
                    </a:lnTo>
                    <a:lnTo>
                      <a:pt x="40" y="49"/>
                    </a:lnTo>
                    <a:lnTo>
                      <a:pt x="36" y="54"/>
                    </a:lnTo>
                    <a:lnTo>
                      <a:pt x="30" y="60"/>
                    </a:lnTo>
                    <a:lnTo>
                      <a:pt x="26" y="66"/>
                    </a:lnTo>
                    <a:lnTo>
                      <a:pt x="22" y="72"/>
                    </a:lnTo>
                    <a:lnTo>
                      <a:pt x="19" y="78"/>
                    </a:lnTo>
                    <a:lnTo>
                      <a:pt x="16" y="84"/>
                    </a:lnTo>
                    <a:lnTo>
                      <a:pt x="13" y="92"/>
                    </a:lnTo>
                    <a:lnTo>
                      <a:pt x="9" y="98"/>
                    </a:lnTo>
                    <a:lnTo>
                      <a:pt x="7" y="105"/>
                    </a:lnTo>
                    <a:lnTo>
                      <a:pt x="5" y="113"/>
                    </a:lnTo>
                    <a:lnTo>
                      <a:pt x="3" y="120"/>
                    </a:lnTo>
                    <a:lnTo>
                      <a:pt x="2" y="127"/>
                    </a:lnTo>
                    <a:lnTo>
                      <a:pt x="1" y="135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2" y="173"/>
                    </a:lnTo>
                    <a:lnTo>
                      <a:pt x="3" y="181"/>
                    </a:lnTo>
                    <a:lnTo>
                      <a:pt x="5" y="188"/>
                    </a:lnTo>
                    <a:lnTo>
                      <a:pt x="7" y="195"/>
                    </a:lnTo>
                    <a:lnTo>
                      <a:pt x="9" y="203"/>
                    </a:lnTo>
                    <a:lnTo>
                      <a:pt x="13" y="209"/>
                    </a:lnTo>
                    <a:lnTo>
                      <a:pt x="16" y="216"/>
                    </a:lnTo>
                    <a:lnTo>
                      <a:pt x="19" y="223"/>
                    </a:lnTo>
                    <a:lnTo>
                      <a:pt x="22" y="229"/>
                    </a:lnTo>
                    <a:lnTo>
                      <a:pt x="26" y="235"/>
                    </a:lnTo>
                    <a:lnTo>
                      <a:pt x="30" y="242"/>
                    </a:lnTo>
                    <a:lnTo>
                      <a:pt x="36" y="247"/>
                    </a:lnTo>
                    <a:lnTo>
                      <a:pt x="40" y="252"/>
                    </a:lnTo>
                    <a:lnTo>
                      <a:pt x="45" y="258"/>
                    </a:lnTo>
                    <a:lnTo>
                      <a:pt x="50" y="262"/>
                    </a:lnTo>
                    <a:lnTo>
                      <a:pt x="57" y="268"/>
                    </a:lnTo>
                    <a:lnTo>
                      <a:pt x="62" y="272"/>
                    </a:lnTo>
                    <a:lnTo>
                      <a:pt x="68" y="276"/>
                    </a:lnTo>
                    <a:lnTo>
                      <a:pt x="74" y="280"/>
                    </a:lnTo>
                    <a:lnTo>
                      <a:pt x="81" y="284"/>
                    </a:lnTo>
                    <a:lnTo>
                      <a:pt x="87" y="288"/>
                    </a:lnTo>
                    <a:lnTo>
                      <a:pt x="94" y="291"/>
                    </a:lnTo>
                    <a:lnTo>
                      <a:pt x="102" y="293"/>
                    </a:lnTo>
                    <a:lnTo>
                      <a:pt x="108" y="295"/>
                    </a:lnTo>
                    <a:lnTo>
                      <a:pt x="115" y="297"/>
                    </a:lnTo>
                    <a:lnTo>
                      <a:pt x="123" y="299"/>
                    </a:lnTo>
                    <a:lnTo>
                      <a:pt x="131" y="300"/>
                    </a:lnTo>
                    <a:lnTo>
                      <a:pt x="138" y="301"/>
                    </a:lnTo>
                    <a:lnTo>
                      <a:pt x="146" y="302"/>
                    </a:lnTo>
                    <a:lnTo>
                      <a:pt x="154" y="302"/>
                    </a:lnTo>
                    <a:lnTo>
                      <a:pt x="162" y="302"/>
                    </a:lnTo>
                    <a:lnTo>
                      <a:pt x="170" y="301"/>
                    </a:lnTo>
                    <a:lnTo>
                      <a:pt x="178" y="300"/>
                    </a:lnTo>
                    <a:lnTo>
                      <a:pt x="185" y="299"/>
                    </a:lnTo>
                    <a:lnTo>
                      <a:pt x="193" y="297"/>
                    </a:lnTo>
                    <a:lnTo>
                      <a:pt x="200" y="295"/>
                    </a:lnTo>
                    <a:lnTo>
                      <a:pt x="207" y="293"/>
                    </a:lnTo>
                    <a:lnTo>
                      <a:pt x="215" y="291"/>
                    </a:lnTo>
                    <a:lnTo>
                      <a:pt x="221" y="288"/>
                    </a:lnTo>
                    <a:lnTo>
                      <a:pt x="228" y="284"/>
                    </a:lnTo>
                    <a:lnTo>
                      <a:pt x="235" y="280"/>
                    </a:lnTo>
                    <a:lnTo>
                      <a:pt x="241" y="276"/>
                    </a:lnTo>
                    <a:lnTo>
                      <a:pt x="247" y="272"/>
                    </a:lnTo>
                    <a:lnTo>
                      <a:pt x="252" y="268"/>
                    </a:lnTo>
                    <a:lnTo>
                      <a:pt x="259" y="262"/>
                    </a:lnTo>
                    <a:lnTo>
                      <a:pt x="264" y="258"/>
                    </a:lnTo>
                    <a:lnTo>
                      <a:pt x="269" y="252"/>
                    </a:lnTo>
                    <a:lnTo>
                      <a:pt x="273" y="247"/>
                    </a:lnTo>
                    <a:lnTo>
                      <a:pt x="279" y="242"/>
                    </a:lnTo>
                    <a:lnTo>
                      <a:pt x="283" y="235"/>
                    </a:lnTo>
                    <a:lnTo>
                      <a:pt x="287" y="229"/>
                    </a:lnTo>
                    <a:lnTo>
                      <a:pt x="290" y="223"/>
                    </a:lnTo>
                    <a:lnTo>
                      <a:pt x="293" y="216"/>
                    </a:lnTo>
                    <a:lnTo>
                      <a:pt x="296" y="209"/>
                    </a:lnTo>
                    <a:lnTo>
                      <a:pt x="300" y="203"/>
                    </a:lnTo>
                    <a:lnTo>
                      <a:pt x="302" y="195"/>
                    </a:lnTo>
                    <a:lnTo>
                      <a:pt x="304" y="188"/>
                    </a:lnTo>
                    <a:lnTo>
                      <a:pt x="306" y="181"/>
                    </a:lnTo>
                    <a:lnTo>
                      <a:pt x="307" y="173"/>
                    </a:lnTo>
                    <a:lnTo>
                      <a:pt x="308" y="166"/>
                    </a:lnTo>
                    <a:lnTo>
                      <a:pt x="309" y="158"/>
                    </a:lnTo>
                    <a:lnTo>
                      <a:pt x="309" y="150"/>
                    </a:lnTo>
                    <a:lnTo>
                      <a:pt x="309" y="143"/>
                    </a:lnTo>
                    <a:lnTo>
                      <a:pt x="308" y="135"/>
                    </a:lnTo>
                    <a:lnTo>
                      <a:pt x="307" y="127"/>
                    </a:lnTo>
                    <a:lnTo>
                      <a:pt x="306" y="120"/>
                    </a:lnTo>
                    <a:lnTo>
                      <a:pt x="304" y="113"/>
                    </a:lnTo>
                    <a:lnTo>
                      <a:pt x="302" y="105"/>
                    </a:lnTo>
                    <a:lnTo>
                      <a:pt x="300" y="98"/>
                    </a:lnTo>
                    <a:lnTo>
                      <a:pt x="296" y="92"/>
                    </a:lnTo>
                    <a:lnTo>
                      <a:pt x="293" y="84"/>
                    </a:lnTo>
                    <a:lnTo>
                      <a:pt x="290" y="78"/>
                    </a:lnTo>
                    <a:lnTo>
                      <a:pt x="287" y="72"/>
                    </a:lnTo>
                    <a:lnTo>
                      <a:pt x="283" y="66"/>
                    </a:lnTo>
                    <a:lnTo>
                      <a:pt x="279" y="60"/>
                    </a:lnTo>
                    <a:lnTo>
                      <a:pt x="273" y="54"/>
                    </a:lnTo>
                    <a:lnTo>
                      <a:pt x="269" y="49"/>
                    </a:lnTo>
                    <a:lnTo>
                      <a:pt x="264" y="44"/>
                    </a:lnTo>
                    <a:lnTo>
                      <a:pt x="259" y="38"/>
                    </a:lnTo>
                    <a:lnTo>
                      <a:pt x="252" y="34"/>
                    </a:lnTo>
                    <a:lnTo>
                      <a:pt x="247" y="29"/>
                    </a:lnTo>
                    <a:lnTo>
                      <a:pt x="241" y="25"/>
                    </a:lnTo>
                    <a:lnTo>
                      <a:pt x="235" y="22"/>
                    </a:lnTo>
                    <a:lnTo>
                      <a:pt x="228" y="17"/>
                    </a:lnTo>
                    <a:lnTo>
                      <a:pt x="221" y="14"/>
                    </a:lnTo>
                    <a:lnTo>
                      <a:pt x="215" y="11"/>
                    </a:lnTo>
                    <a:lnTo>
                      <a:pt x="207" y="9"/>
                    </a:lnTo>
                    <a:lnTo>
                      <a:pt x="200" y="6"/>
                    </a:lnTo>
                    <a:lnTo>
                      <a:pt x="193" y="5"/>
                    </a:lnTo>
                    <a:lnTo>
                      <a:pt x="185" y="3"/>
                    </a:lnTo>
                    <a:lnTo>
                      <a:pt x="178" y="2"/>
                    </a:lnTo>
                    <a:lnTo>
                      <a:pt x="170" y="1"/>
                    </a:lnTo>
                    <a:lnTo>
                      <a:pt x="162" y="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2" name="Freeform 125"/>
              <p:cNvSpPr>
                <a:spLocks/>
              </p:cNvSpPr>
              <p:nvPr/>
            </p:nvSpPr>
            <p:spPr bwMode="auto">
              <a:xfrm>
                <a:off x="3512" y="1664"/>
                <a:ext cx="308" cy="304"/>
              </a:xfrm>
              <a:custGeom>
                <a:avLst/>
                <a:gdLst>
                  <a:gd name="T0" fmla="*/ 139 w 308"/>
                  <a:gd name="T1" fmla="*/ 1 h 304"/>
                  <a:gd name="T2" fmla="*/ 116 w 308"/>
                  <a:gd name="T3" fmla="*/ 5 h 304"/>
                  <a:gd name="T4" fmla="*/ 95 w 308"/>
                  <a:gd name="T5" fmla="*/ 11 h 304"/>
                  <a:gd name="T6" fmla="*/ 75 w 308"/>
                  <a:gd name="T7" fmla="*/ 22 h 304"/>
                  <a:gd name="T8" fmla="*/ 57 w 308"/>
                  <a:gd name="T9" fmla="*/ 35 h 304"/>
                  <a:gd name="T10" fmla="*/ 40 w 308"/>
                  <a:gd name="T11" fmla="*/ 50 h 304"/>
                  <a:gd name="T12" fmla="*/ 27 w 308"/>
                  <a:gd name="T13" fmla="*/ 67 h 304"/>
                  <a:gd name="T14" fmla="*/ 16 w 308"/>
                  <a:gd name="T15" fmla="*/ 86 h 304"/>
                  <a:gd name="T16" fmla="*/ 8 w 308"/>
                  <a:gd name="T17" fmla="*/ 107 h 304"/>
                  <a:gd name="T18" fmla="*/ 2 w 308"/>
                  <a:gd name="T19" fmla="*/ 129 h 304"/>
                  <a:gd name="T20" fmla="*/ 0 w 308"/>
                  <a:gd name="T21" fmla="*/ 152 h 304"/>
                  <a:gd name="T22" fmla="*/ 2 w 308"/>
                  <a:gd name="T23" fmla="*/ 175 h 304"/>
                  <a:gd name="T24" fmla="*/ 8 w 308"/>
                  <a:gd name="T25" fmla="*/ 197 h 304"/>
                  <a:gd name="T26" fmla="*/ 16 w 308"/>
                  <a:gd name="T27" fmla="*/ 218 h 304"/>
                  <a:gd name="T28" fmla="*/ 27 w 308"/>
                  <a:gd name="T29" fmla="*/ 237 h 304"/>
                  <a:gd name="T30" fmla="*/ 40 w 308"/>
                  <a:gd name="T31" fmla="*/ 253 h 304"/>
                  <a:gd name="T32" fmla="*/ 57 w 308"/>
                  <a:gd name="T33" fmla="*/ 269 h 304"/>
                  <a:gd name="T34" fmla="*/ 75 w 308"/>
                  <a:gd name="T35" fmla="*/ 282 h 304"/>
                  <a:gd name="T36" fmla="*/ 95 w 308"/>
                  <a:gd name="T37" fmla="*/ 292 h 304"/>
                  <a:gd name="T38" fmla="*/ 116 w 308"/>
                  <a:gd name="T39" fmla="*/ 298 h 304"/>
                  <a:gd name="T40" fmla="*/ 139 w 308"/>
                  <a:gd name="T41" fmla="*/ 303 h 304"/>
                  <a:gd name="T42" fmla="*/ 163 w 308"/>
                  <a:gd name="T43" fmla="*/ 304 h 304"/>
                  <a:gd name="T44" fmla="*/ 186 w 308"/>
                  <a:gd name="T45" fmla="*/ 301 h 304"/>
                  <a:gd name="T46" fmla="*/ 207 w 308"/>
                  <a:gd name="T47" fmla="*/ 294 h 304"/>
                  <a:gd name="T48" fmla="*/ 228 w 308"/>
                  <a:gd name="T49" fmla="*/ 286 h 304"/>
                  <a:gd name="T50" fmla="*/ 247 w 308"/>
                  <a:gd name="T51" fmla="*/ 273 h 304"/>
                  <a:gd name="T52" fmla="*/ 263 w 308"/>
                  <a:gd name="T53" fmla="*/ 260 h 304"/>
                  <a:gd name="T54" fmla="*/ 278 w 308"/>
                  <a:gd name="T55" fmla="*/ 243 h 304"/>
                  <a:gd name="T56" fmla="*/ 290 w 308"/>
                  <a:gd name="T57" fmla="*/ 224 h 304"/>
                  <a:gd name="T58" fmla="*/ 299 w 308"/>
                  <a:gd name="T59" fmla="*/ 204 h 304"/>
                  <a:gd name="T60" fmla="*/ 305 w 308"/>
                  <a:gd name="T61" fmla="*/ 182 h 304"/>
                  <a:gd name="T62" fmla="*/ 308 w 308"/>
                  <a:gd name="T63" fmla="*/ 159 h 304"/>
                  <a:gd name="T64" fmla="*/ 307 w 308"/>
                  <a:gd name="T65" fmla="*/ 136 h 304"/>
                  <a:gd name="T66" fmla="*/ 303 w 308"/>
                  <a:gd name="T67" fmla="*/ 114 h 304"/>
                  <a:gd name="T68" fmla="*/ 296 w 308"/>
                  <a:gd name="T69" fmla="*/ 93 h 304"/>
                  <a:gd name="T70" fmla="*/ 286 w 308"/>
                  <a:gd name="T71" fmla="*/ 73 h 304"/>
                  <a:gd name="T72" fmla="*/ 273 w 308"/>
                  <a:gd name="T73" fmla="*/ 55 h 304"/>
                  <a:gd name="T74" fmla="*/ 258 w 308"/>
                  <a:gd name="T75" fmla="*/ 40 h 304"/>
                  <a:gd name="T76" fmla="*/ 240 w 308"/>
                  <a:gd name="T77" fmla="*/ 26 h 304"/>
                  <a:gd name="T78" fmla="*/ 221 w 308"/>
                  <a:gd name="T79" fmla="*/ 15 h 304"/>
                  <a:gd name="T80" fmla="*/ 201 w 308"/>
                  <a:gd name="T81" fmla="*/ 7 h 304"/>
                  <a:gd name="T82" fmla="*/ 177 w 308"/>
                  <a:gd name="T83" fmla="*/ 2 h 304"/>
                  <a:gd name="T84" fmla="*/ 154 w 308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8"/>
                  <a:gd name="T130" fmla="*/ 0 h 304"/>
                  <a:gd name="T131" fmla="*/ 308 w 308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8" h="304">
                    <a:moveTo>
                      <a:pt x="154" y="0"/>
                    </a:moveTo>
                    <a:lnTo>
                      <a:pt x="146" y="0"/>
                    </a:lnTo>
                    <a:lnTo>
                      <a:pt x="139" y="1"/>
                    </a:lnTo>
                    <a:lnTo>
                      <a:pt x="131" y="2"/>
                    </a:lnTo>
                    <a:lnTo>
                      <a:pt x="123" y="3"/>
                    </a:lnTo>
                    <a:lnTo>
                      <a:pt x="116" y="5"/>
                    </a:lnTo>
                    <a:lnTo>
                      <a:pt x="108" y="7"/>
                    </a:lnTo>
                    <a:lnTo>
                      <a:pt x="102" y="9"/>
                    </a:lnTo>
                    <a:lnTo>
                      <a:pt x="95" y="11"/>
                    </a:lnTo>
                    <a:lnTo>
                      <a:pt x="87" y="15"/>
                    </a:lnTo>
                    <a:lnTo>
                      <a:pt x="81" y="19"/>
                    </a:lnTo>
                    <a:lnTo>
                      <a:pt x="75" y="22"/>
                    </a:lnTo>
                    <a:lnTo>
                      <a:pt x="68" y="26"/>
                    </a:lnTo>
                    <a:lnTo>
                      <a:pt x="62" y="30"/>
                    </a:lnTo>
                    <a:lnTo>
                      <a:pt x="57" y="35"/>
                    </a:lnTo>
                    <a:lnTo>
                      <a:pt x="51" y="40"/>
                    </a:lnTo>
                    <a:lnTo>
                      <a:pt x="45" y="45"/>
                    </a:lnTo>
                    <a:lnTo>
                      <a:pt x="40" y="50"/>
                    </a:lnTo>
                    <a:lnTo>
                      <a:pt x="36" y="55"/>
                    </a:lnTo>
                    <a:lnTo>
                      <a:pt x="31" y="61"/>
                    </a:lnTo>
                    <a:lnTo>
                      <a:pt x="27" y="67"/>
                    </a:lnTo>
                    <a:lnTo>
                      <a:pt x="22" y="73"/>
                    </a:lnTo>
                    <a:lnTo>
                      <a:pt x="19" y="80"/>
                    </a:lnTo>
                    <a:lnTo>
                      <a:pt x="16" y="86"/>
                    </a:lnTo>
                    <a:lnTo>
                      <a:pt x="13" y="93"/>
                    </a:lnTo>
                    <a:lnTo>
                      <a:pt x="10" y="99"/>
                    </a:lnTo>
                    <a:lnTo>
                      <a:pt x="8" y="107"/>
                    </a:lnTo>
                    <a:lnTo>
                      <a:pt x="6" y="114"/>
                    </a:lnTo>
                    <a:lnTo>
                      <a:pt x="4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4" y="182"/>
                    </a:lnTo>
                    <a:lnTo>
                      <a:pt x="6" y="190"/>
                    </a:lnTo>
                    <a:lnTo>
                      <a:pt x="8" y="197"/>
                    </a:lnTo>
                    <a:lnTo>
                      <a:pt x="10" y="204"/>
                    </a:lnTo>
                    <a:lnTo>
                      <a:pt x="13" y="210"/>
                    </a:lnTo>
                    <a:lnTo>
                      <a:pt x="16" y="218"/>
                    </a:lnTo>
                    <a:lnTo>
                      <a:pt x="19" y="224"/>
                    </a:lnTo>
                    <a:lnTo>
                      <a:pt x="22" y="230"/>
                    </a:lnTo>
                    <a:lnTo>
                      <a:pt x="27" y="237"/>
                    </a:lnTo>
                    <a:lnTo>
                      <a:pt x="31" y="243"/>
                    </a:lnTo>
                    <a:lnTo>
                      <a:pt x="36" y="248"/>
                    </a:lnTo>
                    <a:lnTo>
                      <a:pt x="40" y="253"/>
                    </a:lnTo>
                    <a:lnTo>
                      <a:pt x="45" y="260"/>
                    </a:lnTo>
                    <a:lnTo>
                      <a:pt x="51" y="264"/>
                    </a:lnTo>
                    <a:lnTo>
                      <a:pt x="57" y="269"/>
                    </a:lnTo>
                    <a:lnTo>
                      <a:pt x="62" y="273"/>
                    </a:lnTo>
                    <a:lnTo>
                      <a:pt x="68" y="278"/>
                    </a:lnTo>
                    <a:lnTo>
                      <a:pt x="75" y="282"/>
                    </a:lnTo>
                    <a:lnTo>
                      <a:pt x="81" y="286"/>
                    </a:lnTo>
                    <a:lnTo>
                      <a:pt x="87" y="289"/>
                    </a:lnTo>
                    <a:lnTo>
                      <a:pt x="95" y="292"/>
                    </a:lnTo>
                    <a:lnTo>
                      <a:pt x="102" y="294"/>
                    </a:lnTo>
                    <a:lnTo>
                      <a:pt x="108" y="296"/>
                    </a:lnTo>
                    <a:lnTo>
                      <a:pt x="116" y="298"/>
                    </a:lnTo>
                    <a:lnTo>
                      <a:pt x="123" y="301"/>
                    </a:lnTo>
                    <a:lnTo>
                      <a:pt x="131" y="302"/>
                    </a:lnTo>
                    <a:lnTo>
                      <a:pt x="139" y="303"/>
                    </a:lnTo>
                    <a:lnTo>
                      <a:pt x="146" y="304"/>
                    </a:lnTo>
                    <a:lnTo>
                      <a:pt x="154" y="304"/>
                    </a:lnTo>
                    <a:lnTo>
                      <a:pt x="163" y="304"/>
                    </a:lnTo>
                    <a:lnTo>
                      <a:pt x="170" y="303"/>
                    </a:lnTo>
                    <a:lnTo>
                      <a:pt x="177" y="302"/>
                    </a:lnTo>
                    <a:lnTo>
                      <a:pt x="186" y="301"/>
                    </a:lnTo>
                    <a:lnTo>
                      <a:pt x="193" y="298"/>
                    </a:lnTo>
                    <a:lnTo>
                      <a:pt x="201" y="296"/>
                    </a:lnTo>
                    <a:lnTo>
                      <a:pt x="207" y="294"/>
                    </a:lnTo>
                    <a:lnTo>
                      <a:pt x="214" y="292"/>
                    </a:lnTo>
                    <a:lnTo>
                      <a:pt x="221" y="289"/>
                    </a:lnTo>
                    <a:lnTo>
                      <a:pt x="228" y="286"/>
                    </a:lnTo>
                    <a:lnTo>
                      <a:pt x="234" y="282"/>
                    </a:lnTo>
                    <a:lnTo>
                      <a:pt x="240" y="278"/>
                    </a:lnTo>
                    <a:lnTo>
                      <a:pt x="247" y="273"/>
                    </a:lnTo>
                    <a:lnTo>
                      <a:pt x="252" y="269"/>
                    </a:lnTo>
                    <a:lnTo>
                      <a:pt x="258" y="264"/>
                    </a:lnTo>
                    <a:lnTo>
                      <a:pt x="263" y="260"/>
                    </a:lnTo>
                    <a:lnTo>
                      <a:pt x="269" y="253"/>
                    </a:lnTo>
                    <a:lnTo>
                      <a:pt x="273" y="248"/>
                    </a:lnTo>
                    <a:lnTo>
                      <a:pt x="278" y="243"/>
                    </a:lnTo>
                    <a:lnTo>
                      <a:pt x="282" y="237"/>
                    </a:lnTo>
                    <a:lnTo>
                      <a:pt x="286" y="230"/>
                    </a:lnTo>
                    <a:lnTo>
                      <a:pt x="290" y="224"/>
                    </a:lnTo>
                    <a:lnTo>
                      <a:pt x="293" y="218"/>
                    </a:lnTo>
                    <a:lnTo>
                      <a:pt x="296" y="210"/>
                    </a:lnTo>
                    <a:lnTo>
                      <a:pt x="299" y="204"/>
                    </a:lnTo>
                    <a:lnTo>
                      <a:pt x="301" y="197"/>
                    </a:lnTo>
                    <a:lnTo>
                      <a:pt x="303" y="190"/>
                    </a:lnTo>
                    <a:lnTo>
                      <a:pt x="305" y="182"/>
                    </a:lnTo>
                    <a:lnTo>
                      <a:pt x="306" y="175"/>
                    </a:lnTo>
                    <a:lnTo>
                      <a:pt x="307" y="168"/>
                    </a:lnTo>
                    <a:lnTo>
                      <a:pt x="308" y="159"/>
                    </a:lnTo>
                    <a:lnTo>
                      <a:pt x="308" y="152"/>
                    </a:lnTo>
                    <a:lnTo>
                      <a:pt x="308" y="144"/>
                    </a:lnTo>
                    <a:lnTo>
                      <a:pt x="307" y="136"/>
                    </a:lnTo>
                    <a:lnTo>
                      <a:pt x="306" y="129"/>
                    </a:lnTo>
                    <a:lnTo>
                      <a:pt x="305" y="121"/>
                    </a:lnTo>
                    <a:lnTo>
                      <a:pt x="303" y="114"/>
                    </a:lnTo>
                    <a:lnTo>
                      <a:pt x="301" y="107"/>
                    </a:lnTo>
                    <a:lnTo>
                      <a:pt x="299" y="99"/>
                    </a:lnTo>
                    <a:lnTo>
                      <a:pt x="296" y="93"/>
                    </a:lnTo>
                    <a:lnTo>
                      <a:pt x="293" y="86"/>
                    </a:lnTo>
                    <a:lnTo>
                      <a:pt x="290" y="80"/>
                    </a:lnTo>
                    <a:lnTo>
                      <a:pt x="286" y="73"/>
                    </a:lnTo>
                    <a:lnTo>
                      <a:pt x="282" y="67"/>
                    </a:lnTo>
                    <a:lnTo>
                      <a:pt x="278" y="61"/>
                    </a:lnTo>
                    <a:lnTo>
                      <a:pt x="273" y="55"/>
                    </a:lnTo>
                    <a:lnTo>
                      <a:pt x="269" y="50"/>
                    </a:lnTo>
                    <a:lnTo>
                      <a:pt x="263" y="45"/>
                    </a:lnTo>
                    <a:lnTo>
                      <a:pt x="258" y="40"/>
                    </a:lnTo>
                    <a:lnTo>
                      <a:pt x="252" y="35"/>
                    </a:lnTo>
                    <a:lnTo>
                      <a:pt x="247" y="30"/>
                    </a:lnTo>
                    <a:lnTo>
                      <a:pt x="240" y="26"/>
                    </a:lnTo>
                    <a:lnTo>
                      <a:pt x="234" y="22"/>
                    </a:lnTo>
                    <a:lnTo>
                      <a:pt x="228" y="19"/>
                    </a:lnTo>
                    <a:lnTo>
                      <a:pt x="221" y="15"/>
                    </a:lnTo>
                    <a:lnTo>
                      <a:pt x="214" y="11"/>
                    </a:lnTo>
                    <a:lnTo>
                      <a:pt x="207" y="9"/>
                    </a:lnTo>
                    <a:lnTo>
                      <a:pt x="201" y="7"/>
                    </a:lnTo>
                    <a:lnTo>
                      <a:pt x="193" y="5"/>
                    </a:lnTo>
                    <a:lnTo>
                      <a:pt x="186" y="3"/>
                    </a:lnTo>
                    <a:lnTo>
                      <a:pt x="177" y="2"/>
                    </a:lnTo>
                    <a:lnTo>
                      <a:pt x="170" y="1"/>
                    </a:lnTo>
                    <a:lnTo>
                      <a:pt x="163" y="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3" name="Freeform 126"/>
              <p:cNvSpPr>
                <a:spLocks/>
              </p:cNvSpPr>
              <p:nvPr/>
            </p:nvSpPr>
            <p:spPr bwMode="auto">
              <a:xfrm>
                <a:off x="3512" y="1664"/>
                <a:ext cx="308" cy="304"/>
              </a:xfrm>
              <a:custGeom>
                <a:avLst/>
                <a:gdLst>
                  <a:gd name="T0" fmla="*/ 139 w 308"/>
                  <a:gd name="T1" fmla="*/ 1 h 304"/>
                  <a:gd name="T2" fmla="*/ 116 w 308"/>
                  <a:gd name="T3" fmla="*/ 5 h 304"/>
                  <a:gd name="T4" fmla="*/ 95 w 308"/>
                  <a:gd name="T5" fmla="*/ 11 h 304"/>
                  <a:gd name="T6" fmla="*/ 75 w 308"/>
                  <a:gd name="T7" fmla="*/ 22 h 304"/>
                  <a:gd name="T8" fmla="*/ 57 w 308"/>
                  <a:gd name="T9" fmla="*/ 35 h 304"/>
                  <a:gd name="T10" fmla="*/ 40 w 308"/>
                  <a:gd name="T11" fmla="*/ 50 h 304"/>
                  <a:gd name="T12" fmla="*/ 27 w 308"/>
                  <a:gd name="T13" fmla="*/ 67 h 304"/>
                  <a:gd name="T14" fmla="*/ 16 w 308"/>
                  <a:gd name="T15" fmla="*/ 86 h 304"/>
                  <a:gd name="T16" fmla="*/ 8 w 308"/>
                  <a:gd name="T17" fmla="*/ 107 h 304"/>
                  <a:gd name="T18" fmla="*/ 2 w 308"/>
                  <a:gd name="T19" fmla="*/ 129 h 304"/>
                  <a:gd name="T20" fmla="*/ 0 w 308"/>
                  <a:gd name="T21" fmla="*/ 152 h 304"/>
                  <a:gd name="T22" fmla="*/ 2 w 308"/>
                  <a:gd name="T23" fmla="*/ 175 h 304"/>
                  <a:gd name="T24" fmla="*/ 8 w 308"/>
                  <a:gd name="T25" fmla="*/ 197 h 304"/>
                  <a:gd name="T26" fmla="*/ 16 w 308"/>
                  <a:gd name="T27" fmla="*/ 218 h 304"/>
                  <a:gd name="T28" fmla="*/ 27 w 308"/>
                  <a:gd name="T29" fmla="*/ 237 h 304"/>
                  <a:gd name="T30" fmla="*/ 40 w 308"/>
                  <a:gd name="T31" fmla="*/ 253 h 304"/>
                  <a:gd name="T32" fmla="*/ 57 w 308"/>
                  <a:gd name="T33" fmla="*/ 269 h 304"/>
                  <a:gd name="T34" fmla="*/ 75 w 308"/>
                  <a:gd name="T35" fmla="*/ 282 h 304"/>
                  <a:gd name="T36" fmla="*/ 95 w 308"/>
                  <a:gd name="T37" fmla="*/ 292 h 304"/>
                  <a:gd name="T38" fmla="*/ 116 w 308"/>
                  <a:gd name="T39" fmla="*/ 298 h 304"/>
                  <a:gd name="T40" fmla="*/ 139 w 308"/>
                  <a:gd name="T41" fmla="*/ 303 h 304"/>
                  <a:gd name="T42" fmla="*/ 163 w 308"/>
                  <a:gd name="T43" fmla="*/ 304 h 304"/>
                  <a:gd name="T44" fmla="*/ 186 w 308"/>
                  <a:gd name="T45" fmla="*/ 301 h 304"/>
                  <a:gd name="T46" fmla="*/ 207 w 308"/>
                  <a:gd name="T47" fmla="*/ 294 h 304"/>
                  <a:gd name="T48" fmla="*/ 228 w 308"/>
                  <a:gd name="T49" fmla="*/ 286 h 304"/>
                  <a:gd name="T50" fmla="*/ 247 w 308"/>
                  <a:gd name="T51" fmla="*/ 273 h 304"/>
                  <a:gd name="T52" fmla="*/ 263 w 308"/>
                  <a:gd name="T53" fmla="*/ 260 h 304"/>
                  <a:gd name="T54" fmla="*/ 278 w 308"/>
                  <a:gd name="T55" fmla="*/ 243 h 304"/>
                  <a:gd name="T56" fmla="*/ 290 w 308"/>
                  <a:gd name="T57" fmla="*/ 224 h 304"/>
                  <a:gd name="T58" fmla="*/ 299 w 308"/>
                  <a:gd name="T59" fmla="*/ 204 h 304"/>
                  <a:gd name="T60" fmla="*/ 305 w 308"/>
                  <a:gd name="T61" fmla="*/ 182 h 304"/>
                  <a:gd name="T62" fmla="*/ 308 w 308"/>
                  <a:gd name="T63" fmla="*/ 159 h 304"/>
                  <a:gd name="T64" fmla="*/ 307 w 308"/>
                  <a:gd name="T65" fmla="*/ 136 h 304"/>
                  <a:gd name="T66" fmla="*/ 303 w 308"/>
                  <a:gd name="T67" fmla="*/ 114 h 304"/>
                  <a:gd name="T68" fmla="*/ 296 w 308"/>
                  <a:gd name="T69" fmla="*/ 93 h 304"/>
                  <a:gd name="T70" fmla="*/ 286 w 308"/>
                  <a:gd name="T71" fmla="*/ 73 h 304"/>
                  <a:gd name="T72" fmla="*/ 273 w 308"/>
                  <a:gd name="T73" fmla="*/ 55 h 304"/>
                  <a:gd name="T74" fmla="*/ 258 w 308"/>
                  <a:gd name="T75" fmla="*/ 40 h 304"/>
                  <a:gd name="T76" fmla="*/ 240 w 308"/>
                  <a:gd name="T77" fmla="*/ 26 h 304"/>
                  <a:gd name="T78" fmla="*/ 221 w 308"/>
                  <a:gd name="T79" fmla="*/ 15 h 304"/>
                  <a:gd name="T80" fmla="*/ 201 w 308"/>
                  <a:gd name="T81" fmla="*/ 7 h 304"/>
                  <a:gd name="T82" fmla="*/ 177 w 308"/>
                  <a:gd name="T83" fmla="*/ 2 h 304"/>
                  <a:gd name="T84" fmla="*/ 154 w 308"/>
                  <a:gd name="T85" fmla="*/ 0 h 30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08"/>
                  <a:gd name="T130" fmla="*/ 0 h 304"/>
                  <a:gd name="T131" fmla="*/ 308 w 308"/>
                  <a:gd name="T132" fmla="*/ 304 h 30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08" h="304">
                    <a:moveTo>
                      <a:pt x="154" y="0"/>
                    </a:moveTo>
                    <a:lnTo>
                      <a:pt x="146" y="0"/>
                    </a:lnTo>
                    <a:lnTo>
                      <a:pt x="139" y="1"/>
                    </a:lnTo>
                    <a:lnTo>
                      <a:pt x="131" y="2"/>
                    </a:lnTo>
                    <a:lnTo>
                      <a:pt x="123" y="3"/>
                    </a:lnTo>
                    <a:lnTo>
                      <a:pt x="116" y="5"/>
                    </a:lnTo>
                    <a:lnTo>
                      <a:pt x="108" y="7"/>
                    </a:lnTo>
                    <a:lnTo>
                      <a:pt x="102" y="9"/>
                    </a:lnTo>
                    <a:lnTo>
                      <a:pt x="95" y="11"/>
                    </a:lnTo>
                    <a:lnTo>
                      <a:pt x="87" y="15"/>
                    </a:lnTo>
                    <a:lnTo>
                      <a:pt x="81" y="19"/>
                    </a:lnTo>
                    <a:lnTo>
                      <a:pt x="75" y="22"/>
                    </a:lnTo>
                    <a:lnTo>
                      <a:pt x="68" y="26"/>
                    </a:lnTo>
                    <a:lnTo>
                      <a:pt x="62" y="30"/>
                    </a:lnTo>
                    <a:lnTo>
                      <a:pt x="57" y="35"/>
                    </a:lnTo>
                    <a:lnTo>
                      <a:pt x="51" y="40"/>
                    </a:lnTo>
                    <a:lnTo>
                      <a:pt x="45" y="45"/>
                    </a:lnTo>
                    <a:lnTo>
                      <a:pt x="40" y="50"/>
                    </a:lnTo>
                    <a:lnTo>
                      <a:pt x="36" y="55"/>
                    </a:lnTo>
                    <a:lnTo>
                      <a:pt x="31" y="61"/>
                    </a:lnTo>
                    <a:lnTo>
                      <a:pt x="27" y="67"/>
                    </a:lnTo>
                    <a:lnTo>
                      <a:pt x="22" y="73"/>
                    </a:lnTo>
                    <a:lnTo>
                      <a:pt x="19" y="80"/>
                    </a:lnTo>
                    <a:lnTo>
                      <a:pt x="16" y="86"/>
                    </a:lnTo>
                    <a:lnTo>
                      <a:pt x="13" y="93"/>
                    </a:lnTo>
                    <a:lnTo>
                      <a:pt x="10" y="99"/>
                    </a:lnTo>
                    <a:lnTo>
                      <a:pt x="8" y="107"/>
                    </a:lnTo>
                    <a:lnTo>
                      <a:pt x="6" y="114"/>
                    </a:lnTo>
                    <a:lnTo>
                      <a:pt x="4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4" y="182"/>
                    </a:lnTo>
                    <a:lnTo>
                      <a:pt x="6" y="190"/>
                    </a:lnTo>
                    <a:lnTo>
                      <a:pt x="8" y="197"/>
                    </a:lnTo>
                    <a:lnTo>
                      <a:pt x="10" y="204"/>
                    </a:lnTo>
                    <a:lnTo>
                      <a:pt x="13" y="210"/>
                    </a:lnTo>
                    <a:lnTo>
                      <a:pt x="16" y="218"/>
                    </a:lnTo>
                    <a:lnTo>
                      <a:pt x="19" y="224"/>
                    </a:lnTo>
                    <a:lnTo>
                      <a:pt x="22" y="230"/>
                    </a:lnTo>
                    <a:lnTo>
                      <a:pt x="27" y="237"/>
                    </a:lnTo>
                    <a:lnTo>
                      <a:pt x="31" y="243"/>
                    </a:lnTo>
                    <a:lnTo>
                      <a:pt x="36" y="248"/>
                    </a:lnTo>
                    <a:lnTo>
                      <a:pt x="40" y="253"/>
                    </a:lnTo>
                    <a:lnTo>
                      <a:pt x="45" y="260"/>
                    </a:lnTo>
                    <a:lnTo>
                      <a:pt x="51" y="264"/>
                    </a:lnTo>
                    <a:lnTo>
                      <a:pt x="57" y="269"/>
                    </a:lnTo>
                    <a:lnTo>
                      <a:pt x="62" y="273"/>
                    </a:lnTo>
                    <a:lnTo>
                      <a:pt x="68" y="278"/>
                    </a:lnTo>
                    <a:lnTo>
                      <a:pt x="75" y="282"/>
                    </a:lnTo>
                    <a:lnTo>
                      <a:pt x="81" y="286"/>
                    </a:lnTo>
                    <a:lnTo>
                      <a:pt x="87" y="289"/>
                    </a:lnTo>
                    <a:lnTo>
                      <a:pt x="95" y="292"/>
                    </a:lnTo>
                    <a:lnTo>
                      <a:pt x="102" y="294"/>
                    </a:lnTo>
                    <a:lnTo>
                      <a:pt x="108" y="296"/>
                    </a:lnTo>
                    <a:lnTo>
                      <a:pt x="116" y="298"/>
                    </a:lnTo>
                    <a:lnTo>
                      <a:pt x="123" y="301"/>
                    </a:lnTo>
                    <a:lnTo>
                      <a:pt x="131" y="302"/>
                    </a:lnTo>
                    <a:lnTo>
                      <a:pt x="139" y="303"/>
                    </a:lnTo>
                    <a:lnTo>
                      <a:pt x="146" y="304"/>
                    </a:lnTo>
                    <a:lnTo>
                      <a:pt x="154" y="304"/>
                    </a:lnTo>
                    <a:lnTo>
                      <a:pt x="163" y="304"/>
                    </a:lnTo>
                    <a:lnTo>
                      <a:pt x="170" y="303"/>
                    </a:lnTo>
                    <a:lnTo>
                      <a:pt x="177" y="302"/>
                    </a:lnTo>
                    <a:lnTo>
                      <a:pt x="186" y="301"/>
                    </a:lnTo>
                    <a:lnTo>
                      <a:pt x="193" y="298"/>
                    </a:lnTo>
                    <a:lnTo>
                      <a:pt x="201" y="296"/>
                    </a:lnTo>
                    <a:lnTo>
                      <a:pt x="207" y="294"/>
                    </a:lnTo>
                    <a:lnTo>
                      <a:pt x="214" y="292"/>
                    </a:lnTo>
                    <a:lnTo>
                      <a:pt x="221" y="289"/>
                    </a:lnTo>
                    <a:lnTo>
                      <a:pt x="228" y="286"/>
                    </a:lnTo>
                    <a:lnTo>
                      <a:pt x="234" y="282"/>
                    </a:lnTo>
                    <a:lnTo>
                      <a:pt x="240" y="278"/>
                    </a:lnTo>
                    <a:lnTo>
                      <a:pt x="247" y="273"/>
                    </a:lnTo>
                    <a:lnTo>
                      <a:pt x="252" y="269"/>
                    </a:lnTo>
                    <a:lnTo>
                      <a:pt x="258" y="264"/>
                    </a:lnTo>
                    <a:lnTo>
                      <a:pt x="263" y="260"/>
                    </a:lnTo>
                    <a:lnTo>
                      <a:pt x="269" y="253"/>
                    </a:lnTo>
                    <a:lnTo>
                      <a:pt x="273" y="248"/>
                    </a:lnTo>
                    <a:lnTo>
                      <a:pt x="278" y="243"/>
                    </a:lnTo>
                    <a:lnTo>
                      <a:pt x="282" y="237"/>
                    </a:lnTo>
                    <a:lnTo>
                      <a:pt x="286" y="230"/>
                    </a:lnTo>
                    <a:lnTo>
                      <a:pt x="290" y="224"/>
                    </a:lnTo>
                    <a:lnTo>
                      <a:pt x="293" y="218"/>
                    </a:lnTo>
                    <a:lnTo>
                      <a:pt x="296" y="210"/>
                    </a:lnTo>
                    <a:lnTo>
                      <a:pt x="299" y="204"/>
                    </a:lnTo>
                    <a:lnTo>
                      <a:pt x="301" y="197"/>
                    </a:lnTo>
                    <a:lnTo>
                      <a:pt x="303" y="190"/>
                    </a:lnTo>
                    <a:lnTo>
                      <a:pt x="305" y="182"/>
                    </a:lnTo>
                    <a:lnTo>
                      <a:pt x="306" y="175"/>
                    </a:lnTo>
                    <a:lnTo>
                      <a:pt x="307" y="168"/>
                    </a:lnTo>
                    <a:lnTo>
                      <a:pt x="308" y="159"/>
                    </a:lnTo>
                    <a:lnTo>
                      <a:pt x="308" y="152"/>
                    </a:lnTo>
                    <a:lnTo>
                      <a:pt x="308" y="144"/>
                    </a:lnTo>
                    <a:lnTo>
                      <a:pt x="307" y="136"/>
                    </a:lnTo>
                    <a:lnTo>
                      <a:pt x="306" y="129"/>
                    </a:lnTo>
                    <a:lnTo>
                      <a:pt x="305" y="121"/>
                    </a:lnTo>
                    <a:lnTo>
                      <a:pt x="303" y="114"/>
                    </a:lnTo>
                    <a:lnTo>
                      <a:pt x="301" y="107"/>
                    </a:lnTo>
                    <a:lnTo>
                      <a:pt x="299" y="99"/>
                    </a:lnTo>
                    <a:lnTo>
                      <a:pt x="296" y="93"/>
                    </a:lnTo>
                    <a:lnTo>
                      <a:pt x="293" y="86"/>
                    </a:lnTo>
                    <a:lnTo>
                      <a:pt x="290" y="80"/>
                    </a:lnTo>
                    <a:lnTo>
                      <a:pt x="286" y="73"/>
                    </a:lnTo>
                    <a:lnTo>
                      <a:pt x="282" y="67"/>
                    </a:lnTo>
                    <a:lnTo>
                      <a:pt x="278" y="61"/>
                    </a:lnTo>
                    <a:lnTo>
                      <a:pt x="273" y="55"/>
                    </a:lnTo>
                    <a:lnTo>
                      <a:pt x="269" y="50"/>
                    </a:lnTo>
                    <a:lnTo>
                      <a:pt x="263" y="45"/>
                    </a:lnTo>
                    <a:lnTo>
                      <a:pt x="258" y="40"/>
                    </a:lnTo>
                    <a:lnTo>
                      <a:pt x="252" y="35"/>
                    </a:lnTo>
                    <a:lnTo>
                      <a:pt x="247" y="30"/>
                    </a:lnTo>
                    <a:lnTo>
                      <a:pt x="240" y="26"/>
                    </a:lnTo>
                    <a:lnTo>
                      <a:pt x="234" y="22"/>
                    </a:lnTo>
                    <a:lnTo>
                      <a:pt x="228" y="19"/>
                    </a:lnTo>
                    <a:lnTo>
                      <a:pt x="221" y="15"/>
                    </a:lnTo>
                    <a:lnTo>
                      <a:pt x="214" y="11"/>
                    </a:lnTo>
                    <a:lnTo>
                      <a:pt x="207" y="9"/>
                    </a:lnTo>
                    <a:lnTo>
                      <a:pt x="201" y="7"/>
                    </a:lnTo>
                    <a:lnTo>
                      <a:pt x="193" y="5"/>
                    </a:lnTo>
                    <a:lnTo>
                      <a:pt x="186" y="3"/>
                    </a:lnTo>
                    <a:lnTo>
                      <a:pt x="177" y="2"/>
                    </a:lnTo>
                    <a:lnTo>
                      <a:pt x="170" y="1"/>
                    </a:lnTo>
                    <a:lnTo>
                      <a:pt x="163" y="0"/>
                    </a:lnTo>
                    <a:lnTo>
                      <a:pt x="15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4" name="Rectangle 127"/>
              <p:cNvSpPr>
                <a:spLocks noChangeArrowheads="1"/>
              </p:cNvSpPr>
              <p:nvPr/>
            </p:nvSpPr>
            <p:spPr bwMode="auto">
              <a:xfrm>
                <a:off x="3588" y="1769"/>
                <a:ext cx="180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MR </a:t>
                </a:r>
                <a:endParaRPr lang="en-US"/>
              </a:p>
            </p:txBody>
          </p:sp>
          <p:sp>
            <p:nvSpPr>
              <p:cNvPr id="21675" name="Rectangle 128"/>
              <p:cNvSpPr>
                <a:spLocks noChangeArrowheads="1"/>
              </p:cNvSpPr>
              <p:nvPr/>
            </p:nvSpPr>
            <p:spPr bwMode="auto">
              <a:xfrm>
                <a:off x="3995" y="1803"/>
                <a:ext cx="15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CT </a:t>
                </a:r>
                <a:endParaRPr lang="en-US"/>
              </a:p>
            </p:txBody>
          </p:sp>
          <p:sp>
            <p:nvSpPr>
              <p:cNvPr id="21676" name="Freeform 129"/>
              <p:cNvSpPr>
                <a:spLocks/>
              </p:cNvSpPr>
              <p:nvPr/>
            </p:nvSpPr>
            <p:spPr bwMode="auto">
              <a:xfrm>
                <a:off x="3923" y="1700"/>
                <a:ext cx="278" cy="302"/>
              </a:xfrm>
              <a:custGeom>
                <a:avLst/>
                <a:gdLst>
                  <a:gd name="T0" fmla="*/ 132 w 278"/>
                  <a:gd name="T1" fmla="*/ 0 h 302"/>
                  <a:gd name="T2" fmla="*/ 118 w 278"/>
                  <a:gd name="T3" fmla="*/ 2 h 302"/>
                  <a:gd name="T4" fmla="*/ 105 w 278"/>
                  <a:gd name="T5" fmla="*/ 5 h 302"/>
                  <a:gd name="T6" fmla="*/ 91 w 278"/>
                  <a:gd name="T7" fmla="*/ 9 h 302"/>
                  <a:gd name="T8" fmla="*/ 79 w 278"/>
                  <a:gd name="T9" fmla="*/ 14 h 302"/>
                  <a:gd name="T10" fmla="*/ 67 w 278"/>
                  <a:gd name="T11" fmla="*/ 22 h 302"/>
                  <a:gd name="T12" fmla="*/ 56 w 278"/>
                  <a:gd name="T13" fmla="*/ 29 h 302"/>
                  <a:gd name="T14" fmla="*/ 45 w 278"/>
                  <a:gd name="T15" fmla="*/ 38 h 302"/>
                  <a:gd name="T16" fmla="*/ 32 w 278"/>
                  <a:gd name="T17" fmla="*/ 54 h 302"/>
                  <a:gd name="T18" fmla="*/ 20 w 278"/>
                  <a:gd name="T19" fmla="*/ 72 h 302"/>
                  <a:gd name="T20" fmla="*/ 14 w 278"/>
                  <a:gd name="T21" fmla="*/ 84 h 302"/>
                  <a:gd name="T22" fmla="*/ 8 w 278"/>
                  <a:gd name="T23" fmla="*/ 98 h 302"/>
                  <a:gd name="T24" fmla="*/ 4 w 278"/>
                  <a:gd name="T25" fmla="*/ 113 h 302"/>
                  <a:gd name="T26" fmla="*/ 2 w 278"/>
                  <a:gd name="T27" fmla="*/ 127 h 302"/>
                  <a:gd name="T28" fmla="*/ 0 w 278"/>
                  <a:gd name="T29" fmla="*/ 143 h 302"/>
                  <a:gd name="T30" fmla="*/ 0 w 278"/>
                  <a:gd name="T31" fmla="*/ 158 h 302"/>
                  <a:gd name="T32" fmla="*/ 2 w 278"/>
                  <a:gd name="T33" fmla="*/ 173 h 302"/>
                  <a:gd name="T34" fmla="*/ 4 w 278"/>
                  <a:gd name="T35" fmla="*/ 188 h 302"/>
                  <a:gd name="T36" fmla="*/ 8 w 278"/>
                  <a:gd name="T37" fmla="*/ 203 h 302"/>
                  <a:gd name="T38" fmla="*/ 14 w 278"/>
                  <a:gd name="T39" fmla="*/ 216 h 302"/>
                  <a:gd name="T40" fmla="*/ 20 w 278"/>
                  <a:gd name="T41" fmla="*/ 229 h 302"/>
                  <a:gd name="T42" fmla="*/ 32 w 278"/>
                  <a:gd name="T43" fmla="*/ 247 h 302"/>
                  <a:gd name="T44" fmla="*/ 45 w 278"/>
                  <a:gd name="T45" fmla="*/ 262 h 302"/>
                  <a:gd name="T46" fmla="*/ 56 w 278"/>
                  <a:gd name="T47" fmla="*/ 272 h 302"/>
                  <a:gd name="T48" fmla="*/ 67 w 278"/>
                  <a:gd name="T49" fmla="*/ 280 h 302"/>
                  <a:gd name="T50" fmla="*/ 79 w 278"/>
                  <a:gd name="T51" fmla="*/ 288 h 302"/>
                  <a:gd name="T52" fmla="*/ 91 w 278"/>
                  <a:gd name="T53" fmla="*/ 293 h 302"/>
                  <a:gd name="T54" fmla="*/ 105 w 278"/>
                  <a:gd name="T55" fmla="*/ 297 h 302"/>
                  <a:gd name="T56" fmla="*/ 118 w 278"/>
                  <a:gd name="T57" fmla="*/ 300 h 302"/>
                  <a:gd name="T58" fmla="*/ 132 w 278"/>
                  <a:gd name="T59" fmla="*/ 302 h 302"/>
                  <a:gd name="T60" fmla="*/ 147 w 278"/>
                  <a:gd name="T61" fmla="*/ 302 h 302"/>
                  <a:gd name="T62" fmla="*/ 160 w 278"/>
                  <a:gd name="T63" fmla="*/ 300 h 302"/>
                  <a:gd name="T64" fmla="*/ 174 w 278"/>
                  <a:gd name="T65" fmla="*/ 297 h 302"/>
                  <a:gd name="T66" fmla="*/ 187 w 278"/>
                  <a:gd name="T67" fmla="*/ 293 h 302"/>
                  <a:gd name="T68" fmla="*/ 199 w 278"/>
                  <a:gd name="T69" fmla="*/ 288 h 302"/>
                  <a:gd name="T70" fmla="*/ 212 w 278"/>
                  <a:gd name="T71" fmla="*/ 280 h 302"/>
                  <a:gd name="T72" fmla="*/ 222 w 278"/>
                  <a:gd name="T73" fmla="*/ 272 h 302"/>
                  <a:gd name="T74" fmla="*/ 233 w 278"/>
                  <a:gd name="T75" fmla="*/ 262 h 302"/>
                  <a:gd name="T76" fmla="*/ 246 w 278"/>
                  <a:gd name="T77" fmla="*/ 247 h 302"/>
                  <a:gd name="T78" fmla="*/ 258 w 278"/>
                  <a:gd name="T79" fmla="*/ 229 h 302"/>
                  <a:gd name="T80" fmla="*/ 264 w 278"/>
                  <a:gd name="T81" fmla="*/ 216 h 302"/>
                  <a:gd name="T82" fmla="*/ 269 w 278"/>
                  <a:gd name="T83" fmla="*/ 203 h 302"/>
                  <a:gd name="T84" fmla="*/ 274 w 278"/>
                  <a:gd name="T85" fmla="*/ 188 h 302"/>
                  <a:gd name="T86" fmla="*/ 277 w 278"/>
                  <a:gd name="T87" fmla="*/ 173 h 302"/>
                  <a:gd name="T88" fmla="*/ 278 w 278"/>
                  <a:gd name="T89" fmla="*/ 158 h 302"/>
                  <a:gd name="T90" fmla="*/ 278 w 278"/>
                  <a:gd name="T91" fmla="*/ 143 h 302"/>
                  <a:gd name="T92" fmla="*/ 277 w 278"/>
                  <a:gd name="T93" fmla="*/ 127 h 302"/>
                  <a:gd name="T94" fmla="*/ 274 w 278"/>
                  <a:gd name="T95" fmla="*/ 113 h 302"/>
                  <a:gd name="T96" fmla="*/ 269 w 278"/>
                  <a:gd name="T97" fmla="*/ 98 h 302"/>
                  <a:gd name="T98" fmla="*/ 264 w 278"/>
                  <a:gd name="T99" fmla="*/ 84 h 302"/>
                  <a:gd name="T100" fmla="*/ 258 w 278"/>
                  <a:gd name="T101" fmla="*/ 72 h 302"/>
                  <a:gd name="T102" fmla="*/ 246 w 278"/>
                  <a:gd name="T103" fmla="*/ 54 h 302"/>
                  <a:gd name="T104" fmla="*/ 233 w 278"/>
                  <a:gd name="T105" fmla="*/ 38 h 302"/>
                  <a:gd name="T106" fmla="*/ 222 w 278"/>
                  <a:gd name="T107" fmla="*/ 29 h 302"/>
                  <a:gd name="T108" fmla="*/ 212 w 278"/>
                  <a:gd name="T109" fmla="*/ 22 h 302"/>
                  <a:gd name="T110" fmla="*/ 199 w 278"/>
                  <a:gd name="T111" fmla="*/ 14 h 302"/>
                  <a:gd name="T112" fmla="*/ 187 w 278"/>
                  <a:gd name="T113" fmla="*/ 9 h 302"/>
                  <a:gd name="T114" fmla="*/ 174 w 278"/>
                  <a:gd name="T115" fmla="*/ 5 h 302"/>
                  <a:gd name="T116" fmla="*/ 160 w 278"/>
                  <a:gd name="T117" fmla="*/ 2 h 302"/>
                  <a:gd name="T118" fmla="*/ 147 w 278"/>
                  <a:gd name="T119" fmla="*/ 0 h 30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8"/>
                  <a:gd name="T181" fmla="*/ 0 h 302"/>
                  <a:gd name="T182" fmla="*/ 278 w 278"/>
                  <a:gd name="T183" fmla="*/ 302 h 30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8" h="302">
                    <a:moveTo>
                      <a:pt x="139" y="0"/>
                    </a:moveTo>
                    <a:lnTo>
                      <a:pt x="132" y="0"/>
                    </a:lnTo>
                    <a:lnTo>
                      <a:pt x="125" y="1"/>
                    </a:lnTo>
                    <a:lnTo>
                      <a:pt x="118" y="2"/>
                    </a:lnTo>
                    <a:lnTo>
                      <a:pt x="111" y="3"/>
                    </a:lnTo>
                    <a:lnTo>
                      <a:pt x="105" y="5"/>
                    </a:lnTo>
                    <a:lnTo>
                      <a:pt x="98" y="6"/>
                    </a:lnTo>
                    <a:lnTo>
                      <a:pt x="91" y="9"/>
                    </a:lnTo>
                    <a:lnTo>
                      <a:pt x="85" y="11"/>
                    </a:lnTo>
                    <a:lnTo>
                      <a:pt x="79" y="14"/>
                    </a:lnTo>
                    <a:lnTo>
                      <a:pt x="72" y="17"/>
                    </a:lnTo>
                    <a:lnTo>
                      <a:pt x="67" y="22"/>
                    </a:lnTo>
                    <a:lnTo>
                      <a:pt x="61" y="25"/>
                    </a:lnTo>
                    <a:lnTo>
                      <a:pt x="56" y="29"/>
                    </a:lnTo>
                    <a:lnTo>
                      <a:pt x="50" y="34"/>
                    </a:lnTo>
                    <a:lnTo>
                      <a:pt x="45" y="38"/>
                    </a:lnTo>
                    <a:lnTo>
                      <a:pt x="41" y="44"/>
                    </a:lnTo>
                    <a:lnTo>
                      <a:pt x="32" y="54"/>
                    </a:lnTo>
                    <a:lnTo>
                      <a:pt x="24" y="66"/>
                    </a:lnTo>
                    <a:lnTo>
                      <a:pt x="20" y="72"/>
                    </a:lnTo>
                    <a:lnTo>
                      <a:pt x="17" y="78"/>
                    </a:lnTo>
                    <a:lnTo>
                      <a:pt x="14" y="84"/>
                    </a:lnTo>
                    <a:lnTo>
                      <a:pt x="11" y="92"/>
                    </a:lnTo>
                    <a:lnTo>
                      <a:pt x="8" y="98"/>
                    </a:lnTo>
                    <a:lnTo>
                      <a:pt x="6" y="105"/>
                    </a:lnTo>
                    <a:lnTo>
                      <a:pt x="4" y="113"/>
                    </a:lnTo>
                    <a:lnTo>
                      <a:pt x="3" y="120"/>
                    </a:lnTo>
                    <a:lnTo>
                      <a:pt x="2" y="127"/>
                    </a:lnTo>
                    <a:lnTo>
                      <a:pt x="1" y="135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2" y="173"/>
                    </a:lnTo>
                    <a:lnTo>
                      <a:pt x="3" y="181"/>
                    </a:lnTo>
                    <a:lnTo>
                      <a:pt x="4" y="188"/>
                    </a:lnTo>
                    <a:lnTo>
                      <a:pt x="6" y="195"/>
                    </a:lnTo>
                    <a:lnTo>
                      <a:pt x="8" y="203"/>
                    </a:lnTo>
                    <a:lnTo>
                      <a:pt x="11" y="209"/>
                    </a:lnTo>
                    <a:lnTo>
                      <a:pt x="14" y="216"/>
                    </a:lnTo>
                    <a:lnTo>
                      <a:pt x="17" y="223"/>
                    </a:lnTo>
                    <a:lnTo>
                      <a:pt x="20" y="229"/>
                    </a:lnTo>
                    <a:lnTo>
                      <a:pt x="24" y="235"/>
                    </a:lnTo>
                    <a:lnTo>
                      <a:pt x="32" y="247"/>
                    </a:lnTo>
                    <a:lnTo>
                      <a:pt x="41" y="258"/>
                    </a:lnTo>
                    <a:lnTo>
                      <a:pt x="45" y="262"/>
                    </a:lnTo>
                    <a:lnTo>
                      <a:pt x="50" y="268"/>
                    </a:lnTo>
                    <a:lnTo>
                      <a:pt x="56" y="272"/>
                    </a:lnTo>
                    <a:lnTo>
                      <a:pt x="61" y="276"/>
                    </a:lnTo>
                    <a:lnTo>
                      <a:pt x="67" y="280"/>
                    </a:lnTo>
                    <a:lnTo>
                      <a:pt x="72" y="284"/>
                    </a:lnTo>
                    <a:lnTo>
                      <a:pt x="79" y="288"/>
                    </a:lnTo>
                    <a:lnTo>
                      <a:pt x="85" y="291"/>
                    </a:lnTo>
                    <a:lnTo>
                      <a:pt x="91" y="293"/>
                    </a:lnTo>
                    <a:lnTo>
                      <a:pt x="98" y="295"/>
                    </a:lnTo>
                    <a:lnTo>
                      <a:pt x="105" y="297"/>
                    </a:lnTo>
                    <a:lnTo>
                      <a:pt x="111" y="299"/>
                    </a:lnTo>
                    <a:lnTo>
                      <a:pt x="118" y="300"/>
                    </a:lnTo>
                    <a:lnTo>
                      <a:pt x="125" y="301"/>
                    </a:lnTo>
                    <a:lnTo>
                      <a:pt x="132" y="302"/>
                    </a:lnTo>
                    <a:lnTo>
                      <a:pt x="139" y="302"/>
                    </a:lnTo>
                    <a:lnTo>
                      <a:pt x="147" y="302"/>
                    </a:lnTo>
                    <a:lnTo>
                      <a:pt x="154" y="301"/>
                    </a:lnTo>
                    <a:lnTo>
                      <a:pt x="160" y="300"/>
                    </a:lnTo>
                    <a:lnTo>
                      <a:pt x="168" y="299"/>
                    </a:lnTo>
                    <a:lnTo>
                      <a:pt x="174" y="297"/>
                    </a:lnTo>
                    <a:lnTo>
                      <a:pt x="180" y="295"/>
                    </a:lnTo>
                    <a:lnTo>
                      <a:pt x="187" y="293"/>
                    </a:lnTo>
                    <a:lnTo>
                      <a:pt x="193" y="291"/>
                    </a:lnTo>
                    <a:lnTo>
                      <a:pt x="199" y="288"/>
                    </a:lnTo>
                    <a:lnTo>
                      <a:pt x="205" y="284"/>
                    </a:lnTo>
                    <a:lnTo>
                      <a:pt x="212" y="280"/>
                    </a:lnTo>
                    <a:lnTo>
                      <a:pt x="217" y="276"/>
                    </a:lnTo>
                    <a:lnTo>
                      <a:pt x="222" y="272"/>
                    </a:lnTo>
                    <a:lnTo>
                      <a:pt x="227" y="268"/>
                    </a:lnTo>
                    <a:lnTo>
                      <a:pt x="233" y="262"/>
                    </a:lnTo>
                    <a:lnTo>
                      <a:pt x="237" y="258"/>
                    </a:lnTo>
                    <a:lnTo>
                      <a:pt x="246" y="247"/>
                    </a:lnTo>
                    <a:lnTo>
                      <a:pt x="255" y="235"/>
                    </a:lnTo>
                    <a:lnTo>
                      <a:pt x="258" y="229"/>
                    </a:lnTo>
                    <a:lnTo>
                      <a:pt x="261" y="223"/>
                    </a:lnTo>
                    <a:lnTo>
                      <a:pt x="264" y="216"/>
                    </a:lnTo>
                    <a:lnTo>
                      <a:pt x="267" y="209"/>
                    </a:lnTo>
                    <a:lnTo>
                      <a:pt x="269" y="203"/>
                    </a:lnTo>
                    <a:lnTo>
                      <a:pt x="271" y="195"/>
                    </a:lnTo>
                    <a:lnTo>
                      <a:pt x="274" y="188"/>
                    </a:lnTo>
                    <a:lnTo>
                      <a:pt x="275" y="181"/>
                    </a:lnTo>
                    <a:lnTo>
                      <a:pt x="277" y="173"/>
                    </a:lnTo>
                    <a:lnTo>
                      <a:pt x="277" y="166"/>
                    </a:lnTo>
                    <a:lnTo>
                      <a:pt x="278" y="158"/>
                    </a:lnTo>
                    <a:lnTo>
                      <a:pt x="278" y="150"/>
                    </a:lnTo>
                    <a:lnTo>
                      <a:pt x="278" y="143"/>
                    </a:lnTo>
                    <a:lnTo>
                      <a:pt x="277" y="135"/>
                    </a:lnTo>
                    <a:lnTo>
                      <a:pt x="277" y="127"/>
                    </a:lnTo>
                    <a:lnTo>
                      <a:pt x="275" y="120"/>
                    </a:lnTo>
                    <a:lnTo>
                      <a:pt x="274" y="113"/>
                    </a:lnTo>
                    <a:lnTo>
                      <a:pt x="271" y="105"/>
                    </a:lnTo>
                    <a:lnTo>
                      <a:pt x="269" y="98"/>
                    </a:lnTo>
                    <a:lnTo>
                      <a:pt x="267" y="92"/>
                    </a:lnTo>
                    <a:lnTo>
                      <a:pt x="264" y="84"/>
                    </a:lnTo>
                    <a:lnTo>
                      <a:pt x="261" y="78"/>
                    </a:lnTo>
                    <a:lnTo>
                      <a:pt x="258" y="72"/>
                    </a:lnTo>
                    <a:lnTo>
                      <a:pt x="255" y="66"/>
                    </a:lnTo>
                    <a:lnTo>
                      <a:pt x="246" y="54"/>
                    </a:lnTo>
                    <a:lnTo>
                      <a:pt x="237" y="44"/>
                    </a:lnTo>
                    <a:lnTo>
                      <a:pt x="233" y="38"/>
                    </a:lnTo>
                    <a:lnTo>
                      <a:pt x="227" y="34"/>
                    </a:lnTo>
                    <a:lnTo>
                      <a:pt x="222" y="29"/>
                    </a:lnTo>
                    <a:lnTo>
                      <a:pt x="217" y="25"/>
                    </a:lnTo>
                    <a:lnTo>
                      <a:pt x="212" y="22"/>
                    </a:lnTo>
                    <a:lnTo>
                      <a:pt x="205" y="17"/>
                    </a:lnTo>
                    <a:lnTo>
                      <a:pt x="199" y="14"/>
                    </a:lnTo>
                    <a:lnTo>
                      <a:pt x="193" y="11"/>
                    </a:lnTo>
                    <a:lnTo>
                      <a:pt x="187" y="9"/>
                    </a:lnTo>
                    <a:lnTo>
                      <a:pt x="180" y="6"/>
                    </a:lnTo>
                    <a:lnTo>
                      <a:pt x="174" y="5"/>
                    </a:lnTo>
                    <a:lnTo>
                      <a:pt x="168" y="3"/>
                    </a:lnTo>
                    <a:lnTo>
                      <a:pt x="160" y="2"/>
                    </a:lnTo>
                    <a:lnTo>
                      <a:pt x="154" y="1"/>
                    </a:lnTo>
                    <a:lnTo>
                      <a:pt x="147" y="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7" name="Freeform 130"/>
              <p:cNvSpPr>
                <a:spLocks/>
              </p:cNvSpPr>
              <p:nvPr/>
            </p:nvSpPr>
            <p:spPr bwMode="auto">
              <a:xfrm>
                <a:off x="3889" y="1664"/>
                <a:ext cx="277" cy="304"/>
              </a:xfrm>
              <a:custGeom>
                <a:avLst/>
                <a:gdLst>
                  <a:gd name="T0" fmla="*/ 130 w 277"/>
                  <a:gd name="T1" fmla="*/ 0 h 304"/>
                  <a:gd name="T2" fmla="*/ 117 w 277"/>
                  <a:gd name="T3" fmla="*/ 2 h 304"/>
                  <a:gd name="T4" fmla="*/ 103 w 277"/>
                  <a:gd name="T5" fmla="*/ 5 h 304"/>
                  <a:gd name="T6" fmla="*/ 91 w 277"/>
                  <a:gd name="T7" fmla="*/ 9 h 304"/>
                  <a:gd name="T8" fmla="*/ 78 w 277"/>
                  <a:gd name="T9" fmla="*/ 15 h 304"/>
                  <a:gd name="T10" fmla="*/ 67 w 277"/>
                  <a:gd name="T11" fmla="*/ 22 h 304"/>
                  <a:gd name="T12" fmla="*/ 55 w 277"/>
                  <a:gd name="T13" fmla="*/ 30 h 304"/>
                  <a:gd name="T14" fmla="*/ 45 w 277"/>
                  <a:gd name="T15" fmla="*/ 40 h 304"/>
                  <a:gd name="T16" fmla="*/ 31 w 277"/>
                  <a:gd name="T17" fmla="*/ 55 h 304"/>
                  <a:gd name="T18" fmla="*/ 19 w 277"/>
                  <a:gd name="T19" fmla="*/ 73 h 304"/>
                  <a:gd name="T20" fmla="*/ 13 w 277"/>
                  <a:gd name="T21" fmla="*/ 86 h 304"/>
                  <a:gd name="T22" fmla="*/ 8 w 277"/>
                  <a:gd name="T23" fmla="*/ 99 h 304"/>
                  <a:gd name="T24" fmla="*/ 4 w 277"/>
                  <a:gd name="T25" fmla="*/ 114 h 304"/>
                  <a:gd name="T26" fmla="*/ 2 w 277"/>
                  <a:gd name="T27" fmla="*/ 129 h 304"/>
                  <a:gd name="T28" fmla="*/ 0 w 277"/>
                  <a:gd name="T29" fmla="*/ 144 h 304"/>
                  <a:gd name="T30" fmla="*/ 0 w 277"/>
                  <a:gd name="T31" fmla="*/ 159 h 304"/>
                  <a:gd name="T32" fmla="*/ 2 w 277"/>
                  <a:gd name="T33" fmla="*/ 175 h 304"/>
                  <a:gd name="T34" fmla="*/ 4 w 277"/>
                  <a:gd name="T35" fmla="*/ 190 h 304"/>
                  <a:gd name="T36" fmla="*/ 8 w 277"/>
                  <a:gd name="T37" fmla="*/ 204 h 304"/>
                  <a:gd name="T38" fmla="*/ 13 w 277"/>
                  <a:gd name="T39" fmla="*/ 218 h 304"/>
                  <a:gd name="T40" fmla="*/ 19 w 277"/>
                  <a:gd name="T41" fmla="*/ 230 h 304"/>
                  <a:gd name="T42" fmla="*/ 31 w 277"/>
                  <a:gd name="T43" fmla="*/ 248 h 304"/>
                  <a:gd name="T44" fmla="*/ 45 w 277"/>
                  <a:gd name="T45" fmla="*/ 264 h 304"/>
                  <a:gd name="T46" fmla="*/ 55 w 277"/>
                  <a:gd name="T47" fmla="*/ 273 h 304"/>
                  <a:gd name="T48" fmla="*/ 67 w 277"/>
                  <a:gd name="T49" fmla="*/ 282 h 304"/>
                  <a:gd name="T50" fmla="*/ 78 w 277"/>
                  <a:gd name="T51" fmla="*/ 289 h 304"/>
                  <a:gd name="T52" fmla="*/ 91 w 277"/>
                  <a:gd name="T53" fmla="*/ 294 h 304"/>
                  <a:gd name="T54" fmla="*/ 103 w 277"/>
                  <a:gd name="T55" fmla="*/ 298 h 304"/>
                  <a:gd name="T56" fmla="*/ 117 w 277"/>
                  <a:gd name="T57" fmla="*/ 302 h 304"/>
                  <a:gd name="T58" fmla="*/ 130 w 277"/>
                  <a:gd name="T59" fmla="*/ 304 h 304"/>
                  <a:gd name="T60" fmla="*/ 145 w 277"/>
                  <a:gd name="T61" fmla="*/ 304 h 304"/>
                  <a:gd name="T62" fmla="*/ 159 w 277"/>
                  <a:gd name="T63" fmla="*/ 302 h 304"/>
                  <a:gd name="T64" fmla="*/ 172 w 277"/>
                  <a:gd name="T65" fmla="*/ 298 h 304"/>
                  <a:gd name="T66" fmla="*/ 186 w 277"/>
                  <a:gd name="T67" fmla="*/ 294 h 304"/>
                  <a:gd name="T68" fmla="*/ 198 w 277"/>
                  <a:gd name="T69" fmla="*/ 289 h 304"/>
                  <a:gd name="T70" fmla="*/ 210 w 277"/>
                  <a:gd name="T71" fmla="*/ 282 h 304"/>
                  <a:gd name="T72" fmla="*/ 221 w 277"/>
                  <a:gd name="T73" fmla="*/ 273 h 304"/>
                  <a:gd name="T74" fmla="*/ 231 w 277"/>
                  <a:gd name="T75" fmla="*/ 264 h 304"/>
                  <a:gd name="T76" fmla="*/ 246 w 277"/>
                  <a:gd name="T77" fmla="*/ 248 h 304"/>
                  <a:gd name="T78" fmla="*/ 257 w 277"/>
                  <a:gd name="T79" fmla="*/ 230 h 304"/>
                  <a:gd name="T80" fmla="*/ 264 w 277"/>
                  <a:gd name="T81" fmla="*/ 218 h 304"/>
                  <a:gd name="T82" fmla="*/ 269 w 277"/>
                  <a:gd name="T83" fmla="*/ 204 h 304"/>
                  <a:gd name="T84" fmla="*/ 273 w 277"/>
                  <a:gd name="T85" fmla="*/ 190 h 304"/>
                  <a:gd name="T86" fmla="*/ 275 w 277"/>
                  <a:gd name="T87" fmla="*/ 175 h 304"/>
                  <a:gd name="T88" fmla="*/ 277 w 277"/>
                  <a:gd name="T89" fmla="*/ 159 h 304"/>
                  <a:gd name="T90" fmla="*/ 277 w 277"/>
                  <a:gd name="T91" fmla="*/ 144 h 304"/>
                  <a:gd name="T92" fmla="*/ 275 w 277"/>
                  <a:gd name="T93" fmla="*/ 129 h 304"/>
                  <a:gd name="T94" fmla="*/ 273 w 277"/>
                  <a:gd name="T95" fmla="*/ 114 h 304"/>
                  <a:gd name="T96" fmla="*/ 269 w 277"/>
                  <a:gd name="T97" fmla="*/ 99 h 304"/>
                  <a:gd name="T98" fmla="*/ 264 w 277"/>
                  <a:gd name="T99" fmla="*/ 86 h 304"/>
                  <a:gd name="T100" fmla="*/ 257 w 277"/>
                  <a:gd name="T101" fmla="*/ 73 h 304"/>
                  <a:gd name="T102" fmla="*/ 246 w 277"/>
                  <a:gd name="T103" fmla="*/ 55 h 304"/>
                  <a:gd name="T104" fmla="*/ 231 w 277"/>
                  <a:gd name="T105" fmla="*/ 40 h 304"/>
                  <a:gd name="T106" fmla="*/ 221 w 277"/>
                  <a:gd name="T107" fmla="*/ 30 h 304"/>
                  <a:gd name="T108" fmla="*/ 210 w 277"/>
                  <a:gd name="T109" fmla="*/ 22 h 304"/>
                  <a:gd name="T110" fmla="*/ 198 w 277"/>
                  <a:gd name="T111" fmla="*/ 15 h 304"/>
                  <a:gd name="T112" fmla="*/ 186 w 277"/>
                  <a:gd name="T113" fmla="*/ 9 h 304"/>
                  <a:gd name="T114" fmla="*/ 172 w 277"/>
                  <a:gd name="T115" fmla="*/ 5 h 304"/>
                  <a:gd name="T116" fmla="*/ 159 w 277"/>
                  <a:gd name="T117" fmla="*/ 2 h 304"/>
                  <a:gd name="T118" fmla="*/ 145 w 277"/>
                  <a:gd name="T119" fmla="*/ 0 h 30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7"/>
                  <a:gd name="T181" fmla="*/ 0 h 304"/>
                  <a:gd name="T182" fmla="*/ 277 w 277"/>
                  <a:gd name="T183" fmla="*/ 304 h 30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7" h="304">
                    <a:moveTo>
                      <a:pt x="138" y="0"/>
                    </a:moveTo>
                    <a:lnTo>
                      <a:pt x="130" y="0"/>
                    </a:lnTo>
                    <a:lnTo>
                      <a:pt x="124" y="1"/>
                    </a:lnTo>
                    <a:lnTo>
                      <a:pt x="117" y="2"/>
                    </a:lnTo>
                    <a:lnTo>
                      <a:pt x="110" y="3"/>
                    </a:lnTo>
                    <a:lnTo>
                      <a:pt x="103" y="5"/>
                    </a:lnTo>
                    <a:lnTo>
                      <a:pt x="97" y="7"/>
                    </a:lnTo>
                    <a:lnTo>
                      <a:pt x="91" y="9"/>
                    </a:lnTo>
                    <a:lnTo>
                      <a:pt x="84" y="11"/>
                    </a:lnTo>
                    <a:lnTo>
                      <a:pt x="78" y="15"/>
                    </a:lnTo>
                    <a:lnTo>
                      <a:pt x="72" y="19"/>
                    </a:lnTo>
                    <a:lnTo>
                      <a:pt x="67" y="22"/>
                    </a:lnTo>
                    <a:lnTo>
                      <a:pt x="60" y="26"/>
                    </a:lnTo>
                    <a:lnTo>
                      <a:pt x="55" y="30"/>
                    </a:lnTo>
                    <a:lnTo>
                      <a:pt x="50" y="35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31" y="55"/>
                    </a:lnTo>
                    <a:lnTo>
                      <a:pt x="24" y="67"/>
                    </a:lnTo>
                    <a:lnTo>
                      <a:pt x="19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0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0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19" y="230"/>
                    </a:lnTo>
                    <a:lnTo>
                      <a:pt x="24" y="237"/>
                    </a:lnTo>
                    <a:lnTo>
                      <a:pt x="31" y="248"/>
                    </a:lnTo>
                    <a:lnTo>
                      <a:pt x="40" y="260"/>
                    </a:lnTo>
                    <a:lnTo>
                      <a:pt x="45" y="264"/>
                    </a:lnTo>
                    <a:lnTo>
                      <a:pt x="50" y="269"/>
                    </a:lnTo>
                    <a:lnTo>
                      <a:pt x="55" y="273"/>
                    </a:lnTo>
                    <a:lnTo>
                      <a:pt x="60" y="278"/>
                    </a:lnTo>
                    <a:lnTo>
                      <a:pt x="67" y="282"/>
                    </a:lnTo>
                    <a:lnTo>
                      <a:pt x="72" y="286"/>
                    </a:lnTo>
                    <a:lnTo>
                      <a:pt x="78" y="289"/>
                    </a:lnTo>
                    <a:lnTo>
                      <a:pt x="84" y="292"/>
                    </a:lnTo>
                    <a:lnTo>
                      <a:pt x="91" y="294"/>
                    </a:lnTo>
                    <a:lnTo>
                      <a:pt x="97" y="296"/>
                    </a:lnTo>
                    <a:lnTo>
                      <a:pt x="103" y="298"/>
                    </a:lnTo>
                    <a:lnTo>
                      <a:pt x="110" y="301"/>
                    </a:lnTo>
                    <a:lnTo>
                      <a:pt x="117" y="302"/>
                    </a:lnTo>
                    <a:lnTo>
                      <a:pt x="124" y="303"/>
                    </a:lnTo>
                    <a:lnTo>
                      <a:pt x="130" y="304"/>
                    </a:lnTo>
                    <a:lnTo>
                      <a:pt x="138" y="304"/>
                    </a:lnTo>
                    <a:lnTo>
                      <a:pt x="145" y="304"/>
                    </a:lnTo>
                    <a:lnTo>
                      <a:pt x="152" y="303"/>
                    </a:lnTo>
                    <a:lnTo>
                      <a:pt x="159" y="302"/>
                    </a:lnTo>
                    <a:lnTo>
                      <a:pt x="166" y="301"/>
                    </a:lnTo>
                    <a:lnTo>
                      <a:pt x="172" y="298"/>
                    </a:lnTo>
                    <a:lnTo>
                      <a:pt x="179" y="296"/>
                    </a:lnTo>
                    <a:lnTo>
                      <a:pt x="186" y="294"/>
                    </a:lnTo>
                    <a:lnTo>
                      <a:pt x="192" y="292"/>
                    </a:lnTo>
                    <a:lnTo>
                      <a:pt x="198" y="289"/>
                    </a:lnTo>
                    <a:lnTo>
                      <a:pt x="204" y="286"/>
                    </a:lnTo>
                    <a:lnTo>
                      <a:pt x="210" y="282"/>
                    </a:lnTo>
                    <a:lnTo>
                      <a:pt x="215" y="278"/>
                    </a:lnTo>
                    <a:lnTo>
                      <a:pt x="221" y="273"/>
                    </a:lnTo>
                    <a:lnTo>
                      <a:pt x="226" y="269"/>
                    </a:lnTo>
                    <a:lnTo>
                      <a:pt x="231" y="264"/>
                    </a:lnTo>
                    <a:lnTo>
                      <a:pt x="236" y="260"/>
                    </a:lnTo>
                    <a:lnTo>
                      <a:pt x="246" y="248"/>
                    </a:lnTo>
                    <a:lnTo>
                      <a:pt x="253" y="237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18"/>
                    </a:lnTo>
                    <a:lnTo>
                      <a:pt x="267" y="210"/>
                    </a:lnTo>
                    <a:lnTo>
                      <a:pt x="269" y="204"/>
                    </a:lnTo>
                    <a:lnTo>
                      <a:pt x="271" y="197"/>
                    </a:lnTo>
                    <a:lnTo>
                      <a:pt x="273" y="190"/>
                    </a:lnTo>
                    <a:lnTo>
                      <a:pt x="274" y="182"/>
                    </a:lnTo>
                    <a:lnTo>
                      <a:pt x="275" y="175"/>
                    </a:lnTo>
                    <a:lnTo>
                      <a:pt x="276" y="168"/>
                    </a:lnTo>
                    <a:lnTo>
                      <a:pt x="277" y="159"/>
                    </a:lnTo>
                    <a:lnTo>
                      <a:pt x="277" y="152"/>
                    </a:lnTo>
                    <a:lnTo>
                      <a:pt x="277" y="144"/>
                    </a:lnTo>
                    <a:lnTo>
                      <a:pt x="276" y="136"/>
                    </a:lnTo>
                    <a:lnTo>
                      <a:pt x="275" y="129"/>
                    </a:lnTo>
                    <a:lnTo>
                      <a:pt x="274" y="121"/>
                    </a:lnTo>
                    <a:lnTo>
                      <a:pt x="273" y="114"/>
                    </a:lnTo>
                    <a:lnTo>
                      <a:pt x="271" y="107"/>
                    </a:lnTo>
                    <a:lnTo>
                      <a:pt x="269" y="99"/>
                    </a:lnTo>
                    <a:lnTo>
                      <a:pt x="267" y="93"/>
                    </a:lnTo>
                    <a:lnTo>
                      <a:pt x="264" y="86"/>
                    </a:lnTo>
                    <a:lnTo>
                      <a:pt x="260" y="80"/>
                    </a:lnTo>
                    <a:lnTo>
                      <a:pt x="257" y="73"/>
                    </a:lnTo>
                    <a:lnTo>
                      <a:pt x="253" y="67"/>
                    </a:lnTo>
                    <a:lnTo>
                      <a:pt x="246" y="55"/>
                    </a:lnTo>
                    <a:lnTo>
                      <a:pt x="236" y="45"/>
                    </a:lnTo>
                    <a:lnTo>
                      <a:pt x="231" y="40"/>
                    </a:lnTo>
                    <a:lnTo>
                      <a:pt x="226" y="35"/>
                    </a:lnTo>
                    <a:lnTo>
                      <a:pt x="221" y="30"/>
                    </a:lnTo>
                    <a:lnTo>
                      <a:pt x="215" y="26"/>
                    </a:lnTo>
                    <a:lnTo>
                      <a:pt x="210" y="22"/>
                    </a:lnTo>
                    <a:lnTo>
                      <a:pt x="204" y="19"/>
                    </a:lnTo>
                    <a:lnTo>
                      <a:pt x="198" y="15"/>
                    </a:lnTo>
                    <a:lnTo>
                      <a:pt x="192" y="11"/>
                    </a:lnTo>
                    <a:lnTo>
                      <a:pt x="186" y="9"/>
                    </a:lnTo>
                    <a:lnTo>
                      <a:pt x="179" y="7"/>
                    </a:lnTo>
                    <a:lnTo>
                      <a:pt x="172" y="5"/>
                    </a:lnTo>
                    <a:lnTo>
                      <a:pt x="166" y="3"/>
                    </a:lnTo>
                    <a:lnTo>
                      <a:pt x="159" y="2"/>
                    </a:lnTo>
                    <a:lnTo>
                      <a:pt x="152" y="1"/>
                    </a:lnTo>
                    <a:lnTo>
                      <a:pt x="145" y="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Freeform 131"/>
              <p:cNvSpPr>
                <a:spLocks/>
              </p:cNvSpPr>
              <p:nvPr/>
            </p:nvSpPr>
            <p:spPr bwMode="auto">
              <a:xfrm>
                <a:off x="3889" y="1664"/>
                <a:ext cx="277" cy="304"/>
              </a:xfrm>
              <a:custGeom>
                <a:avLst/>
                <a:gdLst>
                  <a:gd name="T0" fmla="*/ 130 w 277"/>
                  <a:gd name="T1" fmla="*/ 0 h 304"/>
                  <a:gd name="T2" fmla="*/ 117 w 277"/>
                  <a:gd name="T3" fmla="*/ 2 h 304"/>
                  <a:gd name="T4" fmla="*/ 103 w 277"/>
                  <a:gd name="T5" fmla="*/ 5 h 304"/>
                  <a:gd name="T6" fmla="*/ 91 w 277"/>
                  <a:gd name="T7" fmla="*/ 9 h 304"/>
                  <a:gd name="T8" fmla="*/ 78 w 277"/>
                  <a:gd name="T9" fmla="*/ 15 h 304"/>
                  <a:gd name="T10" fmla="*/ 67 w 277"/>
                  <a:gd name="T11" fmla="*/ 22 h 304"/>
                  <a:gd name="T12" fmla="*/ 55 w 277"/>
                  <a:gd name="T13" fmla="*/ 30 h 304"/>
                  <a:gd name="T14" fmla="*/ 45 w 277"/>
                  <a:gd name="T15" fmla="*/ 40 h 304"/>
                  <a:gd name="T16" fmla="*/ 31 w 277"/>
                  <a:gd name="T17" fmla="*/ 55 h 304"/>
                  <a:gd name="T18" fmla="*/ 19 w 277"/>
                  <a:gd name="T19" fmla="*/ 73 h 304"/>
                  <a:gd name="T20" fmla="*/ 13 w 277"/>
                  <a:gd name="T21" fmla="*/ 86 h 304"/>
                  <a:gd name="T22" fmla="*/ 8 w 277"/>
                  <a:gd name="T23" fmla="*/ 99 h 304"/>
                  <a:gd name="T24" fmla="*/ 4 w 277"/>
                  <a:gd name="T25" fmla="*/ 114 h 304"/>
                  <a:gd name="T26" fmla="*/ 2 w 277"/>
                  <a:gd name="T27" fmla="*/ 129 h 304"/>
                  <a:gd name="T28" fmla="*/ 0 w 277"/>
                  <a:gd name="T29" fmla="*/ 144 h 304"/>
                  <a:gd name="T30" fmla="*/ 0 w 277"/>
                  <a:gd name="T31" fmla="*/ 159 h 304"/>
                  <a:gd name="T32" fmla="*/ 2 w 277"/>
                  <a:gd name="T33" fmla="*/ 175 h 304"/>
                  <a:gd name="T34" fmla="*/ 4 w 277"/>
                  <a:gd name="T35" fmla="*/ 190 h 304"/>
                  <a:gd name="T36" fmla="*/ 8 w 277"/>
                  <a:gd name="T37" fmla="*/ 204 h 304"/>
                  <a:gd name="T38" fmla="*/ 13 w 277"/>
                  <a:gd name="T39" fmla="*/ 218 h 304"/>
                  <a:gd name="T40" fmla="*/ 19 w 277"/>
                  <a:gd name="T41" fmla="*/ 230 h 304"/>
                  <a:gd name="T42" fmla="*/ 31 w 277"/>
                  <a:gd name="T43" fmla="*/ 248 h 304"/>
                  <a:gd name="T44" fmla="*/ 45 w 277"/>
                  <a:gd name="T45" fmla="*/ 264 h 304"/>
                  <a:gd name="T46" fmla="*/ 55 w 277"/>
                  <a:gd name="T47" fmla="*/ 273 h 304"/>
                  <a:gd name="T48" fmla="*/ 67 w 277"/>
                  <a:gd name="T49" fmla="*/ 282 h 304"/>
                  <a:gd name="T50" fmla="*/ 78 w 277"/>
                  <a:gd name="T51" fmla="*/ 289 h 304"/>
                  <a:gd name="T52" fmla="*/ 91 w 277"/>
                  <a:gd name="T53" fmla="*/ 294 h 304"/>
                  <a:gd name="T54" fmla="*/ 103 w 277"/>
                  <a:gd name="T55" fmla="*/ 298 h 304"/>
                  <a:gd name="T56" fmla="*/ 117 w 277"/>
                  <a:gd name="T57" fmla="*/ 302 h 304"/>
                  <a:gd name="T58" fmla="*/ 130 w 277"/>
                  <a:gd name="T59" fmla="*/ 304 h 304"/>
                  <a:gd name="T60" fmla="*/ 145 w 277"/>
                  <a:gd name="T61" fmla="*/ 304 h 304"/>
                  <a:gd name="T62" fmla="*/ 159 w 277"/>
                  <a:gd name="T63" fmla="*/ 302 h 304"/>
                  <a:gd name="T64" fmla="*/ 172 w 277"/>
                  <a:gd name="T65" fmla="*/ 298 h 304"/>
                  <a:gd name="T66" fmla="*/ 186 w 277"/>
                  <a:gd name="T67" fmla="*/ 294 h 304"/>
                  <a:gd name="T68" fmla="*/ 198 w 277"/>
                  <a:gd name="T69" fmla="*/ 289 h 304"/>
                  <a:gd name="T70" fmla="*/ 210 w 277"/>
                  <a:gd name="T71" fmla="*/ 282 h 304"/>
                  <a:gd name="T72" fmla="*/ 221 w 277"/>
                  <a:gd name="T73" fmla="*/ 273 h 304"/>
                  <a:gd name="T74" fmla="*/ 231 w 277"/>
                  <a:gd name="T75" fmla="*/ 264 h 304"/>
                  <a:gd name="T76" fmla="*/ 246 w 277"/>
                  <a:gd name="T77" fmla="*/ 248 h 304"/>
                  <a:gd name="T78" fmla="*/ 257 w 277"/>
                  <a:gd name="T79" fmla="*/ 230 h 304"/>
                  <a:gd name="T80" fmla="*/ 264 w 277"/>
                  <a:gd name="T81" fmla="*/ 218 h 304"/>
                  <a:gd name="T82" fmla="*/ 269 w 277"/>
                  <a:gd name="T83" fmla="*/ 204 h 304"/>
                  <a:gd name="T84" fmla="*/ 273 w 277"/>
                  <a:gd name="T85" fmla="*/ 190 h 304"/>
                  <a:gd name="T86" fmla="*/ 275 w 277"/>
                  <a:gd name="T87" fmla="*/ 175 h 304"/>
                  <a:gd name="T88" fmla="*/ 277 w 277"/>
                  <a:gd name="T89" fmla="*/ 159 h 304"/>
                  <a:gd name="T90" fmla="*/ 277 w 277"/>
                  <a:gd name="T91" fmla="*/ 144 h 304"/>
                  <a:gd name="T92" fmla="*/ 275 w 277"/>
                  <a:gd name="T93" fmla="*/ 129 h 304"/>
                  <a:gd name="T94" fmla="*/ 273 w 277"/>
                  <a:gd name="T95" fmla="*/ 114 h 304"/>
                  <a:gd name="T96" fmla="*/ 269 w 277"/>
                  <a:gd name="T97" fmla="*/ 99 h 304"/>
                  <a:gd name="T98" fmla="*/ 264 w 277"/>
                  <a:gd name="T99" fmla="*/ 86 h 304"/>
                  <a:gd name="T100" fmla="*/ 257 w 277"/>
                  <a:gd name="T101" fmla="*/ 73 h 304"/>
                  <a:gd name="T102" fmla="*/ 246 w 277"/>
                  <a:gd name="T103" fmla="*/ 55 h 304"/>
                  <a:gd name="T104" fmla="*/ 231 w 277"/>
                  <a:gd name="T105" fmla="*/ 40 h 304"/>
                  <a:gd name="T106" fmla="*/ 221 w 277"/>
                  <a:gd name="T107" fmla="*/ 30 h 304"/>
                  <a:gd name="T108" fmla="*/ 210 w 277"/>
                  <a:gd name="T109" fmla="*/ 22 h 304"/>
                  <a:gd name="T110" fmla="*/ 198 w 277"/>
                  <a:gd name="T111" fmla="*/ 15 h 304"/>
                  <a:gd name="T112" fmla="*/ 186 w 277"/>
                  <a:gd name="T113" fmla="*/ 9 h 304"/>
                  <a:gd name="T114" fmla="*/ 172 w 277"/>
                  <a:gd name="T115" fmla="*/ 5 h 304"/>
                  <a:gd name="T116" fmla="*/ 159 w 277"/>
                  <a:gd name="T117" fmla="*/ 2 h 304"/>
                  <a:gd name="T118" fmla="*/ 145 w 277"/>
                  <a:gd name="T119" fmla="*/ 0 h 30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77"/>
                  <a:gd name="T181" fmla="*/ 0 h 304"/>
                  <a:gd name="T182" fmla="*/ 277 w 277"/>
                  <a:gd name="T183" fmla="*/ 304 h 30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77" h="304">
                    <a:moveTo>
                      <a:pt x="138" y="0"/>
                    </a:moveTo>
                    <a:lnTo>
                      <a:pt x="130" y="0"/>
                    </a:lnTo>
                    <a:lnTo>
                      <a:pt x="124" y="1"/>
                    </a:lnTo>
                    <a:lnTo>
                      <a:pt x="117" y="2"/>
                    </a:lnTo>
                    <a:lnTo>
                      <a:pt x="110" y="3"/>
                    </a:lnTo>
                    <a:lnTo>
                      <a:pt x="103" y="5"/>
                    </a:lnTo>
                    <a:lnTo>
                      <a:pt x="97" y="7"/>
                    </a:lnTo>
                    <a:lnTo>
                      <a:pt x="91" y="9"/>
                    </a:lnTo>
                    <a:lnTo>
                      <a:pt x="84" y="11"/>
                    </a:lnTo>
                    <a:lnTo>
                      <a:pt x="78" y="15"/>
                    </a:lnTo>
                    <a:lnTo>
                      <a:pt x="72" y="19"/>
                    </a:lnTo>
                    <a:lnTo>
                      <a:pt x="67" y="22"/>
                    </a:lnTo>
                    <a:lnTo>
                      <a:pt x="60" y="26"/>
                    </a:lnTo>
                    <a:lnTo>
                      <a:pt x="55" y="30"/>
                    </a:lnTo>
                    <a:lnTo>
                      <a:pt x="50" y="35"/>
                    </a:lnTo>
                    <a:lnTo>
                      <a:pt x="45" y="40"/>
                    </a:lnTo>
                    <a:lnTo>
                      <a:pt x="40" y="45"/>
                    </a:lnTo>
                    <a:lnTo>
                      <a:pt x="31" y="55"/>
                    </a:lnTo>
                    <a:lnTo>
                      <a:pt x="24" y="67"/>
                    </a:lnTo>
                    <a:lnTo>
                      <a:pt x="19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0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0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19" y="230"/>
                    </a:lnTo>
                    <a:lnTo>
                      <a:pt x="24" y="237"/>
                    </a:lnTo>
                    <a:lnTo>
                      <a:pt x="31" y="248"/>
                    </a:lnTo>
                    <a:lnTo>
                      <a:pt x="40" y="260"/>
                    </a:lnTo>
                    <a:lnTo>
                      <a:pt x="45" y="264"/>
                    </a:lnTo>
                    <a:lnTo>
                      <a:pt x="50" y="269"/>
                    </a:lnTo>
                    <a:lnTo>
                      <a:pt x="55" y="273"/>
                    </a:lnTo>
                    <a:lnTo>
                      <a:pt x="60" y="278"/>
                    </a:lnTo>
                    <a:lnTo>
                      <a:pt x="67" y="282"/>
                    </a:lnTo>
                    <a:lnTo>
                      <a:pt x="72" y="286"/>
                    </a:lnTo>
                    <a:lnTo>
                      <a:pt x="78" y="289"/>
                    </a:lnTo>
                    <a:lnTo>
                      <a:pt x="84" y="292"/>
                    </a:lnTo>
                    <a:lnTo>
                      <a:pt x="91" y="294"/>
                    </a:lnTo>
                    <a:lnTo>
                      <a:pt x="97" y="296"/>
                    </a:lnTo>
                    <a:lnTo>
                      <a:pt x="103" y="298"/>
                    </a:lnTo>
                    <a:lnTo>
                      <a:pt x="110" y="301"/>
                    </a:lnTo>
                    <a:lnTo>
                      <a:pt x="117" y="302"/>
                    </a:lnTo>
                    <a:lnTo>
                      <a:pt x="124" y="303"/>
                    </a:lnTo>
                    <a:lnTo>
                      <a:pt x="130" y="304"/>
                    </a:lnTo>
                    <a:lnTo>
                      <a:pt x="138" y="304"/>
                    </a:lnTo>
                    <a:lnTo>
                      <a:pt x="145" y="304"/>
                    </a:lnTo>
                    <a:lnTo>
                      <a:pt x="152" y="303"/>
                    </a:lnTo>
                    <a:lnTo>
                      <a:pt x="159" y="302"/>
                    </a:lnTo>
                    <a:lnTo>
                      <a:pt x="166" y="301"/>
                    </a:lnTo>
                    <a:lnTo>
                      <a:pt x="172" y="298"/>
                    </a:lnTo>
                    <a:lnTo>
                      <a:pt x="179" y="296"/>
                    </a:lnTo>
                    <a:lnTo>
                      <a:pt x="186" y="294"/>
                    </a:lnTo>
                    <a:lnTo>
                      <a:pt x="192" y="292"/>
                    </a:lnTo>
                    <a:lnTo>
                      <a:pt x="198" y="289"/>
                    </a:lnTo>
                    <a:lnTo>
                      <a:pt x="204" y="286"/>
                    </a:lnTo>
                    <a:lnTo>
                      <a:pt x="210" y="282"/>
                    </a:lnTo>
                    <a:lnTo>
                      <a:pt x="215" y="278"/>
                    </a:lnTo>
                    <a:lnTo>
                      <a:pt x="221" y="273"/>
                    </a:lnTo>
                    <a:lnTo>
                      <a:pt x="226" y="269"/>
                    </a:lnTo>
                    <a:lnTo>
                      <a:pt x="231" y="264"/>
                    </a:lnTo>
                    <a:lnTo>
                      <a:pt x="236" y="260"/>
                    </a:lnTo>
                    <a:lnTo>
                      <a:pt x="246" y="248"/>
                    </a:lnTo>
                    <a:lnTo>
                      <a:pt x="253" y="237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18"/>
                    </a:lnTo>
                    <a:lnTo>
                      <a:pt x="267" y="210"/>
                    </a:lnTo>
                    <a:lnTo>
                      <a:pt x="269" y="204"/>
                    </a:lnTo>
                    <a:lnTo>
                      <a:pt x="271" y="197"/>
                    </a:lnTo>
                    <a:lnTo>
                      <a:pt x="273" y="190"/>
                    </a:lnTo>
                    <a:lnTo>
                      <a:pt x="274" y="182"/>
                    </a:lnTo>
                    <a:lnTo>
                      <a:pt x="275" y="175"/>
                    </a:lnTo>
                    <a:lnTo>
                      <a:pt x="276" y="168"/>
                    </a:lnTo>
                    <a:lnTo>
                      <a:pt x="277" y="159"/>
                    </a:lnTo>
                    <a:lnTo>
                      <a:pt x="277" y="152"/>
                    </a:lnTo>
                    <a:lnTo>
                      <a:pt x="277" y="144"/>
                    </a:lnTo>
                    <a:lnTo>
                      <a:pt x="276" y="136"/>
                    </a:lnTo>
                    <a:lnTo>
                      <a:pt x="275" y="129"/>
                    </a:lnTo>
                    <a:lnTo>
                      <a:pt x="274" y="121"/>
                    </a:lnTo>
                    <a:lnTo>
                      <a:pt x="273" y="114"/>
                    </a:lnTo>
                    <a:lnTo>
                      <a:pt x="271" y="107"/>
                    </a:lnTo>
                    <a:lnTo>
                      <a:pt x="269" y="99"/>
                    </a:lnTo>
                    <a:lnTo>
                      <a:pt x="267" y="93"/>
                    </a:lnTo>
                    <a:lnTo>
                      <a:pt x="264" y="86"/>
                    </a:lnTo>
                    <a:lnTo>
                      <a:pt x="260" y="80"/>
                    </a:lnTo>
                    <a:lnTo>
                      <a:pt x="257" y="73"/>
                    </a:lnTo>
                    <a:lnTo>
                      <a:pt x="253" y="67"/>
                    </a:lnTo>
                    <a:lnTo>
                      <a:pt x="246" y="55"/>
                    </a:lnTo>
                    <a:lnTo>
                      <a:pt x="236" y="45"/>
                    </a:lnTo>
                    <a:lnTo>
                      <a:pt x="231" y="40"/>
                    </a:lnTo>
                    <a:lnTo>
                      <a:pt x="226" y="35"/>
                    </a:lnTo>
                    <a:lnTo>
                      <a:pt x="221" y="30"/>
                    </a:lnTo>
                    <a:lnTo>
                      <a:pt x="215" y="26"/>
                    </a:lnTo>
                    <a:lnTo>
                      <a:pt x="210" y="22"/>
                    </a:lnTo>
                    <a:lnTo>
                      <a:pt x="204" y="19"/>
                    </a:lnTo>
                    <a:lnTo>
                      <a:pt x="198" y="15"/>
                    </a:lnTo>
                    <a:lnTo>
                      <a:pt x="192" y="11"/>
                    </a:lnTo>
                    <a:lnTo>
                      <a:pt x="186" y="9"/>
                    </a:lnTo>
                    <a:lnTo>
                      <a:pt x="179" y="7"/>
                    </a:lnTo>
                    <a:lnTo>
                      <a:pt x="172" y="5"/>
                    </a:lnTo>
                    <a:lnTo>
                      <a:pt x="166" y="3"/>
                    </a:lnTo>
                    <a:lnTo>
                      <a:pt x="159" y="2"/>
                    </a:lnTo>
                    <a:lnTo>
                      <a:pt x="152" y="1"/>
                    </a:lnTo>
                    <a:lnTo>
                      <a:pt x="145" y="0"/>
                    </a:lnTo>
                    <a:lnTo>
                      <a:pt x="138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Rectangle 132"/>
              <p:cNvSpPr>
                <a:spLocks noChangeArrowheads="1"/>
              </p:cNvSpPr>
              <p:nvPr/>
            </p:nvSpPr>
            <p:spPr bwMode="auto">
              <a:xfrm>
                <a:off x="3961" y="1769"/>
                <a:ext cx="15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CT </a:t>
                </a:r>
                <a:endParaRPr lang="en-US"/>
              </a:p>
            </p:txBody>
          </p:sp>
          <p:sp>
            <p:nvSpPr>
              <p:cNvPr id="21680" name="Rectangle 133"/>
              <p:cNvSpPr>
                <a:spLocks noChangeArrowheads="1"/>
              </p:cNvSpPr>
              <p:nvPr/>
            </p:nvSpPr>
            <p:spPr bwMode="auto">
              <a:xfrm>
                <a:off x="4318" y="1803"/>
                <a:ext cx="19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171D63"/>
                    </a:solidFill>
                    <a:latin typeface="Arial Narrow" pitchFamily="34" charset="0"/>
                  </a:rPr>
                  <a:t>PET</a:t>
                </a:r>
                <a:endParaRPr lang="en-US"/>
              </a:p>
            </p:txBody>
          </p:sp>
          <p:sp>
            <p:nvSpPr>
              <p:cNvPr id="21681" name="Freeform 134"/>
              <p:cNvSpPr>
                <a:spLocks/>
              </p:cNvSpPr>
              <p:nvPr/>
            </p:nvSpPr>
            <p:spPr bwMode="auto">
              <a:xfrm>
                <a:off x="4275" y="1700"/>
                <a:ext cx="281" cy="302"/>
              </a:xfrm>
              <a:custGeom>
                <a:avLst/>
                <a:gdLst>
                  <a:gd name="T0" fmla="*/ 133 w 281"/>
                  <a:gd name="T1" fmla="*/ 0 h 302"/>
                  <a:gd name="T2" fmla="*/ 120 w 281"/>
                  <a:gd name="T3" fmla="*/ 2 h 302"/>
                  <a:gd name="T4" fmla="*/ 106 w 281"/>
                  <a:gd name="T5" fmla="*/ 5 h 302"/>
                  <a:gd name="T6" fmla="*/ 92 w 281"/>
                  <a:gd name="T7" fmla="*/ 9 h 302"/>
                  <a:gd name="T8" fmla="*/ 80 w 281"/>
                  <a:gd name="T9" fmla="*/ 14 h 302"/>
                  <a:gd name="T10" fmla="*/ 68 w 281"/>
                  <a:gd name="T11" fmla="*/ 22 h 302"/>
                  <a:gd name="T12" fmla="*/ 57 w 281"/>
                  <a:gd name="T13" fmla="*/ 29 h 302"/>
                  <a:gd name="T14" fmla="*/ 46 w 281"/>
                  <a:gd name="T15" fmla="*/ 38 h 302"/>
                  <a:gd name="T16" fmla="*/ 33 w 281"/>
                  <a:gd name="T17" fmla="*/ 54 h 302"/>
                  <a:gd name="T18" fmla="*/ 24 w 281"/>
                  <a:gd name="T19" fmla="*/ 66 h 302"/>
                  <a:gd name="T20" fmla="*/ 17 w 281"/>
                  <a:gd name="T21" fmla="*/ 78 h 302"/>
                  <a:gd name="T22" fmla="*/ 12 w 281"/>
                  <a:gd name="T23" fmla="*/ 92 h 302"/>
                  <a:gd name="T24" fmla="*/ 6 w 281"/>
                  <a:gd name="T25" fmla="*/ 105 h 302"/>
                  <a:gd name="T26" fmla="*/ 3 w 281"/>
                  <a:gd name="T27" fmla="*/ 120 h 302"/>
                  <a:gd name="T28" fmla="*/ 1 w 281"/>
                  <a:gd name="T29" fmla="*/ 135 h 302"/>
                  <a:gd name="T30" fmla="*/ 0 w 281"/>
                  <a:gd name="T31" fmla="*/ 150 h 302"/>
                  <a:gd name="T32" fmla="*/ 1 w 281"/>
                  <a:gd name="T33" fmla="*/ 166 h 302"/>
                  <a:gd name="T34" fmla="*/ 3 w 281"/>
                  <a:gd name="T35" fmla="*/ 181 h 302"/>
                  <a:gd name="T36" fmla="*/ 6 w 281"/>
                  <a:gd name="T37" fmla="*/ 195 h 302"/>
                  <a:gd name="T38" fmla="*/ 12 w 281"/>
                  <a:gd name="T39" fmla="*/ 209 h 302"/>
                  <a:gd name="T40" fmla="*/ 17 w 281"/>
                  <a:gd name="T41" fmla="*/ 223 h 302"/>
                  <a:gd name="T42" fmla="*/ 24 w 281"/>
                  <a:gd name="T43" fmla="*/ 235 h 302"/>
                  <a:gd name="T44" fmla="*/ 33 w 281"/>
                  <a:gd name="T45" fmla="*/ 247 h 302"/>
                  <a:gd name="T46" fmla="*/ 46 w 281"/>
                  <a:gd name="T47" fmla="*/ 262 h 302"/>
                  <a:gd name="T48" fmla="*/ 57 w 281"/>
                  <a:gd name="T49" fmla="*/ 272 h 302"/>
                  <a:gd name="T50" fmla="*/ 68 w 281"/>
                  <a:gd name="T51" fmla="*/ 280 h 302"/>
                  <a:gd name="T52" fmla="*/ 80 w 281"/>
                  <a:gd name="T53" fmla="*/ 288 h 302"/>
                  <a:gd name="T54" fmla="*/ 92 w 281"/>
                  <a:gd name="T55" fmla="*/ 293 h 302"/>
                  <a:gd name="T56" fmla="*/ 106 w 281"/>
                  <a:gd name="T57" fmla="*/ 297 h 302"/>
                  <a:gd name="T58" fmla="*/ 120 w 281"/>
                  <a:gd name="T59" fmla="*/ 300 h 302"/>
                  <a:gd name="T60" fmla="*/ 133 w 281"/>
                  <a:gd name="T61" fmla="*/ 302 h 302"/>
                  <a:gd name="T62" fmla="*/ 148 w 281"/>
                  <a:gd name="T63" fmla="*/ 302 h 302"/>
                  <a:gd name="T64" fmla="*/ 161 w 281"/>
                  <a:gd name="T65" fmla="*/ 300 h 302"/>
                  <a:gd name="T66" fmla="*/ 176 w 281"/>
                  <a:gd name="T67" fmla="*/ 297 h 302"/>
                  <a:gd name="T68" fmla="*/ 189 w 281"/>
                  <a:gd name="T69" fmla="*/ 293 h 302"/>
                  <a:gd name="T70" fmla="*/ 201 w 281"/>
                  <a:gd name="T71" fmla="*/ 288 h 302"/>
                  <a:gd name="T72" fmla="*/ 214 w 281"/>
                  <a:gd name="T73" fmla="*/ 280 h 302"/>
                  <a:gd name="T74" fmla="*/ 224 w 281"/>
                  <a:gd name="T75" fmla="*/ 272 h 302"/>
                  <a:gd name="T76" fmla="*/ 235 w 281"/>
                  <a:gd name="T77" fmla="*/ 262 h 302"/>
                  <a:gd name="T78" fmla="*/ 248 w 281"/>
                  <a:gd name="T79" fmla="*/ 247 h 302"/>
                  <a:gd name="T80" fmla="*/ 257 w 281"/>
                  <a:gd name="T81" fmla="*/ 235 h 302"/>
                  <a:gd name="T82" fmla="*/ 264 w 281"/>
                  <a:gd name="T83" fmla="*/ 223 h 302"/>
                  <a:gd name="T84" fmla="*/ 269 w 281"/>
                  <a:gd name="T85" fmla="*/ 209 h 302"/>
                  <a:gd name="T86" fmla="*/ 275 w 281"/>
                  <a:gd name="T87" fmla="*/ 195 h 302"/>
                  <a:gd name="T88" fmla="*/ 278 w 281"/>
                  <a:gd name="T89" fmla="*/ 181 h 302"/>
                  <a:gd name="T90" fmla="*/ 280 w 281"/>
                  <a:gd name="T91" fmla="*/ 166 h 302"/>
                  <a:gd name="T92" fmla="*/ 281 w 281"/>
                  <a:gd name="T93" fmla="*/ 150 h 302"/>
                  <a:gd name="T94" fmla="*/ 280 w 281"/>
                  <a:gd name="T95" fmla="*/ 135 h 302"/>
                  <a:gd name="T96" fmla="*/ 278 w 281"/>
                  <a:gd name="T97" fmla="*/ 120 h 302"/>
                  <a:gd name="T98" fmla="*/ 275 w 281"/>
                  <a:gd name="T99" fmla="*/ 105 h 302"/>
                  <a:gd name="T100" fmla="*/ 269 w 281"/>
                  <a:gd name="T101" fmla="*/ 92 h 302"/>
                  <a:gd name="T102" fmla="*/ 264 w 281"/>
                  <a:gd name="T103" fmla="*/ 78 h 302"/>
                  <a:gd name="T104" fmla="*/ 257 w 281"/>
                  <a:gd name="T105" fmla="*/ 66 h 302"/>
                  <a:gd name="T106" fmla="*/ 248 w 281"/>
                  <a:gd name="T107" fmla="*/ 54 h 302"/>
                  <a:gd name="T108" fmla="*/ 235 w 281"/>
                  <a:gd name="T109" fmla="*/ 38 h 302"/>
                  <a:gd name="T110" fmla="*/ 224 w 281"/>
                  <a:gd name="T111" fmla="*/ 29 h 302"/>
                  <a:gd name="T112" fmla="*/ 214 w 281"/>
                  <a:gd name="T113" fmla="*/ 22 h 302"/>
                  <a:gd name="T114" fmla="*/ 201 w 281"/>
                  <a:gd name="T115" fmla="*/ 14 h 302"/>
                  <a:gd name="T116" fmla="*/ 189 w 281"/>
                  <a:gd name="T117" fmla="*/ 9 h 302"/>
                  <a:gd name="T118" fmla="*/ 176 w 281"/>
                  <a:gd name="T119" fmla="*/ 5 h 302"/>
                  <a:gd name="T120" fmla="*/ 161 w 281"/>
                  <a:gd name="T121" fmla="*/ 2 h 302"/>
                  <a:gd name="T122" fmla="*/ 148 w 281"/>
                  <a:gd name="T123" fmla="*/ 0 h 30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1"/>
                  <a:gd name="T187" fmla="*/ 0 h 302"/>
                  <a:gd name="T188" fmla="*/ 281 w 281"/>
                  <a:gd name="T189" fmla="*/ 302 h 30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1" h="302">
                    <a:moveTo>
                      <a:pt x="141" y="0"/>
                    </a:moveTo>
                    <a:lnTo>
                      <a:pt x="133" y="0"/>
                    </a:lnTo>
                    <a:lnTo>
                      <a:pt x="126" y="1"/>
                    </a:lnTo>
                    <a:lnTo>
                      <a:pt x="120" y="2"/>
                    </a:lnTo>
                    <a:lnTo>
                      <a:pt x="112" y="3"/>
                    </a:lnTo>
                    <a:lnTo>
                      <a:pt x="106" y="5"/>
                    </a:lnTo>
                    <a:lnTo>
                      <a:pt x="99" y="6"/>
                    </a:lnTo>
                    <a:lnTo>
                      <a:pt x="92" y="9"/>
                    </a:lnTo>
                    <a:lnTo>
                      <a:pt x="86" y="11"/>
                    </a:lnTo>
                    <a:lnTo>
                      <a:pt x="80" y="14"/>
                    </a:lnTo>
                    <a:lnTo>
                      <a:pt x="73" y="17"/>
                    </a:lnTo>
                    <a:lnTo>
                      <a:pt x="68" y="22"/>
                    </a:lnTo>
                    <a:lnTo>
                      <a:pt x="62" y="25"/>
                    </a:lnTo>
                    <a:lnTo>
                      <a:pt x="57" y="29"/>
                    </a:lnTo>
                    <a:lnTo>
                      <a:pt x="51" y="34"/>
                    </a:lnTo>
                    <a:lnTo>
                      <a:pt x="46" y="38"/>
                    </a:lnTo>
                    <a:lnTo>
                      <a:pt x="41" y="44"/>
                    </a:lnTo>
                    <a:lnTo>
                      <a:pt x="33" y="54"/>
                    </a:lnTo>
                    <a:lnTo>
                      <a:pt x="28" y="60"/>
                    </a:lnTo>
                    <a:lnTo>
                      <a:pt x="24" y="66"/>
                    </a:lnTo>
                    <a:lnTo>
                      <a:pt x="20" y="72"/>
                    </a:lnTo>
                    <a:lnTo>
                      <a:pt x="17" y="78"/>
                    </a:lnTo>
                    <a:lnTo>
                      <a:pt x="14" y="84"/>
                    </a:lnTo>
                    <a:lnTo>
                      <a:pt x="12" y="92"/>
                    </a:lnTo>
                    <a:lnTo>
                      <a:pt x="9" y="98"/>
                    </a:lnTo>
                    <a:lnTo>
                      <a:pt x="6" y="105"/>
                    </a:lnTo>
                    <a:lnTo>
                      <a:pt x="4" y="113"/>
                    </a:lnTo>
                    <a:lnTo>
                      <a:pt x="3" y="120"/>
                    </a:lnTo>
                    <a:lnTo>
                      <a:pt x="2" y="127"/>
                    </a:lnTo>
                    <a:lnTo>
                      <a:pt x="1" y="135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2" y="173"/>
                    </a:lnTo>
                    <a:lnTo>
                      <a:pt x="3" y="181"/>
                    </a:lnTo>
                    <a:lnTo>
                      <a:pt x="4" y="188"/>
                    </a:lnTo>
                    <a:lnTo>
                      <a:pt x="6" y="195"/>
                    </a:lnTo>
                    <a:lnTo>
                      <a:pt x="9" y="203"/>
                    </a:lnTo>
                    <a:lnTo>
                      <a:pt x="12" y="209"/>
                    </a:lnTo>
                    <a:lnTo>
                      <a:pt x="14" y="216"/>
                    </a:lnTo>
                    <a:lnTo>
                      <a:pt x="17" y="223"/>
                    </a:lnTo>
                    <a:lnTo>
                      <a:pt x="20" y="229"/>
                    </a:lnTo>
                    <a:lnTo>
                      <a:pt x="24" y="235"/>
                    </a:lnTo>
                    <a:lnTo>
                      <a:pt x="28" y="242"/>
                    </a:lnTo>
                    <a:lnTo>
                      <a:pt x="33" y="247"/>
                    </a:lnTo>
                    <a:lnTo>
                      <a:pt x="41" y="258"/>
                    </a:lnTo>
                    <a:lnTo>
                      <a:pt x="46" y="262"/>
                    </a:lnTo>
                    <a:lnTo>
                      <a:pt x="51" y="268"/>
                    </a:lnTo>
                    <a:lnTo>
                      <a:pt x="57" y="272"/>
                    </a:lnTo>
                    <a:lnTo>
                      <a:pt x="62" y="276"/>
                    </a:lnTo>
                    <a:lnTo>
                      <a:pt x="68" y="280"/>
                    </a:lnTo>
                    <a:lnTo>
                      <a:pt x="73" y="284"/>
                    </a:lnTo>
                    <a:lnTo>
                      <a:pt x="80" y="288"/>
                    </a:lnTo>
                    <a:lnTo>
                      <a:pt x="86" y="291"/>
                    </a:lnTo>
                    <a:lnTo>
                      <a:pt x="92" y="293"/>
                    </a:lnTo>
                    <a:lnTo>
                      <a:pt x="99" y="295"/>
                    </a:lnTo>
                    <a:lnTo>
                      <a:pt x="106" y="297"/>
                    </a:lnTo>
                    <a:lnTo>
                      <a:pt x="112" y="299"/>
                    </a:lnTo>
                    <a:lnTo>
                      <a:pt x="120" y="300"/>
                    </a:lnTo>
                    <a:lnTo>
                      <a:pt x="126" y="301"/>
                    </a:lnTo>
                    <a:lnTo>
                      <a:pt x="133" y="302"/>
                    </a:lnTo>
                    <a:lnTo>
                      <a:pt x="141" y="302"/>
                    </a:lnTo>
                    <a:lnTo>
                      <a:pt x="148" y="302"/>
                    </a:lnTo>
                    <a:lnTo>
                      <a:pt x="155" y="301"/>
                    </a:lnTo>
                    <a:lnTo>
                      <a:pt x="161" y="300"/>
                    </a:lnTo>
                    <a:lnTo>
                      <a:pt x="169" y="299"/>
                    </a:lnTo>
                    <a:lnTo>
                      <a:pt x="176" y="297"/>
                    </a:lnTo>
                    <a:lnTo>
                      <a:pt x="182" y="295"/>
                    </a:lnTo>
                    <a:lnTo>
                      <a:pt x="189" y="293"/>
                    </a:lnTo>
                    <a:lnTo>
                      <a:pt x="195" y="291"/>
                    </a:lnTo>
                    <a:lnTo>
                      <a:pt x="201" y="288"/>
                    </a:lnTo>
                    <a:lnTo>
                      <a:pt x="208" y="284"/>
                    </a:lnTo>
                    <a:lnTo>
                      <a:pt x="214" y="280"/>
                    </a:lnTo>
                    <a:lnTo>
                      <a:pt x="219" y="276"/>
                    </a:lnTo>
                    <a:lnTo>
                      <a:pt x="224" y="272"/>
                    </a:lnTo>
                    <a:lnTo>
                      <a:pt x="230" y="268"/>
                    </a:lnTo>
                    <a:lnTo>
                      <a:pt x="235" y="262"/>
                    </a:lnTo>
                    <a:lnTo>
                      <a:pt x="240" y="258"/>
                    </a:lnTo>
                    <a:lnTo>
                      <a:pt x="248" y="247"/>
                    </a:lnTo>
                    <a:lnTo>
                      <a:pt x="253" y="242"/>
                    </a:lnTo>
                    <a:lnTo>
                      <a:pt x="257" y="235"/>
                    </a:lnTo>
                    <a:lnTo>
                      <a:pt x="261" y="229"/>
                    </a:lnTo>
                    <a:lnTo>
                      <a:pt x="264" y="223"/>
                    </a:lnTo>
                    <a:lnTo>
                      <a:pt x="267" y="216"/>
                    </a:lnTo>
                    <a:lnTo>
                      <a:pt x="269" y="209"/>
                    </a:lnTo>
                    <a:lnTo>
                      <a:pt x="273" y="203"/>
                    </a:lnTo>
                    <a:lnTo>
                      <a:pt x="275" y="195"/>
                    </a:lnTo>
                    <a:lnTo>
                      <a:pt x="277" y="188"/>
                    </a:lnTo>
                    <a:lnTo>
                      <a:pt x="278" y="181"/>
                    </a:lnTo>
                    <a:lnTo>
                      <a:pt x="279" y="173"/>
                    </a:lnTo>
                    <a:lnTo>
                      <a:pt x="280" y="166"/>
                    </a:lnTo>
                    <a:lnTo>
                      <a:pt x="281" y="158"/>
                    </a:lnTo>
                    <a:lnTo>
                      <a:pt x="281" y="150"/>
                    </a:lnTo>
                    <a:lnTo>
                      <a:pt x="281" y="143"/>
                    </a:lnTo>
                    <a:lnTo>
                      <a:pt x="280" y="135"/>
                    </a:lnTo>
                    <a:lnTo>
                      <a:pt x="279" y="127"/>
                    </a:lnTo>
                    <a:lnTo>
                      <a:pt x="278" y="120"/>
                    </a:lnTo>
                    <a:lnTo>
                      <a:pt x="277" y="113"/>
                    </a:lnTo>
                    <a:lnTo>
                      <a:pt x="275" y="105"/>
                    </a:lnTo>
                    <a:lnTo>
                      <a:pt x="273" y="98"/>
                    </a:lnTo>
                    <a:lnTo>
                      <a:pt x="269" y="92"/>
                    </a:lnTo>
                    <a:lnTo>
                      <a:pt x="267" y="84"/>
                    </a:lnTo>
                    <a:lnTo>
                      <a:pt x="264" y="78"/>
                    </a:lnTo>
                    <a:lnTo>
                      <a:pt x="261" y="72"/>
                    </a:lnTo>
                    <a:lnTo>
                      <a:pt x="257" y="66"/>
                    </a:lnTo>
                    <a:lnTo>
                      <a:pt x="253" y="60"/>
                    </a:lnTo>
                    <a:lnTo>
                      <a:pt x="248" y="54"/>
                    </a:lnTo>
                    <a:lnTo>
                      <a:pt x="240" y="44"/>
                    </a:lnTo>
                    <a:lnTo>
                      <a:pt x="235" y="38"/>
                    </a:lnTo>
                    <a:lnTo>
                      <a:pt x="230" y="34"/>
                    </a:lnTo>
                    <a:lnTo>
                      <a:pt x="224" y="29"/>
                    </a:lnTo>
                    <a:lnTo>
                      <a:pt x="219" y="25"/>
                    </a:lnTo>
                    <a:lnTo>
                      <a:pt x="214" y="22"/>
                    </a:lnTo>
                    <a:lnTo>
                      <a:pt x="208" y="17"/>
                    </a:lnTo>
                    <a:lnTo>
                      <a:pt x="201" y="14"/>
                    </a:lnTo>
                    <a:lnTo>
                      <a:pt x="195" y="11"/>
                    </a:lnTo>
                    <a:lnTo>
                      <a:pt x="189" y="9"/>
                    </a:lnTo>
                    <a:lnTo>
                      <a:pt x="182" y="6"/>
                    </a:lnTo>
                    <a:lnTo>
                      <a:pt x="176" y="5"/>
                    </a:lnTo>
                    <a:lnTo>
                      <a:pt x="169" y="3"/>
                    </a:lnTo>
                    <a:lnTo>
                      <a:pt x="161" y="2"/>
                    </a:lnTo>
                    <a:lnTo>
                      <a:pt x="155" y="1"/>
                    </a:lnTo>
                    <a:lnTo>
                      <a:pt x="148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171D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2" name="Freeform 135"/>
              <p:cNvSpPr>
                <a:spLocks/>
              </p:cNvSpPr>
              <p:nvPr/>
            </p:nvSpPr>
            <p:spPr bwMode="auto">
              <a:xfrm>
                <a:off x="4240" y="1664"/>
                <a:ext cx="281" cy="304"/>
              </a:xfrm>
              <a:custGeom>
                <a:avLst/>
                <a:gdLst>
                  <a:gd name="T0" fmla="*/ 134 w 281"/>
                  <a:gd name="T1" fmla="*/ 0 h 304"/>
                  <a:gd name="T2" fmla="*/ 120 w 281"/>
                  <a:gd name="T3" fmla="*/ 2 h 304"/>
                  <a:gd name="T4" fmla="*/ 105 w 281"/>
                  <a:gd name="T5" fmla="*/ 5 h 304"/>
                  <a:gd name="T6" fmla="*/ 93 w 281"/>
                  <a:gd name="T7" fmla="*/ 9 h 304"/>
                  <a:gd name="T8" fmla="*/ 80 w 281"/>
                  <a:gd name="T9" fmla="*/ 15 h 304"/>
                  <a:gd name="T10" fmla="*/ 68 w 281"/>
                  <a:gd name="T11" fmla="*/ 22 h 304"/>
                  <a:gd name="T12" fmla="*/ 56 w 281"/>
                  <a:gd name="T13" fmla="*/ 30 h 304"/>
                  <a:gd name="T14" fmla="*/ 46 w 281"/>
                  <a:gd name="T15" fmla="*/ 40 h 304"/>
                  <a:gd name="T16" fmla="*/ 32 w 281"/>
                  <a:gd name="T17" fmla="*/ 55 h 304"/>
                  <a:gd name="T18" fmla="*/ 24 w 281"/>
                  <a:gd name="T19" fmla="*/ 67 h 304"/>
                  <a:gd name="T20" fmla="*/ 16 w 281"/>
                  <a:gd name="T21" fmla="*/ 80 h 304"/>
                  <a:gd name="T22" fmla="*/ 11 w 281"/>
                  <a:gd name="T23" fmla="*/ 93 h 304"/>
                  <a:gd name="T24" fmla="*/ 6 w 281"/>
                  <a:gd name="T25" fmla="*/ 107 h 304"/>
                  <a:gd name="T26" fmla="*/ 3 w 281"/>
                  <a:gd name="T27" fmla="*/ 121 h 304"/>
                  <a:gd name="T28" fmla="*/ 1 w 281"/>
                  <a:gd name="T29" fmla="*/ 136 h 304"/>
                  <a:gd name="T30" fmla="*/ 0 w 281"/>
                  <a:gd name="T31" fmla="*/ 152 h 304"/>
                  <a:gd name="T32" fmla="*/ 1 w 281"/>
                  <a:gd name="T33" fmla="*/ 168 h 304"/>
                  <a:gd name="T34" fmla="*/ 3 w 281"/>
                  <a:gd name="T35" fmla="*/ 182 h 304"/>
                  <a:gd name="T36" fmla="*/ 6 w 281"/>
                  <a:gd name="T37" fmla="*/ 197 h 304"/>
                  <a:gd name="T38" fmla="*/ 11 w 281"/>
                  <a:gd name="T39" fmla="*/ 210 h 304"/>
                  <a:gd name="T40" fmla="*/ 16 w 281"/>
                  <a:gd name="T41" fmla="*/ 224 h 304"/>
                  <a:gd name="T42" fmla="*/ 24 w 281"/>
                  <a:gd name="T43" fmla="*/ 237 h 304"/>
                  <a:gd name="T44" fmla="*/ 32 w 281"/>
                  <a:gd name="T45" fmla="*/ 248 h 304"/>
                  <a:gd name="T46" fmla="*/ 46 w 281"/>
                  <a:gd name="T47" fmla="*/ 264 h 304"/>
                  <a:gd name="T48" fmla="*/ 56 w 281"/>
                  <a:gd name="T49" fmla="*/ 273 h 304"/>
                  <a:gd name="T50" fmla="*/ 68 w 281"/>
                  <a:gd name="T51" fmla="*/ 282 h 304"/>
                  <a:gd name="T52" fmla="*/ 80 w 281"/>
                  <a:gd name="T53" fmla="*/ 289 h 304"/>
                  <a:gd name="T54" fmla="*/ 93 w 281"/>
                  <a:gd name="T55" fmla="*/ 294 h 304"/>
                  <a:gd name="T56" fmla="*/ 105 w 281"/>
                  <a:gd name="T57" fmla="*/ 298 h 304"/>
                  <a:gd name="T58" fmla="*/ 120 w 281"/>
                  <a:gd name="T59" fmla="*/ 302 h 304"/>
                  <a:gd name="T60" fmla="*/ 134 w 281"/>
                  <a:gd name="T61" fmla="*/ 304 h 304"/>
                  <a:gd name="T62" fmla="*/ 148 w 281"/>
                  <a:gd name="T63" fmla="*/ 304 h 304"/>
                  <a:gd name="T64" fmla="*/ 162 w 281"/>
                  <a:gd name="T65" fmla="*/ 302 h 304"/>
                  <a:gd name="T66" fmla="*/ 177 w 281"/>
                  <a:gd name="T67" fmla="*/ 298 h 304"/>
                  <a:gd name="T68" fmla="*/ 189 w 281"/>
                  <a:gd name="T69" fmla="*/ 294 h 304"/>
                  <a:gd name="T70" fmla="*/ 202 w 281"/>
                  <a:gd name="T71" fmla="*/ 289 h 304"/>
                  <a:gd name="T72" fmla="*/ 214 w 281"/>
                  <a:gd name="T73" fmla="*/ 282 h 304"/>
                  <a:gd name="T74" fmla="*/ 225 w 281"/>
                  <a:gd name="T75" fmla="*/ 273 h 304"/>
                  <a:gd name="T76" fmla="*/ 235 w 281"/>
                  <a:gd name="T77" fmla="*/ 264 h 304"/>
                  <a:gd name="T78" fmla="*/ 249 w 281"/>
                  <a:gd name="T79" fmla="*/ 248 h 304"/>
                  <a:gd name="T80" fmla="*/ 257 w 281"/>
                  <a:gd name="T81" fmla="*/ 237 h 304"/>
                  <a:gd name="T82" fmla="*/ 265 w 281"/>
                  <a:gd name="T83" fmla="*/ 224 h 304"/>
                  <a:gd name="T84" fmla="*/ 270 w 281"/>
                  <a:gd name="T85" fmla="*/ 210 h 304"/>
                  <a:gd name="T86" fmla="*/ 275 w 281"/>
                  <a:gd name="T87" fmla="*/ 197 h 304"/>
                  <a:gd name="T88" fmla="*/ 278 w 281"/>
                  <a:gd name="T89" fmla="*/ 182 h 304"/>
                  <a:gd name="T90" fmla="*/ 280 w 281"/>
                  <a:gd name="T91" fmla="*/ 168 h 304"/>
                  <a:gd name="T92" fmla="*/ 281 w 281"/>
                  <a:gd name="T93" fmla="*/ 152 h 304"/>
                  <a:gd name="T94" fmla="*/ 280 w 281"/>
                  <a:gd name="T95" fmla="*/ 136 h 304"/>
                  <a:gd name="T96" fmla="*/ 278 w 281"/>
                  <a:gd name="T97" fmla="*/ 121 h 304"/>
                  <a:gd name="T98" fmla="*/ 275 w 281"/>
                  <a:gd name="T99" fmla="*/ 107 h 304"/>
                  <a:gd name="T100" fmla="*/ 270 w 281"/>
                  <a:gd name="T101" fmla="*/ 93 h 304"/>
                  <a:gd name="T102" fmla="*/ 265 w 281"/>
                  <a:gd name="T103" fmla="*/ 80 h 304"/>
                  <a:gd name="T104" fmla="*/ 257 w 281"/>
                  <a:gd name="T105" fmla="*/ 67 h 304"/>
                  <a:gd name="T106" fmla="*/ 249 w 281"/>
                  <a:gd name="T107" fmla="*/ 55 h 304"/>
                  <a:gd name="T108" fmla="*/ 235 w 281"/>
                  <a:gd name="T109" fmla="*/ 40 h 304"/>
                  <a:gd name="T110" fmla="*/ 225 w 281"/>
                  <a:gd name="T111" fmla="*/ 30 h 304"/>
                  <a:gd name="T112" fmla="*/ 214 w 281"/>
                  <a:gd name="T113" fmla="*/ 22 h 304"/>
                  <a:gd name="T114" fmla="*/ 202 w 281"/>
                  <a:gd name="T115" fmla="*/ 15 h 304"/>
                  <a:gd name="T116" fmla="*/ 189 w 281"/>
                  <a:gd name="T117" fmla="*/ 9 h 304"/>
                  <a:gd name="T118" fmla="*/ 177 w 281"/>
                  <a:gd name="T119" fmla="*/ 5 h 304"/>
                  <a:gd name="T120" fmla="*/ 162 w 281"/>
                  <a:gd name="T121" fmla="*/ 2 h 304"/>
                  <a:gd name="T122" fmla="*/ 148 w 281"/>
                  <a:gd name="T123" fmla="*/ 0 h 30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1"/>
                  <a:gd name="T187" fmla="*/ 0 h 304"/>
                  <a:gd name="T188" fmla="*/ 281 w 281"/>
                  <a:gd name="T189" fmla="*/ 304 h 30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1" h="304">
                    <a:moveTo>
                      <a:pt x="141" y="0"/>
                    </a:moveTo>
                    <a:lnTo>
                      <a:pt x="134" y="0"/>
                    </a:lnTo>
                    <a:lnTo>
                      <a:pt x="126" y="1"/>
                    </a:lnTo>
                    <a:lnTo>
                      <a:pt x="120" y="2"/>
                    </a:lnTo>
                    <a:lnTo>
                      <a:pt x="113" y="3"/>
                    </a:lnTo>
                    <a:lnTo>
                      <a:pt x="105" y="5"/>
                    </a:lnTo>
                    <a:lnTo>
                      <a:pt x="99" y="7"/>
                    </a:lnTo>
                    <a:lnTo>
                      <a:pt x="93" y="9"/>
                    </a:lnTo>
                    <a:lnTo>
                      <a:pt x="86" y="11"/>
                    </a:lnTo>
                    <a:lnTo>
                      <a:pt x="80" y="15"/>
                    </a:lnTo>
                    <a:lnTo>
                      <a:pt x="74" y="19"/>
                    </a:lnTo>
                    <a:lnTo>
                      <a:pt x="68" y="22"/>
                    </a:lnTo>
                    <a:lnTo>
                      <a:pt x="62" y="26"/>
                    </a:lnTo>
                    <a:lnTo>
                      <a:pt x="56" y="30"/>
                    </a:lnTo>
                    <a:lnTo>
                      <a:pt x="51" y="35"/>
                    </a:lnTo>
                    <a:lnTo>
                      <a:pt x="46" y="40"/>
                    </a:lnTo>
                    <a:lnTo>
                      <a:pt x="41" y="45"/>
                    </a:lnTo>
                    <a:lnTo>
                      <a:pt x="32" y="55"/>
                    </a:lnTo>
                    <a:lnTo>
                      <a:pt x="28" y="61"/>
                    </a:lnTo>
                    <a:lnTo>
                      <a:pt x="24" y="67"/>
                    </a:lnTo>
                    <a:lnTo>
                      <a:pt x="20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1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1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20" y="230"/>
                    </a:lnTo>
                    <a:lnTo>
                      <a:pt x="24" y="237"/>
                    </a:lnTo>
                    <a:lnTo>
                      <a:pt x="28" y="243"/>
                    </a:lnTo>
                    <a:lnTo>
                      <a:pt x="32" y="248"/>
                    </a:lnTo>
                    <a:lnTo>
                      <a:pt x="41" y="260"/>
                    </a:lnTo>
                    <a:lnTo>
                      <a:pt x="46" y="264"/>
                    </a:lnTo>
                    <a:lnTo>
                      <a:pt x="51" y="269"/>
                    </a:lnTo>
                    <a:lnTo>
                      <a:pt x="56" y="273"/>
                    </a:lnTo>
                    <a:lnTo>
                      <a:pt x="62" y="278"/>
                    </a:lnTo>
                    <a:lnTo>
                      <a:pt x="68" y="282"/>
                    </a:lnTo>
                    <a:lnTo>
                      <a:pt x="74" y="286"/>
                    </a:lnTo>
                    <a:lnTo>
                      <a:pt x="80" y="289"/>
                    </a:lnTo>
                    <a:lnTo>
                      <a:pt x="86" y="292"/>
                    </a:lnTo>
                    <a:lnTo>
                      <a:pt x="93" y="294"/>
                    </a:lnTo>
                    <a:lnTo>
                      <a:pt x="99" y="296"/>
                    </a:lnTo>
                    <a:lnTo>
                      <a:pt x="105" y="298"/>
                    </a:lnTo>
                    <a:lnTo>
                      <a:pt x="113" y="301"/>
                    </a:lnTo>
                    <a:lnTo>
                      <a:pt x="120" y="302"/>
                    </a:lnTo>
                    <a:lnTo>
                      <a:pt x="126" y="303"/>
                    </a:lnTo>
                    <a:lnTo>
                      <a:pt x="134" y="304"/>
                    </a:lnTo>
                    <a:lnTo>
                      <a:pt x="141" y="304"/>
                    </a:lnTo>
                    <a:lnTo>
                      <a:pt x="148" y="304"/>
                    </a:lnTo>
                    <a:lnTo>
                      <a:pt x="156" y="303"/>
                    </a:lnTo>
                    <a:lnTo>
                      <a:pt x="162" y="302"/>
                    </a:lnTo>
                    <a:lnTo>
                      <a:pt x="169" y="301"/>
                    </a:lnTo>
                    <a:lnTo>
                      <a:pt x="177" y="298"/>
                    </a:lnTo>
                    <a:lnTo>
                      <a:pt x="183" y="296"/>
                    </a:lnTo>
                    <a:lnTo>
                      <a:pt x="189" y="294"/>
                    </a:lnTo>
                    <a:lnTo>
                      <a:pt x="195" y="292"/>
                    </a:lnTo>
                    <a:lnTo>
                      <a:pt x="202" y="289"/>
                    </a:lnTo>
                    <a:lnTo>
                      <a:pt x="208" y="286"/>
                    </a:lnTo>
                    <a:lnTo>
                      <a:pt x="214" y="282"/>
                    </a:lnTo>
                    <a:lnTo>
                      <a:pt x="220" y="278"/>
                    </a:lnTo>
                    <a:lnTo>
                      <a:pt x="225" y="273"/>
                    </a:lnTo>
                    <a:lnTo>
                      <a:pt x="230" y="269"/>
                    </a:lnTo>
                    <a:lnTo>
                      <a:pt x="235" y="264"/>
                    </a:lnTo>
                    <a:lnTo>
                      <a:pt x="240" y="260"/>
                    </a:lnTo>
                    <a:lnTo>
                      <a:pt x="249" y="248"/>
                    </a:lnTo>
                    <a:lnTo>
                      <a:pt x="253" y="243"/>
                    </a:lnTo>
                    <a:lnTo>
                      <a:pt x="257" y="237"/>
                    </a:lnTo>
                    <a:lnTo>
                      <a:pt x="261" y="230"/>
                    </a:lnTo>
                    <a:lnTo>
                      <a:pt x="265" y="224"/>
                    </a:lnTo>
                    <a:lnTo>
                      <a:pt x="268" y="218"/>
                    </a:lnTo>
                    <a:lnTo>
                      <a:pt x="270" y="210"/>
                    </a:lnTo>
                    <a:lnTo>
                      <a:pt x="273" y="204"/>
                    </a:lnTo>
                    <a:lnTo>
                      <a:pt x="275" y="197"/>
                    </a:lnTo>
                    <a:lnTo>
                      <a:pt x="277" y="190"/>
                    </a:lnTo>
                    <a:lnTo>
                      <a:pt x="278" y="182"/>
                    </a:lnTo>
                    <a:lnTo>
                      <a:pt x="279" y="175"/>
                    </a:lnTo>
                    <a:lnTo>
                      <a:pt x="280" y="168"/>
                    </a:lnTo>
                    <a:lnTo>
                      <a:pt x="281" y="159"/>
                    </a:lnTo>
                    <a:lnTo>
                      <a:pt x="281" y="152"/>
                    </a:lnTo>
                    <a:lnTo>
                      <a:pt x="281" y="144"/>
                    </a:lnTo>
                    <a:lnTo>
                      <a:pt x="280" y="136"/>
                    </a:lnTo>
                    <a:lnTo>
                      <a:pt x="279" y="129"/>
                    </a:lnTo>
                    <a:lnTo>
                      <a:pt x="278" y="121"/>
                    </a:lnTo>
                    <a:lnTo>
                      <a:pt x="277" y="114"/>
                    </a:lnTo>
                    <a:lnTo>
                      <a:pt x="275" y="107"/>
                    </a:lnTo>
                    <a:lnTo>
                      <a:pt x="273" y="99"/>
                    </a:lnTo>
                    <a:lnTo>
                      <a:pt x="270" y="93"/>
                    </a:lnTo>
                    <a:lnTo>
                      <a:pt x="268" y="86"/>
                    </a:lnTo>
                    <a:lnTo>
                      <a:pt x="265" y="80"/>
                    </a:lnTo>
                    <a:lnTo>
                      <a:pt x="261" y="73"/>
                    </a:lnTo>
                    <a:lnTo>
                      <a:pt x="257" y="67"/>
                    </a:lnTo>
                    <a:lnTo>
                      <a:pt x="253" y="61"/>
                    </a:lnTo>
                    <a:lnTo>
                      <a:pt x="249" y="55"/>
                    </a:lnTo>
                    <a:lnTo>
                      <a:pt x="240" y="45"/>
                    </a:lnTo>
                    <a:lnTo>
                      <a:pt x="235" y="40"/>
                    </a:lnTo>
                    <a:lnTo>
                      <a:pt x="230" y="35"/>
                    </a:lnTo>
                    <a:lnTo>
                      <a:pt x="225" y="30"/>
                    </a:lnTo>
                    <a:lnTo>
                      <a:pt x="220" y="26"/>
                    </a:lnTo>
                    <a:lnTo>
                      <a:pt x="214" y="22"/>
                    </a:lnTo>
                    <a:lnTo>
                      <a:pt x="208" y="19"/>
                    </a:lnTo>
                    <a:lnTo>
                      <a:pt x="202" y="15"/>
                    </a:lnTo>
                    <a:lnTo>
                      <a:pt x="195" y="11"/>
                    </a:lnTo>
                    <a:lnTo>
                      <a:pt x="189" y="9"/>
                    </a:lnTo>
                    <a:lnTo>
                      <a:pt x="183" y="7"/>
                    </a:lnTo>
                    <a:lnTo>
                      <a:pt x="177" y="5"/>
                    </a:lnTo>
                    <a:lnTo>
                      <a:pt x="169" y="3"/>
                    </a:lnTo>
                    <a:lnTo>
                      <a:pt x="162" y="2"/>
                    </a:lnTo>
                    <a:lnTo>
                      <a:pt x="156" y="1"/>
                    </a:lnTo>
                    <a:lnTo>
                      <a:pt x="148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3" name="Freeform 136"/>
              <p:cNvSpPr>
                <a:spLocks/>
              </p:cNvSpPr>
              <p:nvPr/>
            </p:nvSpPr>
            <p:spPr bwMode="auto">
              <a:xfrm>
                <a:off x="4240" y="1664"/>
                <a:ext cx="281" cy="304"/>
              </a:xfrm>
              <a:custGeom>
                <a:avLst/>
                <a:gdLst>
                  <a:gd name="T0" fmla="*/ 134 w 281"/>
                  <a:gd name="T1" fmla="*/ 0 h 304"/>
                  <a:gd name="T2" fmla="*/ 120 w 281"/>
                  <a:gd name="T3" fmla="*/ 2 h 304"/>
                  <a:gd name="T4" fmla="*/ 105 w 281"/>
                  <a:gd name="T5" fmla="*/ 5 h 304"/>
                  <a:gd name="T6" fmla="*/ 93 w 281"/>
                  <a:gd name="T7" fmla="*/ 9 h 304"/>
                  <a:gd name="T8" fmla="*/ 80 w 281"/>
                  <a:gd name="T9" fmla="*/ 15 h 304"/>
                  <a:gd name="T10" fmla="*/ 68 w 281"/>
                  <a:gd name="T11" fmla="*/ 22 h 304"/>
                  <a:gd name="T12" fmla="*/ 56 w 281"/>
                  <a:gd name="T13" fmla="*/ 30 h 304"/>
                  <a:gd name="T14" fmla="*/ 46 w 281"/>
                  <a:gd name="T15" fmla="*/ 40 h 304"/>
                  <a:gd name="T16" fmla="*/ 32 w 281"/>
                  <a:gd name="T17" fmla="*/ 55 h 304"/>
                  <a:gd name="T18" fmla="*/ 24 w 281"/>
                  <a:gd name="T19" fmla="*/ 67 h 304"/>
                  <a:gd name="T20" fmla="*/ 16 w 281"/>
                  <a:gd name="T21" fmla="*/ 80 h 304"/>
                  <a:gd name="T22" fmla="*/ 11 w 281"/>
                  <a:gd name="T23" fmla="*/ 93 h 304"/>
                  <a:gd name="T24" fmla="*/ 6 w 281"/>
                  <a:gd name="T25" fmla="*/ 107 h 304"/>
                  <a:gd name="T26" fmla="*/ 3 w 281"/>
                  <a:gd name="T27" fmla="*/ 121 h 304"/>
                  <a:gd name="T28" fmla="*/ 1 w 281"/>
                  <a:gd name="T29" fmla="*/ 136 h 304"/>
                  <a:gd name="T30" fmla="*/ 0 w 281"/>
                  <a:gd name="T31" fmla="*/ 152 h 304"/>
                  <a:gd name="T32" fmla="*/ 1 w 281"/>
                  <a:gd name="T33" fmla="*/ 168 h 304"/>
                  <a:gd name="T34" fmla="*/ 3 w 281"/>
                  <a:gd name="T35" fmla="*/ 182 h 304"/>
                  <a:gd name="T36" fmla="*/ 6 w 281"/>
                  <a:gd name="T37" fmla="*/ 197 h 304"/>
                  <a:gd name="T38" fmla="*/ 11 w 281"/>
                  <a:gd name="T39" fmla="*/ 210 h 304"/>
                  <a:gd name="T40" fmla="*/ 16 w 281"/>
                  <a:gd name="T41" fmla="*/ 224 h 304"/>
                  <a:gd name="T42" fmla="*/ 24 w 281"/>
                  <a:gd name="T43" fmla="*/ 237 h 304"/>
                  <a:gd name="T44" fmla="*/ 32 w 281"/>
                  <a:gd name="T45" fmla="*/ 248 h 304"/>
                  <a:gd name="T46" fmla="*/ 46 w 281"/>
                  <a:gd name="T47" fmla="*/ 264 h 304"/>
                  <a:gd name="T48" fmla="*/ 56 w 281"/>
                  <a:gd name="T49" fmla="*/ 273 h 304"/>
                  <a:gd name="T50" fmla="*/ 68 w 281"/>
                  <a:gd name="T51" fmla="*/ 282 h 304"/>
                  <a:gd name="T52" fmla="*/ 80 w 281"/>
                  <a:gd name="T53" fmla="*/ 289 h 304"/>
                  <a:gd name="T54" fmla="*/ 93 w 281"/>
                  <a:gd name="T55" fmla="*/ 294 h 304"/>
                  <a:gd name="T56" fmla="*/ 105 w 281"/>
                  <a:gd name="T57" fmla="*/ 298 h 304"/>
                  <a:gd name="T58" fmla="*/ 120 w 281"/>
                  <a:gd name="T59" fmla="*/ 302 h 304"/>
                  <a:gd name="T60" fmla="*/ 134 w 281"/>
                  <a:gd name="T61" fmla="*/ 304 h 304"/>
                  <a:gd name="T62" fmla="*/ 148 w 281"/>
                  <a:gd name="T63" fmla="*/ 304 h 304"/>
                  <a:gd name="T64" fmla="*/ 162 w 281"/>
                  <a:gd name="T65" fmla="*/ 302 h 304"/>
                  <a:gd name="T66" fmla="*/ 177 w 281"/>
                  <a:gd name="T67" fmla="*/ 298 h 304"/>
                  <a:gd name="T68" fmla="*/ 189 w 281"/>
                  <a:gd name="T69" fmla="*/ 294 h 304"/>
                  <a:gd name="T70" fmla="*/ 202 w 281"/>
                  <a:gd name="T71" fmla="*/ 289 h 304"/>
                  <a:gd name="T72" fmla="*/ 214 w 281"/>
                  <a:gd name="T73" fmla="*/ 282 h 304"/>
                  <a:gd name="T74" fmla="*/ 225 w 281"/>
                  <a:gd name="T75" fmla="*/ 273 h 304"/>
                  <a:gd name="T76" fmla="*/ 235 w 281"/>
                  <a:gd name="T77" fmla="*/ 264 h 304"/>
                  <a:gd name="T78" fmla="*/ 249 w 281"/>
                  <a:gd name="T79" fmla="*/ 248 h 304"/>
                  <a:gd name="T80" fmla="*/ 257 w 281"/>
                  <a:gd name="T81" fmla="*/ 237 h 304"/>
                  <a:gd name="T82" fmla="*/ 265 w 281"/>
                  <a:gd name="T83" fmla="*/ 224 h 304"/>
                  <a:gd name="T84" fmla="*/ 270 w 281"/>
                  <a:gd name="T85" fmla="*/ 210 h 304"/>
                  <a:gd name="T86" fmla="*/ 275 w 281"/>
                  <a:gd name="T87" fmla="*/ 197 h 304"/>
                  <a:gd name="T88" fmla="*/ 278 w 281"/>
                  <a:gd name="T89" fmla="*/ 182 h 304"/>
                  <a:gd name="T90" fmla="*/ 280 w 281"/>
                  <a:gd name="T91" fmla="*/ 168 h 304"/>
                  <a:gd name="T92" fmla="*/ 281 w 281"/>
                  <a:gd name="T93" fmla="*/ 152 h 304"/>
                  <a:gd name="T94" fmla="*/ 280 w 281"/>
                  <a:gd name="T95" fmla="*/ 136 h 304"/>
                  <a:gd name="T96" fmla="*/ 278 w 281"/>
                  <a:gd name="T97" fmla="*/ 121 h 304"/>
                  <a:gd name="T98" fmla="*/ 275 w 281"/>
                  <a:gd name="T99" fmla="*/ 107 h 304"/>
                  <a:gd name="T100" fmla="*/ 270 w 281"/>
                  <a:gd name="T101" fmla="*/ 93 h 304"/>
                  <a:gd name="T102" fmla="*/ 265 w 281"/>
                  <a:gd name="T103" fmla="*/ 80 h 304"/>
                  <a:gd name="T104" fmla="*/ 257 w 281"/>
                  <a:gd name="T105" fmla="*/ 67 h 304"/>
                  <a:gd name="T106" fmla="*/ 249 w 281"/>
                  <a:gd name="T107" fmla="*/ 55 h 304"/>
                  <a:gd name="T108" fmla="*/ 235 w 281"/>
                  <a:gd name="T109" fmla="*/ 40 h 304"/>
                  <a:gd name="T110" fmla="*/ 225 w 281"/>
                  <a:gd name="T111" fmla="*/ 30 h 304"/>
                  <a:gd name="T112" fmla="*/ 214 w 281"/>
                  <a:gd name="T113" fmla="*/ 22 h 304"/>
                  <a:gd name="T114" fmla="*/ 202 w 281"/>
                  <a:gd name="T115" fmla="*/ 15 h 304"/>
                  <a:gd name="T116" fmla="*/ 189 w 281"/>
                  <a:gd name="T117" fmla="*/ 9 h 304"/>
                  <a:gd name="T118" fmla="*/ 177 w 281"/>
                  <a:gd name="T119" fmla="*/ 5 h 304"/>
                  <a:gd name="T120" fmla="*/ 162 w 281"/>
                  <a:gd name="T121" fmla="*/ 2 h 304"/>
                  <a:gd name="T122" fmla="*/ 148 w 281"/>
                  <a:gd name="T123" fmla="*/ 0 h 30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1"/>
                  <a:gd name="T187" fmla="*/ 0 h 304"/>
                  <a:gd name="T188" fmla="*/ 281 w 281"/>
                  <a:gd name="T189" fmla="*/ 304 h 30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1" h="304">
                    <a:moveTo>
                      <a:pt x="141" y="0"/>
                    </a:moveTo>
                    <a:lnTo>
                      <a:pt x="134" y="0"/>
                    </a:lnTo>
                    <a:lnTo>
                      <a:pt x="126" y="1"/>
                    </a:lnTo>
                    <a:lnTo>
                      <a:pt x="120" y="2"/>
                    </a:lnTo>
                    <a:lnTo>
                      <a:pt x="113" y="3"/>
                    </a:lnTo>
                    <a:lnTo>
                      <a:pt x="105" y="5"/>
                    </a:lnTo>
                    <a:lnTo>
                      <a:pt x="99" y="7"/>
                    </a:lnTo>
                    <a:lnTo>
                      <a:pt x="93" y="9"/>
                    </a:lnTo>
                    <a:lnTo>
                      <a:pt x="86" y="11"/>
                    </a:lnTo>
                    <a:lnTo>
                      <a:pt x="80" y="15"/>
                    </a:lnTo>
                    <a:lnTo>
                      <a:pt x="74" y="19"/>
                    </a:lnTo>
                    <a:lnTo>
                      <a:pt x="68" y="22"/>
                    </a:lnTo>
                    <a:lnTo>
                      <a:pt x="62" y="26"/>
                    </a:lnTo>
                    <a:lnTo>
                      <a:pt x="56" y="30"/>
                    </a:lnTo>
                    <a:lnTo>
                      <a:pt x="51" y="35"/>
                    </a:lnTo>
                    <a:lnTo>
                      <a:pt x="46" y="40"/>
                    </a:lnTo>
                    <a:lnTo>
                      <a:pt x="41" y="45"/>
                    </a:lnTo>
                    <a:lnTo>
                      <a:pt x="32" y="55"/>
                    </a:lnTo>
                    <a:lnTo>
                      <a:pt x="28" y="61"/>
                    </a:lnTo>
                    <a:lnTo>
                      <a:pt x="24" y="67"/>
                    </a:lnTo>
                    <a:lnTo>
                      <a:pt x="20" y="73"/>
                    </a:lnTo>
                    <a:lnTo>
                      <a:pt x="16" y="80"/>
                    </a:lnTo>
                    <a:lnTo>
                      <a:pt x="13" y="86"/>
                    </a:lnTo>
                    <a:lnTo>
                      <a:pt x="11" y="93"/>
                    </a:lnTo>
                    <a:lnTo>
                      <a:pt x="8" y="99"/>
                    </a:lnTo>
                    <a:lnTo>
                      <a:pt x="6" y="107"/>
                    </a:lnTo>
                    <a:lnTo>
                      <a:pt x="4" y="114"/>
                    </a:lnTo>
                    <a:lnTo>
                      <a:pt x="3" y="121"/>
                    </a:lnTo>
                    <a:lnTo>
                      <a:pt x="2" y="129"/>
                    </a:lnTo>
                    <a:lnTo>
                      <a:pt x="1" y="136"/>
                    </a:lnTo>
                    <a:lnTo>
                      <a:pt x="0" y="144"/>
                    </a:lnTo>
                    <a:lnTo>
                      <a:pt x="0" y="152"/>
                    </a:lnTo>
                    <a:lnTo>
                      <a:pt x="0" y="159"/>
                    </a:lnTo>
                    <a:lnTo>
                      <a:pt x="1" y="168"/>
                    </a:lnTo>
                    <a:lnTo>
                      <a:pt x="2" y="175"/>
                    </a:lnTo>
                    <a:lnTo>
                      <a:pt x="3" y="182"/>
                    </a:lnTo>
                    <a:lnTo>
                      <a:pt x="4" y="190"/>
                    </a:lnTo>
                    <a:lnTo>
                      <a:pt x="6" y="197"/>
                    </a:lnTo>
                    <a:lnTo>
                      <a:pt x="8" y="204"/>
                    </a:lnTo>
                    <a:lnTo>
                      <a:pt x="11" y="210"/>
                    </a:lnTo>
                    <a:lnTo>
                      <a:pt x="13" y="218"/>
                    </a:lnTo>
                    <a:lnTo>
                      <a:pt x="16" y="224"/>
                    </a:lnTo>
                    <a:lnTo>
                      <a:pt x="20" y="230"/>
                    </a:lnTo>
                    <a:lnTo>
                      <a:pt x="24" y="237"/>
                    </a:lnTo>
                    <a:lnTo>
                      <a:pt x="28" y="243"/>
                    </a:lnTo>
                    <a:lnTo>
                      <a:pt x="32" y="248"/>
                    </a:lnTo>
                    <a:lnTo>
                      <a:pt x="41" y="260"/>
                    </a:lnTo>
                    <a:lnTo>
                      <a:pt x="46" y="264"/>
                    </a:lnTo>
                    <a:lnTo>
                      <a:pt x="51" y="269"/>
                    </a:lnTo>
                    <a:lnTo>
                      <a:pt x="56" y="273"/>
                    </a:lnTo>
                    <a:lnTo>
                      <a:pt x="62" y="278"/>
                    </a:lnTo>
                    <a:lnTo>
                      <a:pt x="68" y="282"/>
                    </a:lnTo>
                    <a:lnTo>
                      <a:pt x="74" y="286"/>
                    </a:lnTo>
                    <a:lnTo>
                      <a:pt x="80" y="289"/>
                    </a:lnTo>
                    <a:lnTo>
                      <a:pt x="86" y="292"/>
                    </a:lnTo>
                    <a:lnTo>
                      <a:pt x="93" y="294"/>
                    </a:lnTo>
                    <a:lnTo>
                      <a:pt x="99" y="296"/>
                    </a:lnTo>
                    <a:lnTo>
                      <a:pt x="105" y="298"/>
                    </a:lnTo>
                    <a:lnTo>
                      <a:pt x="113" y="301"/>
                    </a:lnTo>
                    <a:lnTo>
                      <a:pt x="120" y="302"/>
                    </a:lnTo>
                    <a:lnTo>
                      <a:pt x="126" y="303"/>
                    </a:lnTo>
                    <a:lnTo>
                      <a:pt x="134" y="304"/>
                    </a:lnTo>
                    <a:lnTo>
                      <a:pt x="141" y="304"/>
                    </a:lnTo>
                    <a:lnTo>
                      <a:pt x="148" y="304"/>
                    </a:lnTo>
                    <a:lnTo>
                      <a:pt x="156" y="303"/>
                    </a:lnTo>
                    <a:lnTo>
                      <a:pt x="162" y="302"/>
                    </a:lnTo>
                    <a:lnTo>
                      <a:pt x="169" y="301"/>
                    </a:lnTo>
                    <a:lnTo>
                      <a:pt x="177" y="298"/>
                    </a:lnTo>
                    <a:lnTo>
                      <a:pt x="183" y="296"/>
                    </a:lnTo>
                    <a:lnTo>
                      <a:pt x="189" y="294"/>
                    </a:lnTo>
                    <a:lnTo>
                      <a:pt x="195" y="292"/>
                    </a:lnTo>
                    <a:lnTo>
                      <a:pt x="202" y="289"/>
                    </a:lnTo>
                    <a:lnTo>
                      <a:pt x="208" y="286"/>
                    </a:lnTo>
                    <a:lnTo>
                      <a:pt x="214" y="282"/>
                    </a:lnTo>
                    <a:lnTo>
                      <a:pt x="220" y="278"/>
                    </a:lnTo>
                    <a:lnTo>
                      <a:pt x="225" y="273"/>
                    </a:lnTo>
                    <a:lnTo>
                      <a:pt x="230" y="269"/>
                    </a:lnTo>
                    <a:lnTo>
                      <a:pt x="235" y="264"/>
                    </a:lnTo>
                    <a:lnTo>
                      <a:pt x="240" y="260"/>
                    </a:lnTo>
                    <a:lnTo>
                      <a:pt x="249" y="248"/>
                    </a:lnTo>
                    <a:lnTo>
                      <a:pt x="253" y="243"/>
                    </a:lnTo>
                    <a:lnTo>
                      <a:pt x="257" y="237"/>
                    </a:lnTo>
                    <a:lnTo>
                      <a:pt x="261" y="230"/>
                    </a:lnTo>
                    <a:lnTo>
                      <a:pt x="265" y="224"/>
                    </a:lnTo>
                    <a:lnTo>
                      <a:pt x="268" y="218"/>
                    </a:lnTo>
                    <a:lnTo>
                      <a:pt x="270" y="210"/>
                    </a:lnTo>
                    <a:lnTo>
                      <a:pt x="273" y="204"/>
                    </a:lnTo>
                    <a:lnTo>
                      <a:pt x="275" y="197"/>
                    </a:lnTo>
                    <a:lnTo>
                      <a:pt x="277" y="190"/>
                    </a:lnTo>
                    <a:lnTo>
                      <a:pt x="278" y="182"/>
                    </a:lnTo>
                    <a:lnTo>
                      <a:pt x="279" y="175"/>
                    </a:lnTo>
                    <a:lnTo>
                      <a:pt x="280" y="168"/>
                    </a:lnTo>
                    <a:lnTo>
                      <a:pt x="281" y="159"/>
                    </a:lnTo>
                    <a:lnTo>
                      <a:pt x="281" y="152"/>
                    </a:lnTo>
                    <a:lnTo>
                      <a:pt x="281" y="144"/>
                    </a:lnTo>
                    <a:lnTo>
                      <a:pt x="280" y="136"/>
                    </a:lnTo>
                    <a:lnTo>
                      <a:pt x="279" y="129"/>
                    </a:lnTo>
                    <a:lnTo>
                      <a:pt x="278" y="121"/>
                    </a:lnTo>
                    <a:lnTo>
                      <a:pt x="277" y="114"/>
                    </a:lnTo>
                    <a:lnTo>
                      <a:pt x="275" y="107"/>
                    </a:lnTo>
                    <a:lnTo>
                      <a:pt x="273" y="99"/>
                    </a:lnTo>
                    <a:lnTo>
                      <a:pt x="270" y="93"/>
                    </a:lnTo>
                    <a:lnTo>
                      <a:pt x="268" y="86"/>
                    </a:lnTo>
                    <a:lnTo>
                      <a:pt x="265" y="80"/>
                    </a:lnTo>
                    <a:lnTo>
                      <a:pt x="261" y="73"/>
                    </a:lnTo>
                    <a:lnTo>
                      <a:pt x="257" y="67"/>
                    </a:lnTo>
                    <a:lnTo>
                      <a:pt x="253" y="61"/>
                    </a:lnTo>
                    <a:lnTo>
                      <a:pt x="249" y="55"/>
                    </a:lnTo>
                    <a:lnTo>
                      <a:pt x="240" y="45"/>
                    </a:lnTo>
                    <a:lnTo>
                      <a:pt x="235" y="40"/>
                    </a:lnTo>
                    <a:lnTo>
                      <a:pt x="230" y="35"/>
                    </a:lnTo>
                    <a:lnTo>
                      <a:pt x="225" y="30"/>
                    </a:lnTo>
                    <a:lnTo>
                      <a:pt x="220" y="26"/>
                    </a:lnTo>
                    <a:lnTo>
                      <a:pt x="214" y="22"/>
                    </a:lnTo>
                    <a:lnTo>
                      <a:pt x="208" y="19"/>
                    </a:lnTo>
                    <a:lnTo>
                      <a:pt x="202" y="15"/>
                    </a:lnTo>
                    <a:lnTo>
                      <a:pt x="195" y="11"/>
                    </a:lnTo>
                    <a:lnTo>
                      <a:pt x="189" y="9"/>
                    </a:lnTo>
                    <a:lnTo>
                      <a:pt x="183" y="7"/>
                    </a:lnTo>
                    <a:lnTo>
                      <a:pt x="177" y="5"/>
                    </a:lnTo>
                    <a:lnTo>
                      <a:pt x="169" y="3"/>
                    </a:lnTo>
                    <a:lnTo>
                      <a:pt x="162" y="2"/>
                    </a:lnTo>
                    <a:lnTo>
                      <a:pt x="156" y="1"/>
                    </a:lnTo>
                    <a:lnTo>
                      <a:pt x="148" y="0"/>
                    </a:lnTo>
                    <a:lnTo>
                      <a:pt x="14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4" name="Rectangle 137"/>
              <p:cNvSpPr>
                <a:spLocks noChangeArrowheads="1"/>
              </p:cNvSpPr>
              <p:nvPr/>
            </p:nvSpPr>
            <p:spPr bwMode="auto">
              <a:xfrm>
                <a:off x="4284" y="1769"/>
                <a:ext cx="19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PET</a:t>
                </a:r>
                <a:endParaRPr lang="en-US"/>
              </a:p>
            </p:txBody>
          </p:sp>
          <p:sp>
            <p:nvSpPr>
              <p:cNvPr id="21685" name="Freeform 138"/>
              <p:cNvSpPr>
                <a:spLocks/>
              </p:cNvSpPr>
              <p:nvPr/>
            </p:nvSpPr>
            <p:spPr bwMode="auto">
              <a:xfrm>
                <a:off x="420" y="2090"/>
                <a:ext cx="121" cy="295"/>
              </a:xfrm>
              <a:custGeom>
                <a:avLst/>
                <a:gdLst>
                  <a:gd name="T0" fmla="*/ 26 w 121"/>
                  <a:gd name="T1" fmla="*/ 14 h 295"/>
                  <a:gd name="T2" fmla="*/ 29 w 121"/>
                  <a:gd name="T3" fmla="*/ 30 h 295"/>
                  <a:gd name="T4" fmla="*/ 34 w 121"/>
                  <a:gd name="T5" fmla="*/ 40 h 295"/>
                  <a:gd name="T6" fmla="*/ 43 w 121"/>
                  <a:gd name="T7" fmla="*/ 47 h 295"/>
                  <a:gd name="T8" fmla="*/ 56 w 121"/>
                  <a:gd name="T9" fmla="*/ 54 h 295"/>
                  <a:gd name="T10" fmla="*/ 66 w 121"/>
                  <a:gd name="T11" fmla="*/ 63 h 295"/>
                  <a:gd name="T12" fmla="*/ 55 w 121"/>
                  <a:gd name="T13" fmla="*/ 75 h 295"/>
                  <a:gd name="T14" fmla="*/ 45 w 121"/>
                  <a:gd name="T15" fmla="*/ 83 h 295"/>
                  <a:gd name="T16" fmla="*/ 24 w 121"/>
                  <a:gd name="T17" fmla="*/ 92 h 295"/>
                  <a:gd name="T18" fmla="*/ 9 w 121"/>
                  <a:gd name="T19" fmla="*/ 97 h 295"/>
                  <a:gd name="T20" fmla="*/ 1 w 121"/>
                  <a:gd name="T21" fmla="*/ 105 h 295"/>
                  <a:gd name="T22" fmla="*/ 0 w 121"/>
                  <a:gd name="T23" fmla="*/ 113 h 295"/>
                  <a:gd name="T24" fmla="*/ 0 w 121"/>
                  <a:gd name="T25" fmla="*/ 120 h 295"/>
                  <a:gd name="T26" fmla="*/ 6 w 121"/>
                  <a:gd name="T27" fmla="*/ 124 h 295"/>
                  <a:gd name="T28" fmla="*/ 18 w 121"/>
                  <a:gd name="T29" fmla="*/ 125 h 295"/>
                  <a:gd name="T30" fmla="*/ 35 w 121"/>
                  <a:gd name="T31" fmla="*/ 128 h 295"/>
                  <a:gd name="T32" fmla="*/ 49 w 121"/>
                  <a:gd name="T33" fmla="*/ 133 h 295"/>
                  <a:gd name="T34" fmla="*/ 56 w 121"/>
                  <a:gd name="T35" fmla="*/ 141 h 295"/>
                  <a:gd name="T36" fmla="*/ 58 w 121"/>
                  <a:gd name="T37" fmla="*/ 150 h 295"/>
                  <a:gd name="T38" fmla="*/ 60 w 121"/>
                  <a:gd name="T39" fmla="*/ 156 h 295"/>
                  <a:gd name="T40" fmla="*/ 61 w 121"/>
                  <a:gd name="T41" fmla="*/ 162 h 295"/>
                  <a:gd name="T42" fmla="*/ 62 w 121"/>
                  <a:gd name="T43" fmla="*/ 164 h 295"/>
                  <a:gd name="T44" fmla="*/ 67 w 121"/>
                  <a:gd name="T45" fmla="*/ 164 h 295"/>
                  <a:gd name="T46" fmla="*/ 77 w 121"/>
                  <a:gd name="T47" fmla="*/ 167 h 295"/>
                  <a:gd name="T48" fmla="*/ 88 w 121"/>
                  <a:gd name="T49" fmla="*/ 173 h 295"/>
                  <a:gd name="T50" fmla="*/ 106 w 121"/>
                  <a:gd name="T51" fmla="*/ 186 h 295"/>
                  <a:gd name="T52" fmla="*/ 115 w 121"/>
                  <a:gd name="T53" fmla="*/ 192 h 295"/>
                  <a:gd name="T54" fmla="*/ 120 w 121"/>
                  <a:gd name="T55" fmla="*/ 195 h 295"/>
                  <a:gd name="T56" fmla="*/ 120 w 121"/>
                  <a:gd name="T57" fmla="*/ 201 h 295"/>
                  <a:gd name="T58" fmla="*/ 117 w 121"/>
                  <a:gd name="T59" fmla="*/ 217 h 295"/>
                  <a:gd name="T60" fmla="*/ 113 w 121"/>
                  <a:gd name="T61" fmla="*/ 240 h 295"/>
                  <a:gd name="T62" fmla="*/ 107 w 121"/>
                  <a:gd name="T63" fmla="*/ 257 h 295"/>
                  <a:gd name="T64" fmla="*/ 98 w 121"/>
                  <a:gd name="T65" fmla="*/ 270 h 295"/>
                  <a:gd name="T66" fmla="*/ 83 w 121"/>
                  <a:gd name="T67" fmla="*/ 284 h 295"/>
                  <a:gd name="T68" fmla="*/ 69 w 121"/>
                  <a:gd name="T69" fmla="*/ 295 h 295"/>
                  <a:gd name="T70" fmla="*/ 60 w 121"/>
                  <a:gd name="T71" fmla="*/ 291 h 295"/>
                  <a:gd name="T72" fmla="*/ 50 w 121"/>
                  <a:gd name="T73" fmla="*/ 288 h 295"/>
                  <a:gd name="T74" fmla="*/ 46 w 121"/>
                  <a:gd name="T75" fmla="*/ 284 h 295"/>
                  <a:gd name="T76" fmla="*/ 46 w 121"/>
                  <a:gd name="T77" fmla="*/ 277 h 295"/>
                  <a:gd name="T78" fmla="*/ 47 w 121"/>
                  <a:gd name="T79" fmla="*/ 267 h 295"/>
                  <a:gd name="T80" fmla="*/ 48 w 121"/>
                  <a:gd name="T81" fmla="*/ 258 h 295"/>
                  <a:gd name="T82" fmla="*/ 49 w 121"/>
                  <a:gd name="T83" fmla="*/ 245 h 29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1"/>
                  <a:gd name="T127" fmla="*/ 0 h 295"/>
                  <a:gd name="T128" fmla="*/ 121 w 121"/>
                  <a:gd name="T129" fmla="*/ 295 h 29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1" h="295">
                    <a:moveTo>
                      <a:pt x="23" y="0"/>
                    </a:moveTo>
                    <a:lnTo>
                      <a:pt x="24" y="8"/>
                    </a:lnTo>
                    <a:lnTo>
                      <a:pt x="26" y="14"/>
                    </a:lnTo>
                    <a:lnTo>
                      <a:pt x="27" y="20"/>
                    </a:lnTo>
                    <a:lnTo>
                      <a:pt x="28" y="25"/>
                    </a:lnTo>
                    <a:lnTo>
                      <a:pt x="29" y="30"/>
                    </a:lnTo>
                    <a:lnTo>
                      <a:pt x="31" y="34"/>
                    </a:lnTo>
                    <a:lnTo>
                      <a:pt x="32" y="37"/>
                    </a:lnTo>
                    <a:lnTo>
                      <a:pt x="34" y="40"/>
                    </a:lnTo>
                    <a:lnTo>
                      <a:pt x="36" y="43"/>
                    </a:lnTo>
                    <a:lnTo>
                      <a:pt x="39" y="45"/>
                    </a:lnTo>
                    <a:lnTo>
                      <a:pt x="43" y="47"/>
                    </a:lnTo>
                    <a:lnTo>
                      <a:pt x="47" y="49"/>
                    </a:lnTo>
                    <a:lnTo>
                      <a:pt x="51" y="52"/>
                    </a:lnTo>
                    <a:lnTo>
                      <a:pt x="56" y="54"/>
                    </a:lnTo>
                    <a:lnTo>
                      <a:pt x="62" y="56"/>
                    </a:lnTo>
                    <a:lnTo>
                      <a:pt x="69" y="59"/>
                    </a:lnTo>
                    <a:lnTo>
                      <a:pt x="66" y="63"/>
                    </a:lnTo>
                    <a:lnTo>
                      <a:pt x="62" y="67"/>
                    </a:lnTo>
                    <a:lnTo>
                      <a:pt x="58" y="71"/>
                    </a:lnTo>
                    <a:lnTo>
                      <a:pt x="55" y="75"/>
                    </a:lnTo>
                    <a:lnTo>
                      <a:pt x="52" y="78"/>
                    </a:lnTo>
                    <a:lnTo>
                      <a:pt x="48" y="81"/>
                    </a:lnTo>
                    <a:lnTo>
                      <a:pt x="45" y="83"/>
                    </a:lnTo>
                    <a:lnTo>
                      <a:pt x="40" y="85"/>
                    </a:lnTo>
                    <a:lnTo>
                      <a:pt x="33" y="89"/>
                    </a:lnTo>
                    <a:lnTo>
                      <a:pt x="24" y="92"/>
                    </a:lnTo>
                    <a:lnTo>
                      <a:pt x="19" y="93"/>
                    </a:lnTo>
                    <a:lnTo>
                      <a:pt x="14" y="94"/>
                    </a:lnTo>
                    <a:lnTo>
                      <a:pt x="9" y="97"/>
                    </a:lnTo>
                    <a:lnTo>
                      <a:pt x="4" y="98"/>
                    </a:lnTo>
                    <a:lnTo>
                      <a:pt x="2" y="102"/>
                    </a:lnTo>
                    <a:lnTo>
                      <a:pt x="1" y="105"/>
                    </a:lnTo>
                    <a:lnTo>
                      <a:pt x="1" y="108"/>
                    </a:lnTo>
                    <a:lnTo>
                      <a:pt x="0" y="111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2" y="122"/>
                    </a:lnTo>
                    <a:lnTo>
                      <a:pt x="4" y="123"/>
                    </a:lnTo>
                    <a:lnTo>
                      <a:pt x="6" y="124"/>
                    </a:lnTo>
                    <a:lnTo>
                      <a:pt x="10" y="125"/>
                    </a:lnTo>
                    <a:lnTo>
                      <a:pt x="14" y="125"/>
                    </a:lnTo>
                    <a:lnTo>
                      <a:pt x="18" y="125"/>
                    </a:lnTo>
                    <a:lnTo>
                      <a:pt x="24" y="126"/>
                    </a:lnTo>
                    <a:lnTo>
                      <a:pt x="30" y="127"/>
                    </a:lnTo>
                    <a:lnTo>
                      <a:pt x="35" y="128"/>
                    </a:lnTo>
                    <a:lnTo>
                      <a:pt x="43" y="130"/>
                    </a:lnTo>
                    <a:lnTo>
                      <a:pt x="46" y="131"/>
                    </a:lnTo>
                    <a:lnTo>
                      <a:pt x="49" y="133"/>
                    </a:lnTo>
                    <a:lnTo>
                      <a:pt x="52" y="134"/>
                    </a:lnTo>
                    <a:lnTo>
                      <a:pt x="56" y="137"/>
                    </a:lnTo>
                    <a:lnTo>
                      <a:pt x="56" y="141"/>
                    </a:lnTo>
                    <a:lnTo>
                      <a:pt x="57" y="144"/>
                    </a:lnTo>
                    <a:lnTo>
                      <a:pt x="58" y="147"/>
                    </a:lnTo>
                    <a:lnTo>
                      <a:pt x="58" y="150"/>
                    </a:lnTo>
                    <a:lnTo>
                      <a:pt x="59" y="152"/>
                    </a:lnTo>
                    <a:lnTo>
                      <a:pt x="59" y="154"/>
                    </a:lnTo>
                    <a:lnTo>
                      <a:pt x="60" y="156"/>
                    </a:lnTo>
                    <a:lnTo>
                      <a:pt x="60" y="157"/>
                    </a:lnTo>
                    <a:lnTo>
                      <a:pt x="60" y="160"/>
                    </a:lnTo>
                    <a:lnTo>
                      <a:pt x="61" y="162"/>
                    </a:lnTo>
                    <a:lnTo>
                      <a:pt x="61" y="163"/>
                    </a:lnTo>
                    <a:lnTo>
                      <a:pt x="62" y="164"/>
                    </a:lnTo>
                    <a:lnTo>
                      <a:pt x="63" y="164"/>
                    </a:lnTo>
                    <a:lnTo>
                      <a:pt x="65" y="164"/>
                    </a:lnTo>
                    <a:lnTo>
                      <a:pt x="67" y="164"/>
                    </a:lnTo>
                    <a:lnTo>
                      <a:pt x="70" y="165"/>
                    </a:lnTo>
                    <a:lnTo>
                      <a:pt x="73" y="166"/>
                    </a:lnTo>
                    <a:lnTo>
                      <a:pt x="77" y="167"/>
                    </a:lnTo>
                    <a:lnTo>
                      <a:pt x="82" y="170"/>
                    </a:lnTo>
                    <a:lnTo>
                      <a:pt x="84" y="171"/>
                    </a:lnTo>
                    <a:lnTo>
                      <a:pt x="88" y="173"/>
                    </a:lnTo>
                    <a:lnTo>
                      <a:pt x="94" y="177"/>
                    </a:lnTo>
                    <a:lnTo>
                      <a:pt x="100" y="181"/>
                    </a:lnTo>
                    <a:lnTo>
                      <a:pt x="106" y="186"/>
                    </a:lnTo>
                    <a:lnTo>
                      <a:pt x="110" y="188"/>
                    </a:lnTo>
                    <a:lnTo>
                      <a:pt x="113" y="190"/>
                    </a:lnTo>
                    <a:lnTo>
                      <a:pt x="115" y="192"/>
                    </a:lnTo>
                    <a:lnTo>
                      <a:pt x="117" y="193"/>
                    </a:lnTo>
                    <a:lnTo>
                      <a:pt x="119" y="194"/>
                    </a:lnTo>
                    <a:lnTo>
                      <a:pt x="120" y="195"/>
                    </a:lnTo>
                    <a:lnTo>
                      <a:pt x="121" y="196"/>
                    </a:lnTo>
                    <a:lnTo>
                      <a:pt x="120" y="201"/>
                    </a:lnTo>
                    <a:lnTo>
                      <a:pt x="119" y="207"/>
                    </a:lnTo>
                    <a:lnTo>
                      <a:pt x="118" y="212"/>
                    </a:lnTo>
                    <a:lnTo>
                      <a:pt x="117" y="217"/>
                    </a:lnTo>
                    <a:lnTo>
                      <a:pt x="116" y="225"/>
                    </a:lnTo>
                    <a:lnTo>
                      <a:pt x="114" y="233"/>
                    </a:lnTo>
                    <a:lnTo>
                      <a:pt x="113" y="240"/>
                    </a:lnTo>
                    <a:lnTo>
                      <a:pt x="111" y="245"/>
                    </a:lnTo>
                    <a:lnTo>
                      <a:pt x="110" y="252"/>
                    </a:lnTo>
                    <a:lnTo>
                      <a:pt x="107" y="257"/>
                    </a:lnTo>
                    <a:lnTo>
                      <a:pt x="104" y="261"/>
                    </a:lnTo>
                    <a:lnTo>
                      <a:pt x="101" y="265"/>
                    </a:lnTo>
                    <a:lnTo>
                      <a:pt x="98" y="270"/>
                    </a:lnTo>
                    <a:lnTo>
                      <a:pt x="94" y="275"/>
                    </a:lnTo>
                    <a:lnTo>
                      <a:pt x="89" y="279"/>
                    </a:lnTo>
                    <a:lnTo>
                      <a:pt x="83" y="284"/>
                    </a:lnTo>
                    <a:lnTo>
                      <a:pt x="76" y="288"/>
                    </a:lnTo>
                    <a:lnTo>
                      <a:pt x="73" y="291"/>
                    </a:lnTo>
                    <a:lnTo>
                      <a:pt x="69" y="295"/>
                    </a:lnTo>
                    <a:lnTo>
                      <a:pt x="66" y="293"/>
                    </a:lnTo>
                    <a:lnTo>
                      <a:pt x="62" y="292"/>
                    </a:lnTo>
                    <a:lnTo>
                      <a:pt x="60" y="291"/>
                    </a:lnTo>
                    <a:lnTo>
                      <a:pt x="57" y="290"/>
                    </a:lnTo>
                    <a:lnTo>
                      <a:pt x="53" y="289"/>
                    </a:lnTo>
                    <a:lnTo>
                      <a:pt x="50" y="288"/>
                    </a:lnTo>
                    <a:lnTo>
                      <a:pt x="48" y="287"/>
                    </a:lnTo>
                    <a:lnTo>
                      <a:pt x="47" y="286"/>
                    </a:lnTo>
                    <a:lnTo>
                      <a:pt x="46" y="284"/>
                    </a:lnTo>
                    <a:lnTo>
                      <a:pt x="46" y="282"/>
                    </a:lnTo>
                    <a:lnTo>
                      <a:pt x="46" y="280"/>
                    </a:lnTo>
                    <a:lnTo>
                      <a:pt x="46" y="277"/>
                    </a:lnTo>
                    <a:lnTo>
                      <a:pt x="46" y="273"/>
                    </a:lnTo>
                    <a:lnTo>
                      <a:pt x="47" y="270"/>
                    </a:lnTo>
                    <a:lnTo>
                      <a:pt x="47" y="267"/>
                    </a:lnTo>
                    <a:lnTo>
                      <a:pt x="47" y="265"/>
                    </a:lnTo>
                    <a:lnTo>
                      <a:pt x="48" y="261"/>
                    </a:lnTo>
                    <a:lnTo>
                      <a:pt x="48" y="258"/>
                    </a:lnTo>
                    <a:lnTo>
                      <a:pt x="48" y="255"/>
                    </a:lnTo>
                    <a:lnTo>
                      <a:pt x="49" y="251"/>
                    </a:lnTo>
                    <a:lnTo>
                      <a:pt x="49" y="245"/>
                    </a:lnTo>
                    <a:lnTo>
                      <a:pt x="49" y="241"/>
                    </a:lnTo>
                    <a:lnTo>
                      <a:pt x="49" y="236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6" name="Freeform 139"/>
              <p:cNvSpPr>
                <a:spLocks/>
              </p:cNvSpPr>
              <p:nvPr/>
            </p:nvSpPr>
            <p:spPr bwMode="auto">
              <a:xfrm>
                <a:off x="378" y="2038"/>
                <a:ext cx="72" cy="61"/>
              </a:xfrm>
              <a:custGeom>
                <a:avLst/>
                <a:gdLst>
                  <a:gd name="T0" fmla="*/ 35 w 72"/>
                  <a:gd name="T1" fmla="*/ 0 h 61"/>
                  <a:gd name="T2" fmla="*/ 32 w 72"/>
                  <a:gd name="T3" fmla="*/ 0 h 61"/>
                  <a:gd name="T4" fmla="*/ 28 w 72"/>
                  <a:gd name="T5" fmla="*/ 0 h 61"/>
                  <a:gd name="T6" fmla="*/ 25 w 72"/>
                  <a:gd name="T7" fmla="*/ 1 h 61"/>
                  <a:gd name="T8" fmla="*/ 22 w 72"/>
                  <a:gd name="T9" fmla="*/ 2 h 61"/>
                  <a:gd name="T10" fmla="*/ 15 w 72"/>
                  <a:gd name="T11" fmla="*/ 4 h 61"/>
                  <a:gd name="T12" fmla="*/ 10 w 72"/>
                  <a:gd name="T13" fmla="*/ 8 h 61"/>
                  <a:gd name="T14" fmla="*/ 7 w 72"/>
                  <a:gd name="T15" fmla="*/ 10 h 61"/>
                  <a:gd name="T16" fmla="*/ 5 w 72"/>
                  <a:gd name="T17" fmla="*/ 12 h 61"/>
                  <a:gd name="T18" fmla="*/ 4 w 72"/>
                  <a:gd name="T19" fmla="*/ 16 h 61"/>
                  <a:gd name="T20" fmla="*/ 2 w 72"/>
                  <a:gd name="T21" fmla="*/ 18 h 61"/>
                  <a:gd name="T22" fmla="*/ 1 w 72"/>
                  <a:gd name="T23" fmla="*/ 21 h 61"/>
                  <a:gd name="T24" fmla="*/ 0 w 72"/>
                  <a:gd name="T25" fmla="*/ 24 h 61"/>
                  <a:gd name="T26" fmla="*/ 0 w 72"/>
                  <a:gd name="T27" fmla="*/ 27 h 61"/>
                  <a:gd name="T28" fmla="*/ 0 w 72"/>
                  <a:gd name="T29" fmla="*/ 30 h 61"/>
                  <a:gd name="T30" fmla="*/ 0 w 72"/>
                  <a:gd name="T31" fmla="*/ 32 h 61"/>
                  <a:gd name="T32" fmla="*/ 0 w 72"/>
                  <a:gd name="T33" fmla="*/ 35 h 61"/>
                  <a:gd name="T34" fmla="*/ 1 w 72"/>
                  <a:gd name="T35" fmla="*/ 39 h 61"/>
                  <a:gd name="T36" fmla="*/ 2 w 72"/>
                  <a:gd name="T37" fmla="*/ 42 h 61"/>
                  <a:gd name="T38" fmla="*/ 4 w 72"/>
                  <a:gd name="T39" fmla="*/ 44 h 61"/>
                  <a:gd name="T40" fmla="*/ 5 w 72"/>
                  <a:gd name="T41" fmla="*/ 47 h 61"/>
                  <a:gd name="T42" fmla="*/ 7 w 72"/>
                  <a:gd name="T43" fmla="*/ 49 h 61"/>
                  <a:gd name="T44" fmla="*/ 10 w 72"/>
                  <a:gd name="T45" fmla="*/ 51 h 61"/>
                  <a:gd name="T46" fmla="*/ 15 w 72"/>
                  <a:gd name="T47" fmla="*/ 55 h 61"/>
                  <a:gd name="T48" fmla="*/ 22 w 72"/>
                  <a:gd name="T49" fmla="*/ 57 h 61"/>
                  <a:gd name="T50" fmla="*/ 25 w 72"/>
                  <a:gd name="T51" fmla="*/ 59 h 61"/>
                  <a:gd name="T52" fmla="*/ 28 w 72"/>
                  <a:gd name="T53" fmla="*/ 60 h 61"/>
                  <a:gd name="T54" fmla="*/ 32 w 72"/>
                  <a:gd name="T55" fmla="*/ 60 h 61"/>
                  <a:gd name="T56" fmla="*/ 35 w 72"/>
                  <a:gd name="T57" fmla="*/ 61 h 61"/>
                  <a:gd name="T58" fmla="*/ 39 w 72"/>
                  <a:gd name="T59" fmla="*/ 60 h 61"/>
                  <a:gd name="T60" fmla="*/ 43 w 72"/>
                  <a:gd name="T61" fmla="*/ 60 h 61"/>
                  <a:gd name="T62" fmla="*/ 46 w 72"/>
                  <a:gd name="T63" fmla="*/ 59 h 61"/>
                  <a:gd name="T64" fmla="*/ 49 w 72"/>
                  <a:gd name="T65" fmla="*/ 57 h 61"/>
                  <a:gd name="T66" fmla="*/ 55 w 72"/>
                  <a:gd name="T67" fmla="*/ 55 h 61"/>
                  <a:gd name="T68" fmla="*/ 60 w 72"/>
                  <a:gd name="T69" fmla="*/ 51 h 61"/>
                  <a:gd name="T70" fmla="*/ 64 w 72"/>
                  <a:gd name="T71" fmla="*/ 49 h 61"/>
                  <a:gd name="T72" fmla="*/ 66 w 72"/>
                  <a:gd name="T73" fmla="*/ 47 h 61"/>
                  <a:gd name="T74" fmla="*/ 67 w 72"/>
                  <a:gd name="T75" fmla="*/ 44 h 61"/>
                  <a:gd name="T76" fmla="*/ 69 w 72"/>
                  <a:gd name="T77" fmla="*/ 42 h 61"/>
                  <a:gd name="T78" fmla="*/ 70 w 72"/>
                  <a:gd name="T79" fmla="*/ 39 h 61"/>
                  <a:gd name="T80" fmla="*/ 71 w 72"/>
                  <a:gd name="T81" fmla="*/ 35 h 61"/>
                  <a:gd name="T82" fmla="*/ 71 w 72"/>
                  <a:gd name="T83" fmla="*/ 32 h 61"/>
                  <a:gd name="T84" fmla="*/ 72 w 72"/>
                  <a:gd name="T85" fmla="*/ 30 h 61"/>
                  <a:gd name="T86" fmla="*/ 71 w 72"/>
                  <a:gd name="T87" fmla="*/ 27 h 61"/>
                  <a:gd name="T88" fmla="*/ 71 w 72"/>
                  <a:gd name="T89" fmla="*/ 24 h 61"/>
                  <a:gd name="T90" fmla="*/ 70 w 72"/>
                  <a:gd name="T91" fmla="*/ 21 h 61"/>
                  <a:gd name="T92" fmla="*/ 69 w 72"/>
                  <a:gd name="T93" fmla="*/ 18 h 61"/>
                  <a:gd name="T94" fmla="*/ 67 w 72"/>
                  <a:gd name="T95" fmla="*/ 16 h 61"/>
                  <a:gd name="T96" fmla="*/ 66 w 72"/>
                  <a:gd name="T97" fmla="*/ 12 h 61"/>
                  <a:gd name="T98" fmla="*/ 64 w 72"/>
                  <a:gd name="T99" fmla="*/ 10 h 61"/>
                  <a:gd name="T100" fmla="*/ 60 w 72"/>
                  <a:gd name="T101" fmla="*/ 8 h 61"/>
                  <a:gd name="T102" fmla="*/ 55 w 72"/>
                  <a:gd name="T103" fmla="*/ 4 h 61"/>
                  <a:gd name="T104" fmla="*/ 49 w 72"/>
                  <a:gd name="T105" fmla="*/ 2 h 61"/>
                  <a:gd name="T106" fmla="*/ 46 w 72"/>
                  <a:gd name="T107" fmla="*/ 1 h 61"/>
                  <a:gd name="T108" fmla="*/ 43 w 72"/>
                  <a:gd name="T109" fmla="*/ 0 h 61"/>
                  <a:gd name="T110" fmla="*/ 39 w 72"/>
                  <a:gd name="T111" fmla="*/ 0 h 61"/>
                  <a:gd name="T112" fmla="*/ 35 w 72"/>
                  <a:gd name="T113" fmla="*/ 0 h 6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2"/>
                  <a:gd name="T172" fmla="*/ 0 h 61"/>
                  <a:gd name="T173" fmla="*/ 72 w 72"/>
                  <a:gd name="T174" fmla="*/ 61 h 6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2" h="61">
                    <a:moveTo>
                      <a:pt x="35" y="0"/>
                    </a:moveTo>
                    <a:lnTo>
                      <a:pt x="32" y="0"/>
                    </a:lnTo>
                    <a:lnTo>
                      <a:pt x="28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5" y="4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5" y="47"/>
                    </a:lnTo>
                    <a:lnTo>
                      <a:pt x="7" y="49"/>
                    </a:lnTo>
                    <a:lnTo>
                      <a:pt x="10" y="51"/>
                    </a:lnTo>
                    <a:lnTo>
                      <a:pt x="15" y="55"/>
                    </a:lnTo>
                    <a:lnTo>
                      <a:pt x="22" y="57"/>
                    </a:lnTo>
                    <a:lnTo>
                      <a:pt x="25" y="59"/>
                    </a:lnTo>
                    <a:lnTo>
                      <a:pt x="28" y="60"/>
                    </a:lnTo>
                    <a:lnTo>
                      <a:pt x="32" y="60"/>
                    </a:lnTo>
                    <a:lnTo>
                      <a:pt x="35" y="61"/>
                    </a:lnTo>
                    <a:lnTo>
                      <a:pt x="39" y="60"/>
                    </a:lnTo>
                    <a:lnTo>
                      <a:pt x="43" y="60"/>
                    </a:lnTo>
                    <a:lnTo>
                      <a:pt x="46" y="59"/>
                    </a:lnTo>
                    <a:lnTo>
                      <a:pt x="49" y="57"/>
                    </a:lnTo>
                    <a:lnTo>
                      <a:pt x="55" y="55"/>
                    </a:lnTo>
                    <a:lnTo>
                      <a:pt x="60" y="51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1" y="35"/>
                    </a:lnTo>
                    <a:lnTo>
                      <a:pt x="71" y="32"/>
                    </a:lnTo>
                    <a:lnTo>
                      <a:pt x="72" y="30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0" y="21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0" y="8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6" y="1"/>
                    </a:lnTo>
                    <a:lnTo>
                      <a:pt x="43" y="0"/>
                    </a:lnTo>
                    <a:lnTo>
                      <a:pt x="39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7" name="Freeform 140"/>
              <p:cNvSpPr>
                <a:spLocks/>
              </p:cNvSpPr>
              <p:nvPr/>
            </p:nvSpPr>
            <p:spPr bwMode="auto">
              <a:xfrm>
                <a:off x="378" y="2038"/>
                <a:ext cx="72" cy="61"/>
              </a:xfrm>
              <a:custGeom>
                <a:avLst/>
                <a:gdLst>
                  <a:gd name="T0" fmla="*/ 35 w 72"/>
                  <a:gd name="T1" fmla="*/ 0 h 61"/>
                  <a:gd name="T2" fmla="*/ 32 w 72"/>
                  <a:gd name="T3" fmla="*/ 0 h 61"/>
                  <a:gd name="T4" fmla="*/ 28 w 72"/>
                  <a:gd name="T5" fmla="*/ 0 h 61"/>
                  <a:gd name="T6" fmla="*/ 25 w 72"/>
                  <a:gd name="T7" fmla="*/ 1 h 61"/>
                  <a:gd name="T8" fmla="*/ 22 w 72"/>
                  <a:gd name="T9" fmla="*/ 2 h 61"/>
                  <a:gd name="T10" fmla="*/ 15 w 72"/>
                  <a:gd name="T11" fmla="*/ 4 h 61"/>
                  <a:gd name="T12" fmla="*/ 10 w 72"/>
                  <a:gd name="T13" fmla="*/ 8 h 61"/>
                  <a:gd name="T14" fmla="*/ 7 w 72"/>
                  <a:gd name="T15" fmla="*/ 10 h 61"/>
                  <a:gd name="T16" fmla="*/ 5 w 72"/>
                  <a:gd name="T17" fmla="*/ 12 h 61"/>
                  <a:gd name="T18" fmla="*/ 4 w 72"/>
                  <a:gd name="T19" fmla="*/ 16 h 61"/>
                  <a:gd name="T20" fmla="*/ 2 w 72"/>
                  <a:gd name="T21" fmla="*/ 18 h 61"/>
                  <a:gd name="T22" fmla="*/ 1 w 72"/>
                  <a:gd name="T23" fmla="*/ 21 h 61"/>
                  <a:gd name="T24" fmla="*/ 0 w 72"/>
                  <a:gd name="T25" fmla="*/ 24 h 61"/>
                  <a:gd name="T26" fmla="*/ 0 w 72"/>
                  <a:gd name="T27" fmla="*/ 27 h 61"/>
                  <a:gd name="T28" fmla="*/ 0 w 72"/>
                  <a:gd name="T29" fmla="*/ 30 h 61"/>
                  <a:gd name="T30" fmla="*/ 0 w 72"/>
                  <a:gd name="T31" fmla="*/ 32 h 61"/>
                  <a:gd name="T32" fmla="*/ 0 w 72"/>
                  <a:gd name="T33" fmla="*/ 35 h 61"/>
                  <a:gd name="T34" fmla="*/ 1 w 72"/>
                  <a:gd name="T35" fmla="*/ 39 h 61"/>
                  <a:gd name="T36" fmla="*/ 2 w 72"/>
                  <a:gd name="T37" fmla="*/ 42 h 61"/>
                  <a:gd name="T38" fmla="*/ 4 w 72"/>
                  <a:gd name="T39" fmla="*/ 44 h 61"/>
                  <a:gd name="T40" fmla="*/ 5 w 72"/>
                  <a:gd name="T41" fmla="*/ 47 h 61"/>
                  <a:gd name="T42" fmla="*/ 7 w 72"/>
                  <a:gd name="T43" fmla="*/ 49 h 61"/>
                  <a:gd name="T44" fmla="*/ 10 w 72"/>
                  <a:gd name="T45" fmla="*/ 51 h 61"/>
                  <a:gd name="T46" fmla="*/ 15 w 72"/>
                  <a:gd name="T47" fmla="*/ 55 h 61"/>
                  <a:gd name="T48" fmla="*/ 22 w 72"/>
                  <a:gd name="T49" fmla="*/ 57 h 61"/>
                  <a:gd name="T50" fmla="*/ 25 w 72"/>
                  <a:gd name="T51" fmla="*/ 59 h 61"/>
                  <a:gd name="T52" fmla="*/ 28 w 72"/>
                  <a:gd name="T53" fmla="*/ 60 h 61"/>
                  <a:gd name="T54" fmla="*/ 32 w 72"/>
                  <a:gd name="T55" fmla="*/ 60 h 61"/>
                  <a:gd name="T56" fmla="*/ 35 w 72"/>
                  <a:gd name="T57" fmla="*/ 61 h 61"/>
                  <a:gd name="T58" fmla="*/ 39 w 72"/>
                  <a:gd name="T59" fmla="*/ 60 h 61"/>
                  <a:gd name="T60" fmla="*/ 43 w 72"/>
                  <a:gd name="T61" fmla="*/ 60 h 61"/>
                  <a:gd name="T62" fmla="*/ 46 w 72"/>
                  <a:gd name="T63" fmla="*/ 59 h 61"/>
                  <a:gd name="T64" fmla="*/ 49 w 72"/>
                  <a:gd name="T65" fmla="*/ 57 h 61"/>
                  <a:gd name="T66" fmla="*/ 55 w 72"/>
                  <a:gd name="T67" fmla="*/ 55 h 61"/>
                  <a:gd name="T68" fmla="*/ 60 w 72"/>
                  <a:gd name="T69" fmla="*/ 51 h 61"/>
                  <a:gd name="T70" fmla="*/ 64 w 72"/>
                  <a:gd name="T71" fmla="*/ 49 h 61"/>
                  <a:gd name="T72" fmla="*/ 66 w 72"/>
                  <a:gd name="T73" fmla="*/ 47 h 61"/>
                  <a:gd name="T74" fmla="*/ 67 w 72"/>
                  <a:gd name="T75" fmla="*/ 44 h 61"/>
                  <a:gd name="T76" fmla="*/ 69 w 72"/>
                  <a:gd name="T77" fmla="*/ 42 h 61"/>
                  <a:gd name="T78" fmla="*/ 70 w 72"/>
                  <a:gd name="T79" fmla="*/ 39 h 61"/>
                  <a:gd name="T80" fmla="*/ 71 w 72"/>
                  <a:gd name="T81" fmla="*/ 35 h 61"/>
                  <a:gd name="T82" fmla="*/ 71 w 72"/>
                  <a:gd name="T83" fmla="*/ 32 h 61"/>
                  <a:gd name="T84" fmla="*/ 72 w 72"/>
                  <a:gd name="T85" fmla="*/ 30 h 61"/>
                  <a:gd name="T86" fmla="*/ 71 w 72"/>
                  <a:gd name="T87" fmla="*/ 27 h 61"/>
                  <a:gd name="T88" fmla="*/ 71 w 72"/>
                  <a:gd name="T89" fmla="*/ 24 h 61"/>
                  <a:gd name="T90" fmla="*/ 70 w 72"/>
                  <a:gd name="T91" fmla="*/ 21 h 61"/>
                  <a:gd name="T92" fmla="*/ 69 w 72"/>
                  <a:gd name="T93" fmla="*/ 18 h 61"/>
                  <a:gd name="T94" fmla="*/ 67 w 72"/>
                  <a:gd name="T95" fmla="*/ 16 h 61"/>
                  <a:gd name="T96" fmla="*/ 66 w 72"/>
                  <a:gd name="T97" fmla="*/ 12 h 61"/>
                  <a:gd name="T98" fmla="*/ 64 w 72"/>
                  <a:gd name="T99" fmla="*/ 10 h 61"/>
                  <a:gd name="T100" fmla="*/ 60 w 72"/>
                  <a:gd name="T101" fmla="*/ 8 h 61"/>
                  <a:gd name="T102" fmla="*/ 55 w 72"/>
                  <a:gd name="T103" fmla="*/ 4 h 61"/>
                  <a:gd name="T104" fmla="*/ 49 w 72"/>
                  <a:gd name="T105" fmla="*/ 2 h 61"/>
                  <a:gd name="T106" fmla="*/ 46 w 72"/>
                  <a:gd name="T107" fmla="*/ 1 h 61"/>
                  <a:gd name="T108" fmla="*/ 43 w 72"/>
                  <a:gd name="T109" fmla="*/ 0 h 61"/>
                  <a:gd name="T110" fmla="*/ 39 w 72"/>
                  <a:gd name="T111" fmla="*/ 0 h 61"/>
                  <a:gd name="T112" fmla="*/ 35 w 72"/>
                  <a:gd name="T113" fmla="*/ 0 h 6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2"/>
                  <a:gd name="T172" fmla="*/ 0 h 61"/>
                  <a:gd name="T173" fmla="*/ 72 w 72"/>
                  <a:gd name="T174" fmla="*/ 61 h 6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2" h="61">
                    <a:moveTo>
                      <a:pt x="35" y="0"/>
                    </a:moveTo>
                    <a:lnTo>
                      <a:pt x="32" y="0"/>
                    </a:lnTo>
                    <a:lnTo>
                      <a:pt x="28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5" y="4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5" y="47"/>
                    </a:lnTo>
                    <a:lnTo>
                      <a:pt x="7" y="49"/>
                    </a:lnTo>
                    <a:lnTo>
                      <a:pt x="10" y="51"/>
                    </a:lnTo>
                    <a:lnTo>
                      <a:pt x="15" y="55"/>
                    </a:lnTo>
                    <a:lnTo>
                      <a:pt x="22" y="57"/>
                    </a:lnTo>
                    <a:lnTo>
                      <a:pt x="25" y="59"/>
                    </a:lnTo>
                    <a:lnTo>
                      <a:pt x="28" y="60"/>
                    </a:lnTo>
                    <a:lnTo>
                      <a:pt x="32" y="60"/>
                    </a:lnTo>
                    <a:lnTo>
                      <a:pt x="35" y="61"/>
                    </a:lnTo>
                    <a:lnTo>
                      <a:pt x="39" y="60"/>
                    </a:lnTo>
                    <a:lnTo>
                      <a:pt x="43" y="60"/>
                    </a:lnTo>
                    <a:lnTo>
                      <a:pt x="46" y="59"/>
                    </a:lnTo>
                    <a:lnTo>
                      <a:pt x="49" y="57"/>
                    </a:lnTo>
                    <a:lnTo>
                      <a:pt x="55" y="55"/>
                    </a:lnTo>
                    <a:lnTo>
                      <a:pt x="60" y="51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1" y="35"/>
                    </a:lnTo>
                    <a:lnTo>
                      <a:pt x="71" y="32"/>
                    </a:lnTo>
                    <a:lnTo>
                      <a:pt x="72" y="30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0" y="21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0" y="8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6" y="1"/>
                    </a:lnTo>
                    <a:lnTo>
                      <a:pt x="43" y="0"/>
                    </a:lnTo>
                    <a:lnTo>
                      <a:pt x="39" y="0"/>
                    </a:lnTo>
                    <a:lnTo>
                      <a:pt x="35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8" name="Freeform 141"/>
              <p:cNvSpPr>
                <a:spLocks/>
              </p:cNvSpPr>
              <p:nvPr/>
            </p:nvSpPr>
            <p:spPr bwMode="auto">
              <a:xfrm>
                <a:off x="420" y="2090"/>
                <a:ext cx="121" cy="295"/>
              </a:xfrm>
              <a:custGeom>
                <a:avLst/>
                <a:gdLst>
                  <a:gd name="T0" fmla="*/ 26 w 121"/>
                  <a:gd name="T1" fmla="*/ 14 h 295"/>
                  <a:gd name="T2" fmla="*/ 29 w 121"/>
                  <a:gd name="T3" fmla="*/ 30 h 295"/>
                  <a:gd name="T4" fmla="*/ 34 w 121"/>
                  <a:gd name="T5" fmla="*/ 40 h 295"/>
                  <a:gd name="T6" fmla="*/ 43 w 121"/>
                  <a:gd name="T7" fmla="*/ 47 h 295"/>
                  <a:gd name="T8" fmla="*/ 56 w 121"/>
                  <a:gd name="T9" fmla="*/ 54 h 295"/>
                  <a:gd name="T10" fmla="*/ 66 w 121"/>
                  <a:gd name="T11" fmla="*/ 63 h 295"/>
                  <a:gd name="T12" fmla="*/ 55 w 121"/>
                  <a:gd name="T13" fmla="*/ 75 h 295"/>
                  <a:gd name="T14" fmla="*/ 45 w 121"/>
                  <a:gd name="T15" fmla="*/ 83 h 295"/>
                  <a:gd name="T16" fmla="*/ 24 w 121"/>
                  <a:gd name="T17" fmla="*/ 92 h 295"/>
                  <a:gd name="T18" fmla="*/ 9 w 121"/>
                  <a:gd name="T19" fmla="*/ 97 h 295"/>
                  <a:gd name="T20" fmla="*/ 1 w 121"/>
                  <a:gd name="T21" fmla="*/ 105 h 295"/>
                  <a:gd name="T22" fmla="*/ 0 w 121"/>
                  <a:gd name="T23" fmla="*/ 113 h 295"/>
                  <a:gd name="T24" fmla="*/ 0 w 121"/>
                  <a:gd name="T25" fmla="*/ 120 h 295"/>
                  <a:gd name="T26" fmla="*/ 6 w 121"/>
                  <a:gd name="T27" fmla="*/ 124 h 295"/>
                  <a:gd name="T28" fmla="*/ 18 w 121"/>
                  <a:gd name="T29" fmla="*/ 125 h 295"/>
                  <a:gd name="T30" fmla="*/ 35 w 121"/>
                  <a:gd name="T31" fmla="*/ 128 h 295"/>
                  <a:gd name="T32" fmla="*/ 49 w 121"/>
                  <a:gd name="T33" fmla="*/ 133 h 295"/>
                  <a:gd name="T34" fmla="*/ 56 w 121"/>
                  <a:gd name="T35" fmla="*/ 141 h 295"/>
                  <a:gd name="T36" fmla="*/ 58 w 121"/>
                  <a:gd name="T37" fmla="*/ 150 h 295"/>
                  <a:gd name="T38" fmla="*/ 60 w 121"/>
                  <a:gd name="T39" fmla="*/ 156 h 295"/>
                  <a:gd name="T40" fmla="*/ 61 w 121"/>
                  <a:gd name="T41" fmla="*/ 162 h 295"/>
                  <a:gd name="T42" fmla="*/ 62 w 121"/>
                  <a:gd name="T43" fmla="*/ 164 h 295"/>
                  <a:gd name="T44" fmla="*/ 67 w 121"/>
                  <a:gd name="T45" fmla="*/ 164 h 295"/>
                  <a:gd name="T46" fmla="*/ 77 w 121"/>
                  <a:gd name="T47" fmla="*/ 167 h 295"/>
                  <a:gd name="T48" fmla="*/ 88 w 121"/>
                  <a:gd name="T49" fmla="*/ 173 h 295"/>
                  <a:gd name="T50" fmla="*/ 106 w 121"/>
                  <a:gd name="T51" fmla="*/ 186 h 295"/>
                  <a:gd name="T52" fmla="*/ 115 w 121"/>
                  <a:gd name="T53" fmla="*/ 192 h 295"/>
                  <a:gd name="T54" fmla="*/ 120 w 121"/>
                  <a:gd name="T55" fmla="*/ 195 h 295"/>
                  <a:gd name="T56" fmla="*/ 120 w 121"/>
                  <a:gd name="T57" fmla="*/ 201 h 295"/>
                  <a:gd name="T58" fmla="*/ 117 w 121"/>
                  <a:gd name="T59" fmla="*/ 217 h 295"/>
                  <a:gd name="T60" fmla="*/ 113 w 121"/>
                  <a:gd name="T61" fmla="*/ 240 h 295"/>
                  <a:gd name="T62" fmla="*/ 107 w 121"/>
                  <a:gd name="T63" fmla="*/ 257 h 295"/>
                  <a:gd name="T64" fmla="*/ 98 w 121"/>
                  <a:gd name="T65" fmla="*/ 270 h 295"/>
                  <a:gd name="T66" fmla="*/ 83 w 121"/>
                  <a:gd name="T67" fmla="*/ 284 h 295"/>
                  <a:gd name="T68" fmla="*/ 69 w 121"/>
                  <a:gd name="T69" fmla="*/ 295 h 295"/>
                  <a:gd name="T70" fmla="*/ 60 w 121"/>
                  <a:gd name="T71" fmla="*/ 291 h 295"/>
                  <a:gd name="T72" fmla="*/ 50 w 121"/>
                  <a:gd name="T73" fmla="*/ 288 h 295"/>
                  <a:gd name="T74" fmla="*/ 46 w 121"/>
                  <a:gd name="T75" fmla="*/ 284 h 295"/>
                  <a:gd name="T76" fmla="*/ 46 w 121"/>
                  <a:gd name="T77" fmla="*/ 277 h 295"/>
                  <a:gd name="T78" fmla="*/ 47 w 121"/>
                  <a:gd name="T79" fmla="*/ 267 h 295"/>
                  <a:gd name="T80" fmla="*/ 48 w 121"/>
                  <a:gd name="T81" fmla="*/ 258 h 295"/>
                  <a:gd name="T82" fmla="*/ 49 w 121"/>
                  <a:gd name="T83" fmla="*/ 245 h 29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21"/>
                  <a:gd name="T127" fmla="*/ 0 h 295"/>
                  <a:gd name="T128" fmla="*/ 121 w 121"/>
                  <a:gd name="T129" fmla="*/ 295 h 29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21" h="295">
                    <a:moveTo>
                      <a:pt x="23" y="0"/>
                    </a:moveTo>
                    <a:lnTo>
                      <a:pt x="24" y="8"/>
                    </a:lnTo>
                    <a:lnTo>
                      <a:pt x="26" y="14"/>
                    </a:lnTo>
                    <a:lnTo>
                      <a:pt x="27" y="20"/>
                    </a:lnTo>
                    <a:lnTo>
                      <a:pt x="28" y="25"/>
                    </a:lnTo>
                    <a:lnTo>
                      <a:pt x="29" y="30"/>
                    </a:lnTo>
                    <a:lnTo>
                      <a:pt x="31" y="34"/>
                    </a:lnTo>
                    <a:lnTo>
                      <a:pt x="32" y="37"/>
                    </a:lnTo>
                    <a:lnTo>
                      <a:pt x="34" y="40"/>
                    </a:lnTo>
                    <a:lnTo>
                      <a:pt x="36" y="43"/>
                    </a:lnTo>
                    <a:lnTo>
                      <a:pt x="39" y="45"/>
                    </a:lnTo>
                    <a:lnTo>
                      <a:pt x="43" y="47"/>
                    </a:lnTo>
                    <a:lnTo>
                      <a:pt x="47" y="49"/>
                    </a:lnTo>
                    <a:lnTo>
                      <a:pt x="51" y="52"/>
                    </a:lnTo>
                    <a:lnTo>
                      <a:pt x="56" y="54"/>
                    </a:lnTo>
                    <a:lnTo>
                      <a:pt x="62" y="56"/>
                    </a:lnTo>
                    <a:lnTo>
                      <a:pt x="69" y="59"/>
                    </a:lnTo>
                    <a:lnTo>
                      <a:pt x="66" y="63"/>
                    </a:lnTo>
                    <a:lnTo>
                      <a:pt x="62" y="67"/>
                    </a:lnTo>
                    <a:lnTo>
                      <a:pt x="58" y="71"/>
                    </a:lnTo>
                    <a:lnTo>
                      <a:pt x="55" y="75"/>
                    </a:lnTo>
                    <a:lnTo>
                      <a:pt x="52" y="78"/>
                    </a:lnTo>
                    <a:lnTo>
                      <a:pt x="48" y="81"/>
                    </a:lnTo>
                    <a:lnTo>
                      <a:pt x="45" y="83"/>
                    </a:lnTo>
                    <a:lnTo>
                      <a:pt x="40" y="85"/>
                    </a:lnTo>
                    <a:lnTo>
                      <a:pt x="33" y="89"/>
                    </a:lnTo>
                    <a:lnTo>
                      <a:pt x="24" y="92"/>
                    </a:lnTo>
                    <a:lnTo>
                      <a:pt x="19" y="93"/>
                    </a:lnTo>
                    <a:lnTo>
                      <a:pt x="14" y="94"/>
                    </a:lnTo>
                    <a:lnTo>
                      <a:pt x="9" y="97"/>
                    </a:lnTo>
                    <a:lnTo>
                      <a:pt x="4" y="98"/>
                    </a:lnTo>
                    <a:lnTo>
                      <a:pt x="2" y="102"/>
                    </a:lnTo>
                    <a:lnTo>
                      <a:pt x="1" y="105"/>
                    </a:lnTo>
                    <a:lnTo>
                      <a:pt x="1" y="108"/>
                    </a:lnTo>
                    <a:lnTo>
                      <a:pt x="0" y="111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2" y="122"/>
                    </a:lnTo>
                    <a:lnTo>
                      <a:pt x="4" y="123"/>
                    </a:lnTo>
                    <a:lnTo>
                      <a:pt x="6" y="124"/>
                    </a:lnTo>
                    <a:lnTo>
                      <a:pt x="10" y="125"/>
                    </a:lnTo>
                    <a:lnTo>
                      <a:pt x="14" y="125"/>
                    </a:lnTo>
                    <a:lnTo>
                      <a:pt x="18" y="125"/>
                    </a:lnTo>
                    <a:lnTo>
                      <a:pt x="24" y="126"/>
                    </a:lnTo>
                    <a:lnTo>
                      <a:pt x="30" y="127"/>
                    </a:lnTo>
                    <a:lnTo>
                      <a:pt x="35" y="128"/>
                    </a:lnTo>
                    <a:lnTo>
                      <a:pt x="43" y="130"/>
                    </a:lnTo>
                    <a:lnTo>
                      <a:pt x="46" y="131"/>
                    </a:lnTo>
                    <a:lnTo>
                      <a:pt x="49" y="133"/>
                    </a:lnTo>
                    <a:lnTo>
                      <a:pt x="52" y="134"/>
                    </a:lnTo>
                    <a:lnTo>
                      <a:pt x="56" y="137"/>
                    </a:lnTo>
                    <a:lnTo>
                      <a:pt x="56" y="141"/>
                    </a:lnTo>
                    <a:lnTo>
                      <a:pt x="57" y="144"/>
                    </a:lnTo>
                    <a:lnTo>
                      <a:pt x="58" y="147"/>
                    </a:lnTo>
                    <a:lnTo>
                      <a:pt x="58" y="150"/>
                    </a:lnTo>
                    <a:lnTo>
                      <a:pt x="59" y="152"/>
                    </a:lnTo>
                    <a:lnTo>
                      <a:pt x="59" y="154"/>
                    </a:lnTo>
                    <a:lnTo>
                      <a:pt x="60" y="156"/>
                    </a:lnTo>
                    <a:lnTo>
                      <a:pt x="60" y="157"/>
                    </a:lnTo>
                    <a:lnTo>
                      <a:pt x="60" y="160"/>
                    </a:lnTo>
                    <a:lnTo>
                      <a:pt x="61" y="162"/>
                    </a:lnTo>
                    <a:lnTo>
                      <a:pt x="61" y="163"/>
                    </a:lnTo>
                    <a:lnTo>
                      <a:pt x="62" y="164"/>
                    </a:lnTo>
                    <a:lnTo>
                      <a:pt x="63" y="164"/>
                    </a:lnTo>
                    <a:lnTo>
                      <a:pt x="65" y="164"/>
                    </a:lnTo>
                    <a:lnTo>
                      <a:pt x="67" y="164"/>
                    </a:lnTo>
                    <a:lnTo>
                      <a:pt x="70" y="165"/>
                    </a:lnTo>
                    <a:lnTo>
                      <a:pt x="73" y="166"/>
                    </a:lnTo>
                    <a:lnTo>
                      <a:pt x="77" y="167"/>
                    </a:lnTo>
                    <a:lnTo>
                      <a:pt x="82" y="170"/>
                    </a:lnTo>
                    <a:lnTo>
                      <a:pt x="84" y="171"/>
                    </a:lnTo>
                    <a:lnTo>
                      <a:pt x="88" y="173"/>
                    </a:lnTo>
                    <a:lnTo>
                      <a:pt x="94" y="177"/>
                    </a:lnTo>
                    <a:lnTo>
                      <a:pt x="100" y="181"/>
                    </a:lnTo>
                    <a:lnTo>
                      <a:pt x="106" y="186"/>
                    </a:lnTo>
                    <a:lnTo>
                      <a:pt x="110" y="188"/>
                    </a:lnTo>
                    <a:lnTo>
                      <a:pt x="113" y="190"/>
                    </a:lnTo>
                    <a:lnTo>
                      <a:pt x="115" y="192"/>
                    </a:lnTo>
                    <a:lnTo>
                      <a:pt x="117" y="193"/>
                    </a:lnTo>
                    <a:lnTo>
                      <a:pt x="119" y="194"/>
                    </a:lnTo>
                    <a:lnTo>
                      <a:pt x="120" y="195"/>
                    </a:lnTo>
                    <a:lnTo>
                      <a:pt x="121" y="196"/>
                    </a:lnTo>
                    <a:lnTo>
                      <a:pt x="120" y="201"/>
                    </a:lnTo>
                    <a:lnTo>
                      <a:pt x="119" y="207"/>
                    </a:lnTo>
                    <a:lnTo>
                      <a:pt x="118" y="212"/>
                    </a:lnTo>
                    <a:lnTo>
                      <a:pt x="117" y="217"/>
                    </a:lnTo>
                    <a:lnTo>
                      <a:pt x="116" y="225"/>
                    </a:lnTo>
                    <a:lnTo>
                      <a:pt x="114" y="233"/>
                    </a:lnTo>
                    <a:lnTo>
                      <a:pt x="113" y="240"/>
                    </a:lnTo>
                    <a:lnTo>
                      <a:pt x="111" y="245"/>
                    </a:lnTo>
                    <a:lnTo>
                      <a:pt x="110" y="252"/>
                    </a:lnTo>
                    <a:lnTo>
                      <a:pt x="107" y="257"/>
                    </a:lnTo>
                    <a:lnTo>
                      <a:pt x="104" y="261"/>
                    </a:lnTo>
                    <a:lnTo>
                      <a:pt x="101" y="265"/>
                    </a:lnTo>
                    <a:lnTo>
                      <a:pt x="98" y="270"/>
                    </a:lnTo>
                    <a:lnTo>
                      <a:pt x="94" y="275"/>
                    </a:lnTo>
                    <a:lnTo>
                      <a:pt x="89" y="279"/>
                    </a:lnTo>
                    <a:lnTo>
                      <a:pt x="83" y="284"/>
                    </a:lnTo>
                    <a:lnTo>
                      <a:pt x="76" y="288"/>
                    </a:lnTo>
                    <a:lnTo>
                      <a:pt x="73" y="291"/>
                    </a:lnTo>
                    <a:lnTo>
                      <a:pt x="69" y="295"/>
                    </a:lnTo>
                    <a:lnTo>
                      <a:pt x="66" y="293"/>
                    </a:lnTo>
                    <a:lnTo>
                      <a:pt x="62" y="292"/>
                    </a:lnTo>
                    <a:lnTo>
                      <a:pt x="60" y="291"/>
                    </a:lnTo>
                    <a:lnTo>
                      <a:pt x="57" y="290"/>
                    </a:lnTo>
                    <a:lnTo>
                      <a:pt x="53" y="289"/>
                    </a:lnTo>
                    <a:lnTo>
                      <a:pt x="50" y="288"/>
                    </a:lnTo>
                    <a:lnTo>
                      <a:pt x="48" y="287"/>
                    </a:lnTo>
                    <a:lnTo>
                      <a:pt x="47" y="286"/>
                    </a:lnTo>
                    <a:lnTo>
                      <a:pt x="46" y="284"/>
                    </a:lnTo>
                    <a:lnTo>
                      <a:pt x="46" y="282"/>
                    </a:lnTo>
                    <a:lnTo>
                      <a:pt x="46" y="280"/>
                    </a:lnTo>
                    <a:lnTo>
                      <a:pt x="46" y="277"/>
                    </a:lnTo>
                    <a:lnTo>
                      <a:pt x="46" y="273"/>
                    </a:lnTo>
                    <a:lnTo>
                      <a:pt x="47" y="270"/>
                    </a:lnTo>
                    <a:lnTo>
                      <a:pt x="47" y="267"/>
                    </a:lnTo>
                    <a:lnTo>
                      <a:pt x="47" y="265"/>
                    </a:lnTo>
                    <a:lnTo>
                      <a:pt x="48" y="261"/>
                    </a:lnTo>
                    <a:lnTo>
                      <a:pt x="48" y="258"/>
                    </a:lnTo>
                    <a:lnTo>
                      <a:pt x="48" y="255"/>
                    </a:lnTo>
                    <a:lnTo>
                      <a:pt x="49" y="251"/>
                    </a:lnTo>
                    <a:lnTo>
                      <a:pt x="49" y="245"/>
                    </a:lnTo>
                    <a:lnTo>
                      <a:pt x="49" y="241"/>
                    </a:lnTo>
                    <a:lnTo>
                      <a:pt x="49" y="236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9" name="Freeform 142"/>
              <p:cNvSpPr>
                <a:spLocks/>
              </p:cNvSpPr>
              <p:nvPr/>
            </p:nvSpPr>
            <p:spPr bwMode="auto">
              <a:xfrm>
                <a:off x="378" y="2038"/>
                <a:ext cx="72" cy="61"/>
              </a:xfrm>
              <a:custGeom>
                <a:avLst/>
                <a:gdLst>
                  <a:gd name="T0" fmla="*/ 35 w 72"/>
                  <a:gd name="T1" fmla="*/ 0 h 61"/>
                  <a:gd name="T2" fmla="*/ 32 w 72"/>
                  <a:gd name="T3" fmla="*/ 0 h 61"/>
                  <a:gd name="T4" fmla="*/ 28 w 72"/>
                  <a:gd name="T5" fmla="*/ 0 h 61"/>
                  <a:gd name="T6" fmla="*/ 25 w 72"/>
                  <a:gd name="T7" fmla="*/ 1 h 61"/>
                  <a:gd name="T8" fmla="*/ 22 w 72"/>
                  <a:gd name="T9" fmla="*/ 2 h 61"/>
                  <a:gd name="T10" fmla="*/ 15 w 72"/>
                  <a:gd name="T11" fmla="*/ 4 h 61"/>
                  <a:gd name="T12" fmla="*/ 10 w 72"/>
                  <a:gd name="T13" fmla="*/ 8 h 61"/>
                  <a:gd name="T14" fmla="*/ 7 w 72"/>
                  <a:gd name="T15" fmla="*/ 10 h 61"/>
                  <a:gd name="T16" fmla="*/ 5 w 72"/>
                  <a:gd name="T17" fmla="*/ 12 h 61"/>
                  <a:gd name="T18" fmla="*/ 4 w 72"/>
                  <a:gd name="T19" fmla="*/ 16 h 61"/>
                  <a:gd name="T20" fmla="*/ 2 w 72"/>
                  <a:gd name="T21" fmla="*/ 18 h 61"/>
                  <a:gd name="T22" fmla="*/ 1 w 72"/>
                  <a:gd name="T23" fmla="*/ 21 h 61"/>
                  <a:gd name="T24" fmla="*/ 0 w 72"/>
                  <a:gd name="T25" fmla="*/ 24 h 61"/>
                  <a:gd name="T26" fmla="*/ 0 w 72"/>
                  <a:gd name="T27" fmla="*/ 27 h 61"/>
                  <a:gd name="T28" fmla="*/ 0 w 72"/>
                  <a:gd name="T29" fmla="*/ 30 h 61"/>
                  <a:gd name="T30" fmla="*/ 0 w 72"/>
                  <a:gd name="T31" fmla="*/ 32 h 61"/>
                  <a:gd name="T32" fmla="*/ 0 w 72"/>
                  <a:gd name="T33" fmla="*/ 35 h 61"/>
                  <a:gd name="T34" fmla="*/ 1 w 72"/>
                  <a:gd name="T35" fmla="*/ 39 h 61"/>
                  <a:gd name="T36" fmla="*/ 2 w 72"/>
                  <a:gd name="T37" fmla="*/ 42 h 61"/>
                  <a:gd name="T38" fmla="*/ 4 w 72"/>
                  <a:gd name="T39" fmla="*/ 44 h 61"/>
                  <a:gd name="T40" fmla="*/ 5 w 72"/>
                  <a:gd name="T41" fmla="*/ 47 h 61"/>
                  <a:gd name="T42" fmla="*/ 7 w 72"/>
                  <a:gd name="T43" fmla="*/ 49 h 61"/>
                  <a:gd name="T44" fmla="*/ 10 w 72"/>
                  <a:gd name="T45" fmla="*/ 51 h 61"/>
                  <a:gd name="T46" fmla="*/ 15 w 72"/>
                  <a:gd name="T47" fmla="*/ 55 h 61"/>
                  <a:gd name="T48" fmla="*/ 22 w 72"/>
                  <a:gd name="T49" fmla="*/ 57 h 61"/>
                  <a:gd name="T50" fmla="*/ 25 w 72"/>
                  <a:gd name="T51" fmla="*/ 59 h 61"/>
                  <a:gd name="T52" fmla="*/ 28 w 72"/>
                  <a:gd name="T53" fmla="*/ 60 h 61"/>
                  <a:gd name="T54" fmla="*/ 32 w 72"/>
                  <a:gd name="T55" fmla="*/ 60 h 61"/>
                  <a:gd name="T56" fmla="*/ 35 w 72"/>
                  <a:gd name="T57" fmla="*/ 61 h 61"/>
                  <a:gd name="T58" fmla="*/ 39 w 72"/>
                  <a:gd name="T59" fmla="*/ 60 h 61"/>
                  <a:gd name="T60" fmla="*/ 43 w 72"/>
                  <a:gd name="T61" fmla="*/ 60 h 61"/>
                  <a:gd name="T62" fmla="*/ 46 w 72"/>
                  <a:gd name="T63" fmla="*/ 59 h 61"/>
                  <a:gd name="T64" fmla="*/ 49 w 72"/>
                  <a:gd name="T65" fmla="*/ 57 h 61"/>
                  <a:gd name="T66" fmla="*/ 55 w 72"/>
                  <a:gd name="T67" fmla="*/ 55 h 61"/>
                  <a:gd name="T68" fmla="*/ 60 w 72"/>
                  <a:gd name="T69" fmla="*/ 51 h 61"/>
                  <a:gd name="T70" fmla="*/ 64 w 72"/>
                  <a:gd name="T71" fmla="*/ 49 h 61"/>
                  <a:gd name="T72" fmla="*/ 66 w 72"/>
                  <a:gd name="T73" fmla="*/ 47 h 61"/>
                  <a:gd name="T74" fmla="*/ 67 w 72"/>
                  <a:gd name="T75" fmla="*/ 44 h 61"/>
                  <a:gd name="T76" fmla="*/ 69 w 72"/>
                  <a:gd name="T77" fmla="*/ 42 h 61"/>
                  <a:gd name="T78" fmla="*/ 70 w 72"/>
                  <a:gd name="T79" fmla="*/ 39 h 61"/>
                  <a:gd name="T80" fmla="*/ 71 w 72"/>
                  <a:gd name="T81" fmla="*/ 35 h 61"/>
                  <a:gd name="T82" fmla="*/ 71 w 72"/>
                  <a:gd name="T83" fmla="*/ 32 h 61"/>
                  <a:gd name="T84" fmla="*/ 72 w 72"/>
                  <a:gd name="T85" fmla="*/ 30 h 61"/>
                  <a:gd name="T86" fmla="*/ 71 w 72"/>
                  <a:gd name="T87" fmla="*/ 27 h 61"/>
                  <a:gd name="T88" fmla="*/ 71 w 72"/>
                  <a:gd name="T89" fmla="*/ 24 h 61"/>
                  <a:gd name="T90" fmla="*/ 70 w 72"/>
                  <a:gd name="T91" fmla="*/ 21 h 61"/>
                  <a:gd name="T92" fmla="*/ 69 w 72"/>
                  <a:gd name="T93" fmla="*/ 18 h 61"/>
                  <a:gd name="T94" fmla="*/ 67 w 72"/>
                  <a:gd name="T95" fmla="*/ 16 h 61"/>
                  <a:gd name="T96" fmla="*/ 66 w 72"/>
                  <a:gd name="T97" fmla="*/ 12 h 61"/>
                  <a:gd name="T98" fmla="*/ 64 w 72"/>
                  <a:gd name="T99" fmla="*/ 10 h 61"/>
                  <a:gd name="T100" fmla="*/ 60 w 72"/>
                  <a:gd name="T101" fmla="*/ 8 h 61"/>
                  <a:gd name="T102" fmla="*/ 55 w 72"/>
                  <a:gd name="T103" fmla="*/ 4 h 61"/>
                  <a:gd name="T104" fmla="*/ 49 w 72"/>
                  <a:gd name="T105" fmla="*/ 2 h 61"/>
                  <a:gd name="T106" fmla="*/ 46 w 72"/>
                  <a:gd name="T107" fmla="*/ 1 h 61"/>
                  <a:gd name="T108" fmla="*/ 43 w 72"/>
                  <a:gd name="T109" fmla="*/ 0 h 61"/>
                  <a:gd name="T110" fmla="*/ 39 w 72"/>
                  <a:gd name="T111" fmla="*/ 0 h 61"/>
                  <a:gd name="T112" fmla="*/ 35 w 72"/>
                  <a:gd name="T113" fmla="*/ 0 h 6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2"/>
                  <a:gd name="T172" fmla="*/ 0 h 61"/>
                  <a:gd name="T173" fmla="*/ 72 w 72"/>
                  <a:gd name="T174" fmla="*/ 61 h 6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2" h="61">
                    <a:moveTo>
                      <a:pt x="35" y="0"/>
                    </a:moveTo>
                    <a:lnTo>
                      <a:pt x="32" y="0"/>
                    </a:lnTo>
                    <a:lnTo>
                      <a:pt x="28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5" y="4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5" y="47"/>
                    </a:lnTo>
                    <a:lnTo>
                      <a:pt x="7" y="49"/>
                    </a:lnTo>
                    <a:lnTo>
                      <a:pt x="10" y="51"/>
                    </a:lnTo>
                    <a:lnTo>
                      <a:pt x="15" y="55"/>
                    </a:lnTo>
                    <a:lnTo>
                      <a:pt x="22" y="57"/>
                    </a:lnTo>
                    <a:lnTo>
                      <a:pt x="25" y="59"/>
                    </a:lnTo>
                    <a:lnTo>
                      <a:pt x="28" y="60"/>
                    </a:lnTo>
                    <a:lnTo>
                      <a:pt x="32" y="60"/>
                    </a:lnTo>
                    <a:lnTo>
                      <a:pt x="35" y="61"/>
                    </a:lnTo>
                    <a:lnTo>
                      <a:pt x="39" y="60"/>
                    </a:lnTo>
                    <a:lnTo>
                      <a:pt x="43" y="60"/>
                    </a:lnTo>
                    <a:lnTo>
                      <a:pt x="46" y="59"/>
                    </a:lnTo>
                    <a:lnTo>
                      <a:pt x="49" y="57"/>
                    </a:lnTo>
                    <a:lnTo>
                      <a:pt x="55" y="55"/>
                    </a:lnTo>
                    <a:lnTo>
                      <a:pt x="60" y="51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1" y="35"/>
                    </a:lnTo>
                    <a:lnTo>
                      <a:pt x="71" y="32"/>
                    </a:lnTo>
                    <a:lnTo>
                      <a:pt x="72" y="30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0" y="21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0" y="8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6" y="1"/>
                    </a:lnTo>
                    <a:lnTo>
                      <a:pt x="43" y="0"/>
                    </a:lnTo>
                    <a:lnTo>
                      <a:pt x="39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BBE0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Freeform 143"/>
              <p:cNvSpPr>
                <a:spLocks/>
              </p:cNvSpPr>
              <p:nvPr/>
            </p:nvSpPr>
            <p:spPr bwMode="auto">
              <a:xfrm>
                <a:off x="378" y="2038"/>
                <a:ext cx="72" cy="61"/>
              </a:xfrm>
              <a:custGeom>
                <a:avLst/>
                <a:gdLst>
                  <a:gd name="T0" fmla="*/ 35 w 72"/>
                  <a:gd name="T1" fmla="*/ 0 h 61"/>
                  <a:gd name="T2" fmla="*/ 32 w 72"/>
                  <a:gd name="T3" fmla="*/ 0 h 61"/>
                  <a:gd name="T4" fmla="*/ 28 w 72"/>
                  <a:gd name="T5" fmla="*/ 0 h 61"/>
                  <a:gd name="T6" fmla="*/ 25 w 72"/>
                  <a:gd name="T7" fmla="*/ 1 h 61"/>
                  <a:gd name="T8" fmla="*/ 22 w 72"/>
                  <a:gd name="T9" fmla="*/ 2 h 61"/>
                  <a:gd name="T10" fmla="*/ 15 w 72"/>
                  <a:gd name="T11" fmla="*/ 4 h 61"/>
                  <a:gd name="T12" fmla="*/ 10 w 72"/>
                  <a:gd name="T13" fmla="*/ 8 h 61"/>
                  <a:gd name="T14" fmla="*/ 7 w 72"/>
                  <a:gd name="T15" fmla="*/ 10 h 61"/>
                  <a:gd name="T16" fmla="*/ 5 w 72"/>
                  <a:gd name="T17" fmla="*/ 12 h 61"/>
                  <a:gd name="T18" fmla="*/ 4 w 72"/>
                  <a:gd name="T19" fmla="*/ 16 h 61"/>
                  <a:gd name="T20" fmla="*/ 2 w 72"/>
                  <a:gd name="T21" fmla="*/ 18 h 61"/>
                  <a:gd name="T22" fmla="*/ 1 w 72"/>
                  <a:gd name="T23" fmla="*/ 21 h 61"/>
                  <a:gd name="T24" fmla="*/ 0 w 72"/>
                  <a:gd name="T25" fmla="*/ 24 h 61"/>
                  <a:gd name="T26" fmla="*/ 0 w 72"/>
                  <a:gd name="T27" fmla="*/ 27 h 61"/>
                  <a:gd name="T28" fmla="*/ 0 w 72"/>
                  <a:gd name="T29" fmla="*/ 30 h 61"/>
                  <a:gd name="T30" fmla="*/ 0 w 72"/>
                  <a:gd name="T31" fmla="*/ 32 h 61"/>
                  <a:gd name="T32" fmla="*/ 0 w 72"/>
                  <a:gd name="T33" fmla="*/ 35 h 61"/>
                  <a:gd name="T34" fmla="*/ 1 w 72"/>
                  <a:gd name="T35" fmla="*/ 39 h 61"/>
                  <a:gd name="T36" fmla="*/ 2 w 72"/>
                  <a:gd name="T37" fmla="*/ 42 h 61"/>
                  <a:gd name="T38" fmla="*/ 4 w 72"/>
                  <a:gd name="T39" fmla="*/ 44 h 61"/>
                  <a:gd name="T40" fmla="*/ 5 w 72"/>
                  <a:gd name="T41" fmla="*/ 47 h 61"/>
                  <a:gd name="T42" fmla="*/ 7 w 72"/>
                  <a:gd name="T43" fmla="*/ 49 h 61"/>
                  <a:gd name="T44" fmla="*/ 10 w 72"/>
                  <a:gd name="T45" fmla="*/ 51 h 61"/>
                  <a:gd name="T46" fmla="*/ 15 w 72"/>
                  <a:gd name="T47" fmla="*/ 55 h 61"/>
                  <a:gd name="T48" fmla="*/ 22 w 72"/>
                  <a:gd name="T49" fmla="*/ 57 h 61"/>
                  <a:gd name="T50" fmla="*/ 25 w 72"/>
                  <a:gd name="T51" fmla="*/ 59 h 61"/>
                  <a:gd name="T52" fmla="*/ 28 w 72"/>
                  <a:gd name="T53" fmla="*/ 60 h 61"/>
                  <a:gd name="T54" fmla="*/ 32 w 72"/>
                  <a:gd name="T55" fmla="*/ 60 h 61"/>
                  <a:gd name="T56" fmla="*/ 35 w 72"/>
                  <a:gd name="T57" fmla="*/ 61 h 61"/>
                  <a:gd name="T58" fmla="*/ 39 w 72"/>
                  <a:gd name="T59" fmla="*/ 60 h 61"/>
                  <a:gd name="T60" fmla="*/ 43 w 72"/>
                  <a:gd name="T61" fmla="*/ 60 h 61"/>
                  <a:gd name="T62" fmla="*/ 46 w 72"/>
                  <a:gd name="T63" fmla="*/ 59 h 61"/>
                  <a:gd name="T64" fmla="*/ 49 w 72"/>
                  <a:gd name="T65" fmla="*/ 57 h 61"/>
                  <a:gd name="T66" fmla="*/ 55 w 72"/>
                  <a:gd name="T67" fmla="*/ 55 h 61"/>
                  <a:gd name="T68" fmla="*/ 60 w 72"/>
                  <a:gd name="T69" fmla="*/ 51 h 61"/>
                  <a:gd name="T70" fmla="*/ 64 w 72"/>
                  <a:gd name="T71" fmla="*/ 49 h 61"/>
                  <a:gd name="T72" fmla="*/ 66 w 72"/>
                  <a:gd name="T73" fmla="*/ 47 h 61"/>
                  <a:gd name="T74" fmla="*/ 67 w 72"/>
                  <a:gd name="T75" fmla="*/ 44 h 61"/>
                  <a:gd name="T76" fmla="*/ 69 w 72"/>
                  <a:gd name="T77" fmla="*/ 42 h 61"/>
                  <a:gd name="T78" fmla="*/ 70 w 72"/>
                  <a:gd name="T79" fmla="*/ 39 h 61"/>
                  <a:gd name="T80" fmla="*/ 71 w 72"/>
                  <a:gd name="T81" fmla="*/ 35 h 61"/>
                  <a:gd name="T82" fmla="*/ 71 w 72"/>
                  <a:gd name="T83" fmla="*/ 32 h 61"/>
                  <a:gd name="T84" fmla="*/ 72 w 72"/>
                  <a:gd name="T85" fmla="*/ 30 h 61"/>
                  <a:gd name="T86" fmla="*/ 71 w 72"/>
                  <a:gd name="T87" fmla="*/ 27 h 61"/>
                  <a:gd name="T88" fmla="*/ 71 w 72"/>
                  <a:gd name="T89" fmla="*/ 24 h 61"/>
                  <a:gd name="T90" fmla="*/ 70 w 72"/>
                  <a:gd name="T91" fmla="*/ 21 h 61"/>
                  <a:gd name="T92" fmla="*/ 69 w 72"/>
                  <a:gd name="T93" fmla="*/ 18 h 61"/>
                  <a:gd name="T94" fmla="*/ 67 w 72"/>
                  <a:gd name="T95" fmla="*/ 16 h 61"/>
                  <a:gd name="T96" fmla="*/ 66 w 72"/>
                  <a:gd name="T97" fmla="*/ 12 h 61"/>
                  <a:gd name="T98" fmla="*/ 64 w 72"/>
                  <a:gd name="T99" fmla="*/ 10 h 61"/>
                  <a:gd name="T100" fmla="*/ 60 w 72"/>
                  <a:gd name="T101" fmla="*/ 8 h 61"/>
                  <a:gd name="T102" fmla="*/ 55 w 72"/>
                  <a:gd name="T103" fmla="*/ 4 h 61"/>
                  <a:gd name="T104" fmla="*/ 49 w 72"/>
                  <a:gd name="T105" fmla="*/ 2 h 61"/>
                  <a:gd name="T106" fmla="*/ 46 w 72"/>
                  <a:gd name="T107" fmla="*/ 1 h 61"/>
                  <a:gd name="T108" fmla="*/ 43 w 72"/>
                  <a:gd name="T109" fmla="*/ 0 h 61"/>
                  <a:gd name="T110" fmla="*/ 39 w 72"/>
                  <a:gd name="T111" fmla="*/ 0 h 61"/>
                  <a:gd name="T112" fmla="*/ 35 w 72"/>
                  <a:gd name="T113" fmla="*/ 0 h 6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2"/>
                  <a:gd name="T172" fmla="*/ 0 h 61"/>
                  <a:gd name="T173" fmla="*/ 72 w 72"/>
                  <a:gd name="T174" fmla="*/ 61 h 6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2" h="61">
                    <a:moveTo>
                      <a:pt x="35" y="0"/>
                    </a:moveTo>
                    <a:lnTo>
                      <a:pt x="32" y="0"/>
                    </a:lnTo>
                    <a:lnTo>
                      <a:pt x="28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5" y="4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1" y="21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2"/>
                    </a:lnTo>
                    <a:lnTo>
                      <a:pt x="4" y="44"/>
                    </a:lnTo>
                    <a:lnTo>
                      <a:pt x="5" y="47"/>
                    </a:lnTo>
                    <a:lnTo>
                      <a:pt x="7" y="49"/>
                    </a:lnTo>
                    <a:lnTo>
                      <a:pt x="10" y="51"/>
                    </a:lnTo>
                    <a:lnTo>
                      <a:pt x="15" y="55"/>
                    </a:lnTo>
                    <a:lnTo>
                      <a:pt x="22" y="57"/>
                    </a:lnTo>
                    <a:lnTo>
                      <a:pt x="25" y="59"/>
                    </a:lnTo>
                    <a:lnTo>
                      <a:pt x="28" y="60"/>
                    </a:lnTo>
                    <a:lnTo>
                      <a:pt x="32" y="60"/>
                    </a:lnTo>
                    <a:lnTo>
                      <a:pt x="35" y="61"/>
                    </a:lnTo>
                    <a:lnTo>
                      <a:pt x="39" y="60"/>
                    </a:lnTo>
                    <a:lnTo>
                      <a:pt x="43" y="60"/>
                    </a:lnTo>
                    <a:lnTo>
                      <a:pt x="46" y="59"/>
                    </a:lnTo>
                    <a:lnTo>
                      <a:pt x="49" y="57"/>
                    </a:lnTo>
                    <a:lnTo>
                      <a:pt x="55" y="55"/>
                    </a:lnTo>
                    <a:lnTo>
                      <a:pt x="60" y="51"/>
                    </a:lnTo>
                    <a:lnTo>
                      <a:pt x="64" y="49"/>
                    </a:lnTo>
                    <a:lnTo>
                      <a:pt x="66" y="47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1" y="35"/>
                    </a:lnTo>
                    <a:lnTo>
                      <a:pt x="71" y="32"/>
                    </a:lnTo>
                    <a:lnTo>
                      <a:pt x="72" y="30"/>
                    </a:lnTo>
                    <a:lnTo>
                      <a:pt x="71" y="27"/>
                    </a:lnTo>
                    <a:lnTo>
                      <a:pt x="71" y="24"/>
                    </a:lnTo>
                    <a:lnTo>
                      <a:pt x="70" y="21"/>
                    </a:lnTo>
                    <a:lnTo>
                      <a:pt x="69" y="18"/>
                    </a:lnTo>
                    <a:lnTo>
                      <a:pt x="67" y="16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0" y="8"/>
                    </a:lnTo>
                    <a:lnTo>
                      <a:pt x="55" y="4"/>
                    </a:lnTo>
                    <a:lnTo>
                      <a:pt x="49" y="2"/>
                    </a:lnTo>
                    <a:lnTo>
                      <a:pt x="46" y="1"/>
                    </a:lnTo>
                    <a:lnTo>
                      <a:pt x="43" y="0"/>
                    </a:lnTo>
                    <a:lnTo>
                      <a:pt x="39" y="0"/>
                    </a:lnTo>
                    <a:lnTo>
                      <a:pt x="35" y="0"/>
                    </a:lnTo>
                  </a:path>
                </a:pathLst>
              </a:cu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Freeform 144"/>
              <p:cNvSpPr>
                <a:spLocks/>
              </p:cNvSpPr>
              <p:nvPr/>
            </p:nvSpPr>
            <p:spPr bwMode="auto">
              <a:xfrm>
                <a:off x="152" y="1915"/>
                <a:ext cx="599" cy="1084"/>
              </a:xfrm>
              <a:custGeom>
                <a:avLst/>
                <a:gdLst>
                  <a:gd name="T0" fmla="*/ 284 w 599"/>
                  <a:gd name="T1" fmla="*/ 0 h 1084"/>
                  <a:gd name="T2" fmla="*/ 261 w 599"/>
                  <a:gd name="T3" fmla="*/ 5 h 1084"/>
                  <a:gd name="T4" fmla="*/ 239 w 599"/>
                  <a:gd name="T5" fmla="*/ 11 h 1084"/>
                  <a:gd name="T6" fmla="*/ 217 w 599"/>
                  <a:gd name="T7" fmla="*/ 20 h 1084"/>
                  <a:gd name="T8" fmla="*/ 196 w 599"/>
                  <a:gd name="T9" fmla="*/ 33 h 1084"/>
                  <a:gd name="T10" fmla="*/ 176 w 599"/>
                  <a:gd name="T11" fmla="*/ 47 h 1084"/>
                  <a:gd name="T12" fmla="*/ 158 w 599"/>
                  <a:gd name="T13" fmla="*/ 65 h 1084"/>
                  <a:gd name="T14" fmla="*/ 139 w 599"/>
                  <a:gd name="T15" fmla="*/ 85 h 1084"/>
                  <a:gd name="T16" fmla="*/ 109 w 599"/>
                  <a:gd name="T17" fmla="*/ 124 h 1084"/>
                  <a:gd name="T18" fmla="*/ 78 w 599"/>
                  <a:gd name="T19" fmla="*/ 177 h 1084"/>
                  <a:gd name="T20" fmla="*/ 52 w 599"/>
                  <a:gd name="T21" fmla="*/ 239 h 1084"/>
                  <a:gd name="T22" fmla="*/ 30 w 599"/>
                  <a:gd name="T23" fmla="*/ 307 h 1084"/>
                  <a:gd name="T24" fmla="*/ 14 w 599"/>
                  <a:gd name="T25" fmla="*/ 382 h 1084"/>
                  <a:gd name="T26" fmla="*/ 4 w 599"/>
                  <a:gd name="T27" fmla="*/ 460 h 1084"/>
                  <a:gd name="T28" fmla="*/ 0 w 599"/>
                  <a:gd name="T29" fmla="*/ 543 h 1084"/>
                  <a:gd name="T30" fmla="*/ 4 w 599"/>
                  <a:gd name="T31" fmla="*/ 625 h 1084"/>
                  <a:gd name="T32" fmla="*/ 14 w 599"/>
                  <a:gd name="T33" fmla="*/ 703 h 1084"/>
                  <a:gd name="T34" fmla="*/ 30 w 599"/>
                  <a:gd name="T35" fmla="*/ 777 h 1084"/>
                  <a:gd name="T36" fmla="*/ 52 w 599"/>
                  <a:gd name="T37" fmla="*/ 846 h 1084"/>
                  <a:gd name="T38" fmla="*/ 78 w 599"/>
                  <a:gd name="T39" fmla="*/ 907 h 1084"/>
                  <a:gd name="T40" fmla="*/ 109 w 599"/>
                  <a:gd name="T41" fmla="*/ 961 h 1084"/>
                  <a:gd name="T42" fmla="*/ 145 w 599"/>
                  <a:gd name="T43" fmla="*/ 1006 h 1084"/>
                  <a:gd name="T44" fmla="*/ 164 w 599"/>
                  <a:gd name="T45" fmla="*/ 1025 h 1084"/>
                  <a:gd name="T46" fmla="*/ 183 w 599"/>
                  <a:gd name="T47" fmla="*/ 1041 h 1084"/>
                  <a:gd name="T48" fmla="*/ 204 w 599"/>
                  <a:gd name="T49" fmla="*/ 1056 h 1084"/>
                  <a:gd name="T50" fmla="*/ 225 w 599"/>
                  <a:gd name="T51" fmla="*/ 1068 h 1084"/>
                  <a:gd name="T52" fmla="*/ 247 w 599"/>
                  <a:gd name="T53" fmla="*/ 1076 h 1084"/>
                  <a:gd name="T54" fmla="*/ 269 w 599"/>
                  <a:gd name="T55" fmla="*/ 1081 h 1084"/>
                  <a:gd name="T56" fmla="*/ 292 w 599"/>
                  <a:gd name="T57" fmla="*/ 1084 h 1084"/>
                  <a:gd name="T58" fmla="*/ 315 w 599"/>
                  <a:gd name="T59" fmla="*/ 1083 h 1084"/>
                  <a:gd name="T60" fmla="*/ 338 w 599"/>
                  <a:gd name="T61" fmla="*/ 1080 h 1084"/>
                  <a:gd name="T62" fmla="*/ 360 w 599"/>
                  <a:gd name="T63" fmla="*/ 1074 h 1084"/>
                  <a:gd name="T64" fmla="*/ 382 w 599"/>
                  <a:gd name="T65" fmla="*/ 1063 h 1084"/>
                  <a:gd name="T66" fmla="*/ 403 w 599"/>
                  <a:gd name="T67" fmla="*/ 1052 h 1084"/>
                  <a:gd name="T68" fmla="*/ 423 w 599"/>
                  <a:gd name="T69" fmla="*/ 1036 h 1084"/>
                  <a:gd name="T70" fmla="*/ 443 w 599"/>
                  <a:gd name="T71" fmla="*/ 1019 h 1084"/>
                  <a:gd name="T72" fmla="*/ 460 w 599"/>
                  <a:gd name="T73" fmla="*/ 1000 h 1084"/>
                  <a:gd name="T74" fmla="*/ 490 w 599"/>
                  <a:gd name="T75" fmla="*/ 961 h 1084"/>
                  <a:gd name="T76" fmla="*/ 521 w 599"/>
                  <a:gd name="T77" fmla="*/ 907 h 1084"/>
                  <a:gd name="T78" fmla="*/ 547 w 599"/>
                  <a:gd name="T79" fmla="*/ 846 h 1084"/>
                  <a:gd name="T80" fmla="*/ 569 w 599"/>
                  <a:gd name="T81" fmla="*/ 777 h 1084"/>
                  <a:gd name="T82" fmla="*/ 585 w 599"/>
                  <a:gd name="T83" fmla="*/ 703 h 1084"/>
                  <a:gd name="T84" fmla="*/ 595 w 599"/>
                  <a:gd name="T85" fmla="*/ 625 h 1084"/>
                  <a:gd name="T86" fmla="*/ 599 w 599"/>
                  <a:gd name="T87" fmla="*/ 542 h 1084"/>
                  <a:gd name="T88" fmla="*/ 595 w 599"/>
                  <a:gd name="T89" fmla="*/ 460 h 1084"/>
                  <a:gd name="T90" fmla="*/ 585 w 599"/>
                  <a:gd name="T91" fmla="*/ 382 h 1084"/>
                  <a:gd name="T92" fmla="*/ 569 w 599"/>
                  <a:gd name="T93" fmla="*/ 307 h 1084"/>
                  <a:gd name="T94" fmla="*/ 547 w 599"/>
                  <a:gd name="T95" fmla="*/ 239 h 1084"/>
                  <a:gd name="T96" fmla="*/ 521 w 599"/>
                  <a:gd name="T97" fmla="*/ 177 h 1084"/>
                  <a:gd name="T98" fmla="*/ 490 w 599"/>
                  <a:gd name="T99" fmla="*/ 124 h 1084"/>
                  <a:gd name="T100" fmla="*/ 460 w 599"/>
                  <a:gd name="T101" fmla="*/ 85 h 1084"/>
                  <a:gd name="T102" fmla="*/ 443 w 599"/>
                  <a:gd name="T103" fmla="*/ 65 h 1084"/>
                  <a:gd name="T104" fmla="*/ 423 w 599"/>
                  <a:gd name="T105" fmla="*/ 47 h 1084"/>
                  <a:gd name="T106" fmla="*/ 403 w 599"/>
                  <a:gd name="T107" fmla="*/ 33 h 1084"/>
                  <a:gd name="T108" fmla="*/ 382 w 599"/>
                  <a:gd name="T109" fmla="*/ 20 h 1084"/>
                  <a:gd name="T110" fmla="*/ 360 w 599"/>
                  <a:gd name="T111" fmla="*/ 11 h 1084"/>
                  <a:gd name="T112" fmla="*/ 338 w 599"/>
                  <a:gd name="T113" fmla="*/ 5 h 1084"/>
                  <a:gd name="T114" fmla="*/ 315 w 599"/>
                  <a:gd name="T115" fmla="*/ 0 h 108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99"/>
                  <a:gd name="T175" fmla="*/ 0 h 1084"/>
                  <a:gd name="T176" fmla="*/ 599 w 599"/>
                  <a:gd name="T177" fmla="*/ 1084 h 108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99" h="1084">
                    <a:moveTo>
                      <a:pt x="300" y="0"/>
                    </a:moveTo>
                    <a:lnTo>
                      <a:pt x="292" y="0"/>
                    </a:lnTo>
                    <a:lnTo>
                      <a:pt x="284" y="0"/>
                    </a:lnTo>
                    <a:lnTo>
                      <a:pt x="277" y="1"/>
                    </a:lnTo>
                    <a:lnTo>
                      <a:pt x="269" y="2"/>
                    </a:lnTo>
                    <a:lnTo>
                      <a:pt x="261" y="5"/>
                    </a:lnTo>
                    <a:lnTo>
                      <a:pt x="254" y="6"/>
                    </a:lnTo>
                    <a:lnTo>
                      <a:pt x="247" y="9"/>
                    </a:lnTo>
                    <a:lnTo>
                      <a:pt x="239" y="11"/>
                    </a:lnTo>
                    <a:lnTo>
                      <a:pt x="232" y="14"/>
                    </a:lnTo>
                    <a:lnTo>
                      <a:pt x="225" y="17"/>
                    </a:lnTo>
                    <a:lnTo>
                      <a:pt x="217" y="20"/>
                    </a:lnTo>
                    <a:lnTo>
                      <a:pt x="211" y="24"/>
                    </a:lnTo>
                    <a:lnTo>
                      <a:pt x="204" y="29"/>
                    </a:lnTo>
                    <a:lnTo>
                      <a:pt x="196" y="33"/>
                    </a:lnTo>
                    <a:lnTo>
                      <a:pt x="190" y="37"/>
                    </a:lnTo>
                    <a:lnTo>
                      <a:pt x="183" y="42"/>
                    </a:lnTo>
                    <a:lnTo>
                      <a:pt x="176" y="47"/>
                    </a:lnTo>
                    <a:lnTo>
                      <a:pt x="170" y="54"/>
                    </a:lnTo>
                    <a:lnTo>
                      <a:pt x="164" y="59"/>
                    </a:lnTo>
                    <a:lnTo>
                      <a:pt x="158" y="65"/>
                    </a:lnTo>
                    <a:lnTo>
                      <a:pt x="150" y="72"/>
                    </a:lnTo>
                    <a:lnTo>
                      <a:pt x="145" y="79"/>
                    </a:lnTo>
                    <a:lnTo>
                      <a:pt x="139" y="85"/>
                    </a:lnTo>
                    <a:lnTo>
                      <a:pt x="132" y="92"/>
                    </a:lnTo>
                    <a:lnTo>
                      <a:pt x="121" y="107"/>
                    </a:lnTo>
                    <a:lnTo>
                      <a:pt x="109" y="124"/>
                    </a:lnTo>
                    <a:lnTo>
                      <a:pt x="99" y="141"/>
                    </a:lnTo>
                    <a:lnTo>
                      <a:pt x="88" y="158"/>
                    </a:lnTo>
                    <a:lnTo>
                      <a:pt x="78" y="177"/>
                    </a:lnTo>
                    <a:lnTo>
                      <a:pt x="68" y="197"/>
                    </a:lnTo>
                    <a:lnTo>
                      <a:pt x="60" y="218"/>
                    </a:lnTo>
                    <a:lnTo>
                      <a:pt x="52" y="239"/>
                    </a:lnTo>
                    <a:lnTo>
                      <a:pt x="43" y="261"/>
                    </a:lnTo>
                    <a:lnTo>
                      <a:pt x="36" y="284"/>
                    </a:lnTo>
                    <a:lnTo>
                      <a:pt x="30" y="307"/>
                    </a:lnTo>
                    <a:lnTo>
                      <a:pt x="23" y="331"/>
                    </a:lnTo>
                    <a:lnTo>
                      <a:pt x="18" y="355"/>
                    </a:lnTo>
                    <a:lnTo>
                      <a:pt x="14" y="382"/>
                    </a:lnTo>
                    <a:lnTo>
                      <a:pt x="10" y="407"/>
                    </a:lnTo>
                    <a:lnTo>
                      <a:pt x="7" y="433"/>
                    </a:lnTo>
                    <a:lnTo>
                      <a:pt x="4" y="460"/>
                    </a:lnTo>
                    <a:lnTo>
                      <a:pt x="1" y="487"/>
                    </a:lnTo>
                    <a:lnTo>
                      <a:pt x="0" y="515"/>
                    </a:lnTo>
                    <a:lnTo>
                      <a:pt x="0" y="543"/>
                    </a:lnTo>
                    <a:lnTo>
                      <a:pt x="0" y="570"/>
                    </a:lnTo>
                    <a:lnTo>
                      <a:pt x="1" y="597"/>
                    </a:lnTo>
                    <a:lnTo>
                      <a:pt x="4" y="625"/>
                    </a:lnTo>
                    <a:lnTo>
                      <a:pt x="7" y="652"/>
                    </a:lnTo>
                    <a:lnTo>
                      <a:pt x="10" y="678"/>
                    </a:lnTo>
                    <a:lnTo>
                      <a:pt x="14" y="703"/>
                    </a:lnTo>
                    <a:lnTo>
                      <a:pt x="18" y="729"/>
                    </a:lnTo>
                    <a:lnTo>
                      <a:pt x="23" y="753"/>
                    </a:lnTo>
                    <a:lnTo>
                      <a:pt x="30" y="777"/>
                    </a:lnTo>
                    <a:lnTo>
                      <a:pt x="37" y="801"/>
                    </a:lnTo>
                    <a:lnTo>
                      <a:pt x="43" y="824"/>
                    </a:lnTo>
                    <a:lnTo>
                      <a:pt x="52" y="846"/>
                    </a:lnTo>
                    <a:lnTo>
                      <a:pt x="60" y="866"/>
                    </a:lnTo>
                    <a:lnTo>
                      <a:pt x="68" y="887"/>
                    </a:lnTo>
                    <a:lnTo>
                      <a:pt x="78" y="907"/>
                    </a:lnTo>
                    <a:lnTo>
                      <a:pt x="88" y="926"/>
                    </a:lnTo>
                    <a:lnTo>
                      <a:pt x="99" y="944"/>
                    </a:lnTo>
                    <a:lnTo>
                      <a:pt x="109" y="961"/>
                    </a:lnTo>
                    <a:lnTo>
                      <a:pt x="121" y="976"/>
                    </a:lnTo>
                    <a:lnTo>
                      <a:pt x="132" y="992"/>
                    </a:lnTo>
                    <a:lnTo>
                      <a:pt x="145" y="1006"/>
                    </a:lnTo>
                    <a:lnTo>
                      <a:pt x="150" y="1012"/>
                    </a:lnTo>
                    <a:lnTo>
                      <a:pt x="158" y="1019"/>
                    </a:lnTo>
                    <a:lnTo>
                      <a:pt x="164" y="1025"/>
                    </a:lnTo>
                    <a:lnTo>
                      <a:pt x="170" y="1031"/>
                    </a:lnTo>
                    <a:lnTo>
                      <a:pt x="176" y="1036"/>
                    </a:lnTo>
                    <a:lnTo>
                      <a:pt x="183" y="1041"/>
                    </a:lnTo>
                    <a:lnTo>
                      <a:pt x="190" y="1047"/>
                    </a:lnTo>
                    <a:lnTo>
                      <a:pt x="196" y="1052"/>
                    </a:lnTo>
                    <a:lnTo>
                      <a:pt x="204" y="1056"/>
                    </a:lnTo>
                    <a:lnTo>
                      <a:pt x="211" y="1060"/>
                    </a:lnTo>
                    <a:lnTo>
                      <a:pt x="217" y="1063"/>
                    </a:lnTo>
                    <a:lnTo>
                      <a:pt x="225" y="1068"/>
                    </a:lnTo>
                    <a:lnTo>
                      <a:pt x="232" y="1071"/>
                    </a:lnTo>
                    <a:lnTo>
                      <a:pt x="239" y="1074"/>
                    </a:lnTo>
                    <a:lnTo>
                      <a:pt x="247" y="1076"/>
                    </a:lnTo>
                    <a:lnTo>
                      <a:pt x="254" y="1078"/>
                    </a:lnTo>
                    <a:lnTo>
                      <a:pt x="261" y="1080"/>
                    </a:lnTo>
                    <a:lnTo>
                      <a:pt x="269" y="1081"/>
                    </a:lnTo>
                    <a:lnTo>
                      <a:pt x="277" y="1083"/>
                    </a:lnTo>
                    <a:lnTo>
                      <a:pt x="284" y="1083"/>
                    </a:lnTo>
                    <a:lnTo>
                      <a:pt x="292" y="1084"/>
                    </a:lnTo>
                    <a:lnTo>
                      <a:pt x="300" y="1084"/>
                    </a:lnTo>
                    <a:lnTo>
                      <a:pt x="307" y="1084"/>
                    </a:lnTo>
                    <a:lnTo>
                      <a:pt x="315" y="1083"/>
                    </a:lnTo>
                    <a:lnTo>
                      <a:pt x="322" y="1083"/>
                    </a:lnTo>
                    <a:lnTo>
                      <a:pt x="330" y="1081"/>
                    </a:lnTo>
                    <a:lnTo>
                      <a:pt x="338" y="1080"/>
                    </a:lnTo>
                    <a:lnTo>
                      <a:pt x="345" y="1078"/>
                    </a:lnTo>
                    <a:lnTo>
                      <a:pt x="352" y="1076"/>
                    </a:lnTo>
                    <a:lnTo>
                      <a:pt x="360" y="1074"/>
                    </a:lnTo>
                    <a:lnTo>
                      <a:pt x="367" y="1071"/>
                    </a:lnTo>
                    <a:lnTo>
                      <a:pt x="374" y="1068"/>
                    </a:lnTo>
                    <a:lnTo>
                      <a:pt x="382" y="1063"/>
                    </a:lnTo>
                    <a:lnTo>
                      <a:pt x="388" y="1060"/>
                    </a:lnTo>
                    <a:lnTo>
                      <a:pt x="395" y="1056"/>
                    </a:lnTo>
                    <a:lnTo>
                      <a:pt x="403" y="1052"/>
                    </a:lnTo>
                    <a:lnTo>
                      <a:pt x="409" y="1047"/>
                    </a:lnTo>
                    <a:lnTo>
                      <a:pt x="416" y="1041"/>
                    </a:lnTo>
                    <a:lnTo>
                      <a:pt x="423" y="1036"/>
                    </a:lnTo>
                    <a:lnTo>
                      <a:pt x="429" y="1031"/>
                    </a:lnTo>
                    <a:lnTo>
                      <a:pt x="435" y="1025"/>
                    </a:lnTo>
                    <a:lnTo>
                      <a:pt x="443" y="1019"/>
                    </a:lnTo>
                    <a:lnTo>
                      <a:pt x="449" y="1012"/>
                    </a:lnTo>
                    <a:lnTo>
                      <a:pt x="454" y="1006"/>
                    </a:lnTo>
                    <a:lnTo>
                      <a:pt x="460" y="1000"/>
                    </a:lnTo>
                    <a:lnTo>
                      <a:pt x="467" y="992"/>
                    </a:lnTo>
                    <a:lnTo>
                      <a:pt x="478" y="976"/>
                    </a:lnTo>
                    <a:lnTo>
                      <a:pt x="490" y="961"/>
                    </a:lnTo>
                    <a:lnTo>
                      <a:pt x="500" y="944"/>
                    </a:lnTo>
                    <a:lnTo>
                      <a:pt x="511" y="926"/>
                    </a:lnTo>
                    <a:lnTo>
                      <a:pt x="521" y="907"/>
                    </a:lnTo>
                    <a:lnTo>
                      <a:pt x="531" y="887"/>
                    </a:lnTo>
                    <a:lnTo>
                      <a:pt x="539" y="866"/>
                    </a:lnTo>
                    <a:lnTo>
                      <a:pt x="547" y="846"/>
                    </a:lnTo>
                    <a:lnTo>
                      <a:pt x="556" y="824"/>
                    </a:lnTo>
                    <a:lnTo>
                      <a:pt x="562" y="801"/>
                    </a:lnTo>
                    <a:lnTo>
                      <a:pt x="569" y="777"/>
                    </a:lnTo>
                    <a:lnTo>
                      <a:pt x="575" y="753"/>
                    </a:lnTo>
                    <a:lnTo>
                      <a:pt x="581" y="728"/>
                    </a:lnTo>
                    <a:lnTo>
                      <a:pt x="585" y="703"/>
                    </a:lnTo>
                    <a:lnTo>
                      <a:pt x="589" y="678"/>
                    </a:lnTo>
                    <a:lnTo>
                      <a:pt x="592" y="652"/>
                    </a:lnTo>
                    <a:lnTo>
                      <a:pt x="595" y="625"/>
                    </a:lnTo>
                    <a:lnTo>
                      <a:pt x="597" y="597"/>
                    </a:lnTo>
                    <a:lnTo>
                      <a:pt x="598" y="570"/>
                    </a:lnTo>
                    <a:lnTo>
                      <a:pt x="599" y="542"/>
                    </a:lnTo>
                    <a:lnTo>
                      <a:pt x="599" y="515"/>
                    </a:lnTo>
                    <a:lnTo>
                      <a:pt x="598" y="487"/>
                    </a:lnTo>
                    <a:lnTo>
                      <a:pt x="595" y="460"/>
                    </a:lnTo>
                    <a:lnTo>
                      <a:pt x="592" y="433"/>
                    </a:lnTo>
                    <a:lnTo>
                      <a:pt x="589" y="407"/>
                    </a:lnTo>
                    <a:lnTo>
                      <a:pt x="585" y="382"/>
                    </a:lnTo>
                    <a:lnTo>
                      <a:pt x="581" y="355"/>
                    </a:lnTo>
                    <a:lnTo>
                      <a:pt x="576" y="331"/>
                    </a:lnTo>
                    <a:lnTo>
                      <a:pt x="569" y="307"/>
                    </a:lnTo>
                    <a:lnTo>
                      <a:pt x="563" y="284"/>
                    </a:lnTo>
                    <a:lnTo>
                      <a:pt x="556" y="261"/>
                    </a:lnTo>
                    <a:lnTo>
                      <a:pt x="547" y="239"/>
                    </a:lnTo>
                    <a:lnTo>
                      <a:pt x="539" y="218"/>
                    </a:lnTo>
                    <a:lnTo>
                      <a:pt x="531" y="197"/>
                    </a:lnTo>
                    <a:lnTo>
                      <a:pt x="521" y="177"/>
                    </a:lnTo>
                    <a:lnTo>
                      <a:pt x="511" y="158"/>
                    </a:lnTo>
                    <a:lnTo>
                      <a:pt x="500" y="141"/>
                    </a:lnTo>
                    <a:lnTo>
                      <a:pt x="490" y="124"/>
                    </a:lnTo>
                    <a:lnTo>
                      <a:pt x="478" y="107"/>
                    </a:lnTo>
                    <a:lnTo>
                      <a:pt x="467" y="92"/>
                    </a:lnTo>
                    <a:lnTo>
                      <a:pt x="460" y="85"/>
                    </a:lnTo>
                    <a:lnTo>
                      <a:pt x="454" y="79"/>
                    </a:lnTo>
                    <a:lnTo>
                      <a:pt x="449" y="72"/>
                    </a:lnTo>
                    <a:lnTo>
                      <a:pt x="443" y="65"/>
                    </a:lnTo>
                    <a:lnTo>
                      <a:pt x="435" y="59"/>
                    </a:lnTo>
                    <a:lnTo>
                      <a:pt x="429" y="54"/>
                    </a:lnTo>
                    <a:lnTo>
                      <a:pt x="423" y="47"/>
                    </a:lnTo>
                    <a:lnTo>
                      <a:pt x="416" y="42"/>
                    </a:lnTo>
                    <a:lnTo>
                      <a:pt x="409" y="37"/>
                    </a:lnTo>
                    <a:lnTo>
                      <a:pt x="403" y="33"/>
                    </a:lnTo>
                    <a:lnTo>
                      <a:pt x="395" y="29"/>
                    </a:lnTo>
                    <a:lnTo>
                      <a:pt x="388" y="24"/>
                    </a:lnTo>
                    <a:lnTo>
                      <a:pt x="382" y="20"/>
                    </a:lnTo>
                    <a:lnTo>
                      <a:pt x="374" y="17"/>
                    </a:lnTo>
                    <a:lnTo>
                      <a:pt x="367" y="14"/>
                    </a:lnTo>
                    <a:lnTo>
                      <a:pt x="360" y="11"/>
                    </a:lnTo>
                    <a:lnTo>
                      <a:pt x="352" y="9"/>
                    </a:lnTo>
                    <a:lnTo>
                      <a:pt x="345" y="6"/>
                    </a:lnTo>
                    <a:lnTo>
                      <a:pt x="338" y="5"/>
                    </a:lnTo>
                    <a:lnTo>
                      <a:pt x="330" y="2"/>
                    </a:lnTo>
                    <a:lnTo>
                      <a:pt x="322" y="1"/>
                    </a:lnTo>
                    <a:lnTo>
                      <a:pt x="315" y="0"/>
                    </a:lnTo>
                    <a:lnTo>
                      <a:pt x="307" y="0"/>
                    </a:lnTo>
                    <a:lnTo>
                      <a:pt x="300" y="0"/>
                    </a:lnTo>
                  </a:path>
                </a:pathLst>
              </a:cu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2" name="Freeform 145"/>
              <p:cNvSpPr>
                <a:spLocks noEditPoints="1"/>
              </p:cNvSpPr>
              <p:nvPr/>
            </p:nvSpPr>
            <p:spPr bwMode="auto">
              <a:xfrm>
                <a:off x="830" y="2360"/>
                <a:ext cx="370" cy="53"/>
              </a:xfrm>
              <a:custGeom>
                <a:avLst/>
                <a:gdLst>
                  <a:gd name="T0" fmla="*/ 3 w 370"/>
                  <a:gd name="T1" fmla="*/ 23 h 53"/>
                  <a:gd name="T2" fmla="*/ 327 w 370"/>
                  <a:gd name="T3" fmla="*/ 23 h 53"/>
                  <a:gd name="T4" fmla="*/ 328 w 370"/>
                  <a:gd name="T5" fmla="*/ 23 h 53"/>
                  <a:gd name="T6" fmla="*/ 329 w 370"/>
                  <a:gd name="T7" fmla="*/ 23 h 53"/>
                  <a:gd name="T8" fmla="*/ 329 w 370"/>
                  <a:gd name="T9" fmla="*/ 25 h 53"/>
                  <a:gd name="T10" fmla="*/ 330 w 370"/>
                  <a:gd name="T11" fmla="*/ 27 h 53"/>
                  <a:gd name="T12" fmla="*/ 329 w 370"/>
                  <a:gd name="T13" fmla="*/ 28 h 53"/>
                  <a:gd name="T14" fmla="*/ 329 w 370"/>
                  <a:gd name="T15" fmla="*/ 29 h 53"/>
                  <a:gd name="T16" fmla="*/ 328 w 370"/>
                  <a:gd name="T17" fmla="*/ 30 h 53"/>
                  <a:gd name="T18" fmla="*/ 327 w 370"/>
                  <a:gd name="T19" fmla="*/ 30 h 53"/>
                  <a:gd name="T20" fmla="*/ 3 w 370"/>
                  <a:gd name="T21" fmla="*/ 30 h 53"/>
                  <a:gd name="T22" fmla="*/ 2 w 370"/>
                  <a:gd name="T23" fmla="*/ 30 h 53"/>
                  <a:gd name="T24" fmla="*/ 1 w 370"/>
                  <a:gd name="T25" fmla="*/ 29 h 53"/>
                  <a:gd name="T26" fmla="*/ 0 w 370"/>
                  <a:gd name="T27" fmla="*/ 28 h 53"/>
                  <a:gd name="T28" fmla="*/ 0 w 370"/>
                  <a:gd name="T29" fmla="*/ 27 h 53"/>
                  <a:gd name="T30" fmla="*/ 0 w 370"/>
                  <a:gd name="T31" fmla="*/ 25 h 53"/>
                  <a:gd name="T32" fmla="*/ 1 w 370"/>
                  <a:gd name="T33" fmla="*/ 23 h 53"/>
                  <a:gd name="T34" fmla="*/ 2 w 370"/>
                  <a:gd name="T35" fmla="*/ 23 h 53"/>
                  <a:gd name="T36" fmla="*/ 3 w 370"/>
                  <a:gd name="T37" fmla="*/ 23 h 53"/>
                  <a:gd name="T38" fmla="*/ 3 w 370"/>
                  <a:gd name="T39" fmla="*/ 23 h 53"/>
                  <a:gd name="T40" fmla="*/ 318 w 370"/>
                  <a:gd name="T41" fmla="*/ 0 h 53"/>
                  <a:gd name="T42" fmla="*/ 370 w 370"/>
                  <a:gd name="T43" fmla="*/ 27 h 53"/>
                  <a:gd name="T44" fmla="*/ 318 w 370"/>
                  <a:gd name="T45" fmla="*/ 53 h 53"/>
                  <a:gd name="T46" fmla="*/ 318 w 370"/>
                  <a:gd name="T47" fmla="*/ 0 h 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70"/>
                  <a:gd name="T73" fmla="*/ 0 h 53"/>
                  <a:gd name="T74" fmla="*/ 370 w 370"/>
                  <a:gd name="T75" fmla="*/ 53 h 5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70" h="53">
                    <a:moveTo>
                      <a:pt x="3" y="23"/>
                    </a:moveTo>
                    <a:lnTo>
                      <a:pt x="327" y="23"/>
                    </a:lnTo>
                    <a:lnTo>
                      <a:pt x="328" y="23"/>
                    </a:lnTo>
                    <a:lnTo>
                      <a:pt x="329" y="23"/>
                    </a:lnTo>
                    <a:lnTo>
                      <a:pt x="329" y="25"/>
                    </a:lnTo>
                    <a:lnTo>
                      <a:pt x="330" y="27"/>
                    </a:lnTo>
                    <a:lnTo>
                      <a:pt x="329" y="28"/>
                    </a:lnTo>
                    <a:lnTo>
                      <a:pt x="329" y="29"/>
                    </a:lnTo>
                    <a:lnTo>
                      <a:pt x="328" y="30"/>
                    </a:lnTo>
                    <a:lnTo>
                      <a:pt x="327" y="30"/>
                    </a:lnTo>
                    <a:lnTo>
                      <a:pt x="3" y="30"/>
                    </a:lnTo>
                    <a:lnTo>
                      <a:pt x="2" y="30"/>
                    </a:lnTo>
                    <a:lnTo>
                      <a:pt x="1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2" y="23"/>
                    </a:lnTo>
                    <a:lnTo>
                      <a:pt x="3" y="23"/>
                    </a:lnTo>
                    <a:close/>
                    <a:moveTo>
                      <a:pt x="318" y="0"/>
                    </a:moveTo>
                    <a:lnTo>
                      <a:pt x="370" y="27"/>
                    </a:lnTo>
                    <a:lnTo>
                      <a:pt x="318" y="53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Rectangle 146"/>
              <p:cNvSpPr>
                <a:spLocks noChangeArrowheads="1"/>
              </p:cNvSpPr>
              <p:nvPr/>
            </p:nvSpPr>
            <p:spPr bwMode="auto">
              <a:xfrm>
                <a:off x="3506" y="2866"/>
                <a:ext cx="1781" cy="704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4" name="Rectangle 147"/>
              <p:cNvSpPr>
                <a:spLocks noChangeArrowheads="1"/>
              </p:cNvSpPr>
              <p:nvPr/>
            </p:nvSpPr>
            <p:spPr bwMode="auto">
              <a:xfrm>
                <a:off x="3506" y="2866"/>
                <a:ext cx="1781" cy="704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5" name="Rectangle 148"/>
              <p:cNvSpPr>
                <a:spLocks noChangeArrowheads="1"/>
              </p:cNvSpPr>
              <p:nvPr/>
            </p:nvSpPr>
            <p:spPr bwMode="auto">
              <a:xfrm>
                <a:off x="3586" y="2916"/>
                <a:ext cx="110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Molecular Imaging Plug</a:t>
                </a:r>
                <a:endParaRPr lang="en-US"/>
              </a:p>
            </p:txBody>
          </p:sp>
          <p:sp>
            <p:nvSpPr>
              <p:cNvPr id="21696" name="Rectangle 149"/>
              <p:cNvSpPr>
                <a:spLocks noChangeArrowheads="1"/>
              </p:cNvSpPr>
              <p:nvPr/>
            </p:nvSpPr>
            <p:spPr bwMode="auto">
              <a:xfrm>
                <a:off x="4715" y="2916"/>
                <a:ext cx="33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-</a:t>
                </a:r>
                <a:endParaRPr lang="en-US"/>
              </a:p>
            </p:txBody>
          </p:sp>
          <p:sp>
            <p:nvSpPr>
              <p:cNvPr id="21697" name="Rectangle 150"/>
              <p:cNvSpPr>
                <a:spLocks noChangeArrowheads="1"/>
              </p:cNvSpPr>
              <p:nvPr/>
            </p:nvSpPr>
            <p:spPr bwMode="auto">
              <a:xfrm>
                <a:off x="4749" y="2916"/>
                <a:ext cx="421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in Server</a:t>
                </a:r>
                <a:endParaRPr lang="en-US"/>
              </a:p>
            </p:txBody>
          </p:sp>
          <p:sp>
            <p:nvSpPr>
              <p:cNvPr id="21698" name="Rectangle 151"/>
              <p:cNvSpPr>
                <a:spLocks noChangeArrowheads="1"/>
              </p:cNvSpPr>
              <p:nvPr/>
            </p:nvSpPr>
            <p:spPr bwMode="auto">
              <a:xfrm>
                <a:off x="3586" y="3125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--</a:t>
                </a:r>
                <a:endParaRPr lang="en-US"/>
              </a:p>
            </p:txBody>
          </p:sp>
          <p:sp>
            <p:nvSpPr>
              <p:cNvPr id="21699" name="Rectangle 152"/>
              <p:cNvSpPr>
                <a:spLocks noChangeArrowheads="1"/>
              </p:cNvSpPr>
              <p:nvPr/>
            </p:nvSpPr>
            <p:spPr bwMode="auto">
              <a:xfrm>
                <a:off x="3681" y="3125"/>
                <a:ext cx="144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Agent Specific Acquisition/Recon</a:t>
                </a:r>
                <a:endParaRPr lang="en-US"/>
              </a:p>
            </p:txBody>
          </p:sp>
          <p:sp>
            <p:nvSpPr>
              <p:cNvPr id="21700" name="Rectangle 153"/>
              <p:cNvSpPr>
                <a:spLocks noChangeArrowheads="1"/>
              </p:cNvSpPr>
              <p:nvPr/>
            </p:nvSpPr>
            <p:spPr bwMode="auto">
              <a:xfrm>
                <a:off x="3586" y="3335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--</a:t>
                </a:r>
                <a:endParaRPr lang="en-US"/>
              </a:p>
            </p:txBody>
          </p:sp>
          <p:sp>
            <p:nvSpPr>
              <p:cNvPr id="21701" name="Rectangle 154"/>
              <p:cNvSpPr>
                <a:spLocks noChangeArrowheads="1"/>
              </p:cNvSpPr>
              <p:nvPr/>
            </p:nvSpPr>
            <p:spPr bwMode="auto">
              <a:xfrm>
                <a:off x="3681" y="3335"/>
                <a:ext cx="1325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Agent Specific Image Analysis</a:t>
                </a:r>
                <a:endParaRPr lang="en-US"/>
              </a:p>
            </p:txBody>
          </p:sp>
          <p:sp>
            <p:nvSpPr>
              <p:cNvPr id="21702" name="Rectangle 155"/>
              <p:cNvSpPr>
                <a:spLocks noChangeArrowheads="1"/>
              </p:cNvSpPr>
              <p:nvPr/>
            </p:nvSpPr>
            <p:spPr bwMode="auto">
              <a:xfrm>
                <a:off x="3506" y="2866"/>
                <a:ext cx="1781" cy="704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3" name="Rectangle 156"/>
              <p:cNvSpPr>
                <a:spLocks noChangeArrowheads="1"/>
              </p:cNvSpPr>
              <p:nvPr/>
            </p:nvSpPr>
            <p:spPr bwMode="auto">
              <a:xfrm>
                <a:off x="3506" y="2866"/>
                <a:ext cx="1781" cy="704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4" name="Rectangle 157"/>
              <p:cNvSpPr>
                <a:spLocks noChangeArrowheads="1"/>
              </p:cNvSpPr>
              <p:nvPr/>
            </p:nvSpPr>
            <p:spPr bwMode="auto">
              <a:xfrm>
                <a:off x="3586" y="2916"/>
                <a:ext cx="1102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Molecular Imaging Plug</a:t>
                </a:r>
                <a:endParaRPr lang="en-US"/>
              </a:p>
            </p:txBody>
          </p:sp>
          <p:sp>
            <p:nvSpPr>
              <p:cNvPr id="21705" name="Rectangle 158"/>
              <p:cNvSpPr>
                <a:spLocks noChangeArrowheads="1"/>
              </p:cNvSpPr>
              <p:nvPr/>
            </p:nvSpPr>
            <p:spPr bwMode="auto">
              <a:xfrm>
                <a:off x="4715" y="2916"/>
                <a:ext cx="33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-</a:t>
                </a:r>
                <a:endParaRPr lang="en-US"/>
              </a:p>
            </p:txBody>
          </p:sp>
          <p:sp>
            <p:nvSpPr>
              <p:cNvPr id="21706" name="Rectangle 159"/>
              <p:cNvSpPr>
                <a:spLocks noChangeArrowheads="1"/>
              </p:cNvSpPr>
              <p:nvPr/>
            </p:nvSpPr>
            <p:spPr bwMode="auto">
              <a:xfrm>
                <a:off x="4749" y="2916"/>
                <a:ext cx="421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 b="1">
                    <a:solidFill>
                      <a:srgbClr val="002B5D"/>
                    </a:solidFill>
                    <a:latin typeface="Arial Narrow" pitchFamily="34" charset="0"/>
                  </a:rPr>
                  <a:t>in Server</a:t>
                </a:r>
                <a:endParaRPr lang="en-US"/>
              </a:p>
            </p:txBody>
          </p:sp>
          <p:sp>
            <p:nvSpPr>
              <p:cNvPr id="21707" name="Rectangle 160"/>
              <p:cNvSpPr>
                <a:spLocks noChangeArrowheads="1"/>
              </p:cNvSpPr>
              <p:nvPr/>
            </p:nvSpPr>
            <p:spPr bwMode="auto">
              <a:xfrm>
                <a:off x="3586" y="3125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--</a:t>
                </a:r>
                <a:endParaRPr lang="en-US"/>
              </a:p>
            </p:txBody>
          </p:sp>
          <p:sp>
            <p:nvSpPr>
              <p:cNvPr id="21708" name="Rectangle 161"/>
              <p:cNvSpPr>
                <a:spLocks noChangeArrowheads="1"/>
              </p:cNvSpPr>
              <p:nvPr/>
            </p:nvSpPr>
            <p:spPr bwMode="auto">
              <a:xfrm>
                <a:off x="3681" y="3125"/>
                <a:ext cx="144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Agent Specific Acquisition/Recon</a:t>
                </a:r>
                <a:endParaRPr lang="en-US"/>
              </a:p>
            </p:txBody>
          </p:sp>
          <p:sp>
            <p:nvSpPr>
              <p:cNvPr id="21709" name="Rectangle 162"/>
              <p:cNvSpPr>
                <a:spLocks noChangeArrowheads="1"/>
              </p:cNvSpPr>
              <p:nvPr/>
            </p:nvSpPr>
            <p:spPr bwMode="auto">
              <a:xfrm>
                <a:off x="3586" y="3335"/>
                <a:ext cx="66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--</a:t>
                </a:r>
                <a:endParaRPr lang="en-US"/>
              </a:p>
            </p:txBody>
          </p:sp>
          <p:sp>
            <p:nvSpPr>
              <p:cNvPr id="21710" name="Rectangle 163"/>
              <p:cNvSpPr>
                <a:spLocks noChangeArrowheads="1"/>
              </p:cNvSpPr>
              <p:nvPr/>
            </p:nvSpPr>
            <p:spPr bwMode="auto">
              <a:xfrm>
                <a:off x="3681" y="3335"/>
                <a:ext cx="1325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Agent Specific Image Analysis</a:t>
                </a:r>
                <a:endParaRPr lang="en-US"/>
              </a:p>
            </p:txBody>
          </p:sp>
          <p:sp>
            <p:nvSpPr>
              <p:cNvPr id="21711" name="Line 164"/>
              <p:cNvSpPr>
                <a:spLocks noChangeShapeType="1"/>
              </p:cNvSpPr>
              <p:nvPr/>
            </p:nvSpPr>
            <p:spPr bwMode="auto">
              <a:xfrm>
                <a:off x="3349" y="2491"/>
                <a:ext cx="2043" cy="1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2" name="Line 165"/>
              <p:cNvSpPr>
                <a:spLocks noChangeShapeType="1"/>
              </p:cNvSpPr>
              <p:nvPr/>
            </p:nvSpPr>
            <p:spPr bwMode="auto">
              <a:xfrm flipV="1">
                <a:off x="4384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3" name="Freeform 166"/>
              <p:cNvSpPr>
                <a:spLocks/>
              </p:cNvSpPr>
              <p:nvPr/>
            </p:nvSpPr>
            <p:spPr bwMode="auto">
              <a:xfrm>
                <a:off x="5182" y="1496"/>
                <a:ext cx="367" cy="681"/>
              </a:xfrm>
              <a:custGeom>
                <a:avLst/>
                <a:gdLst>
                  <a:gd name="T0" fmla="*/ 165 w 367"/>
                  <a:gd name="T1" fmla="*/ 2 h 681"/>
                  <a:gd name="T2" fmla="*/ 139 w 367"/>
                  <a:gd name="T3" fmla="*/ 11 h 681"/>
                  <a:gd name="T4" fmla="*/ 113 w 367"/>
                  <a:gd name="T5" fmla="*/ 27 h 681"/>
                  <a:gd name="T6" fmla="*/ 89 w 367"/>
                  <a:gd name="T7" fmla="*/ 50 h 681"/>
                  <a:gd name="T8" fmla="*/ 67 w 367"/>
                  <a:gd name="T9" fmla="*/ 78 h 681"/>
                  <a:gd name="T10" fmla="*/ 49 w 367"/>
                  <a:gd name="T11" fmla="*/ 111 h 681"/>
                  <a:gd name="T12" fmla="*/ 32 w 367"/>
                  <a:gd name="T13" fmla="*/ 150 h 681"/>
                  <a:gd name="T14" fmla="*/ 18 w 367"/>
                  <a:gd name="T15" fmla="*/ 193 h 681"/>
                  <a:gd name="T16" fmla="*/ 9 w 367"/>
                  <a:gd name="T17" fmla="*/ 239 h 681"/>
                  <a:gd name="T18" fmla="*/ 3 w 367"/>
                  <a:gd name="T19" fmla="*/ 288 h 681"/>
                  <a:gd name="T20" fmla="*/ 0 w 367"/>
                  <a:gd name="T21" fmla="*/ 341 h 681"/>
                  <a:gd name="T22" fmla="*/ 3 w 367"/>
                  <a:gd name="T23" fmla="*/ 392 h 681"/>
                  <a:gd name="T24" fmla="*/ 9 w 367"/>
                  <a:gd name="T25" fmla="*/ 441 h 681"/>
                  <a:gd name="T26" fmla="*/ 18 w 367"/>
                  <a:gd name="T27" fmla="*/ 488 h 681"/>
                  <a:gd name="T28" fmla="*/ 32 w 367"/>
                  <a:gd name="T29" fmla="*/ 531 h 681"/>
                  <a:gd name="T30" fmla="*/ 49 w 367"/>
                  <a:gd name="T31" fmla="*/ 569 h 681"/>
                  <a:gd name="T32" fmla="*/ 67 w 367"/>
                  <a:gd name="T33" fmla="*/ 604 h 681"/>
                  <a:gd name="T34" fmla="*/ 89 w 367"/>
                  <a:gd name="T35" fmla="*/ 632 h 681"/>
                  <a:gd name="T36" fmla="*/ 113 w 367"/>
                  <a:gd name="T37" fmla="*/ 654 h 681"/>
                  <a:gd name="T38" fmla="*/ 139 w 367"/>
                  <a:gd name="T39" fmla="*/ 671 h 681"/>
                  <a:gd name="T40" fmla="*/ 165 w 367"/>
                  <a:gd name="T41" fmla="*/ 679 h 681"/>
                  <a:gd name="T42" fmla="*/ 193 w 367"/>
                  <a:gd name="T43" fmla="*/ 681 h 681"/>
                  <a:gd name="T44" fmla="*/ 220 w 367"/>
                  <a:gd name="T45" fmla="*/ 674 h 681"/>
                  <a:gd name="T46" fmla="*/ 247 w 367"/>
                  <a:gd name="T47" fmla="*/ 660 h 681"/>
                  <a:gd name="T48" fmla="*/ 272 w 367"/>
                  <a:gd name="T49" fmla="*/ 640 h 681"/>
                  <a:gd name="T50" fmla="*/ 294 w 367"/>
                  <a:gd name="T51" fmla="*/ 613 h 681"/>
                  <a:gd name="T52" fmla="*/ 314 w 367"/>
                  <a:gd name="T53" fmla="*/ 582 h 681"/>
                  <a:gd name="T54" fmla="*/ 330 w 367"/>
                  <a:gd name="T55" fmla="*/ 544 h 681"/>
                  <a:gd name="T56" fmla="*/ 345 w 367"/>
                  <a:gd name="T57" fmla="*/ 503 h 681"/>
                  <a:gd name="T58" fmla="*/ 356 w 367"/>
                  <a:gd name="T59" fmla="*/ 458 h 681"/>
                  <a:gd name="T60" fmla="*/ 363 w 367"/>
                  <a:gd name="T61" fmla="*/ 409 h 681"/>
                  <a:gd name="T62" fmla="*/ 367 w 367"/>
                  <a:gd name="T63" fmla="*/ 359 h 681"/>
                  <a:gd name="T64" fmla="*/ 366 w 367"/>
                  <a:gd name="T65" fmla="*/ 306 h 681"/>
                  <a:gd name="T66" fmla="*/ 362 w 367"/>
                  <a:gd name="T67" fmla="*/ 256 h 681"/>
                  <a:gd name="T68" fmla="*/ 352 w 367"/>
                  <a:gd name="T69" fmla="*/ 208 h 681"/>
                  <a:gd name="T70" fmla="*/ 341 w 367"/>
                  <a:gd name="T71" fmla="*/ 164 h 681"/>
                  <a:gd name="T72" fmla="*/ 325 w 367"/>
                  <a:gd name="T73" fmla="*/ 124 h 681"/>
                  <a:gd name="T74" fmla="*/ 307 w 367"/>
                  <a:gd name="T75" fmla="*/ 88 h 681"/>
                  <a:gd name="T76" fmla="*/ 286 w 367"/>
                  <a:gd name="T77" fmla="*/ 58 h 681"/>
                  <a:gd name="T78" fmla="*/ 263 w 367"/>
                  <a:gd name="T79" fmla="*/ 34 h 681"/>
                  <a:gd name="T80" fmla="*/ 238 w 367"/>
                  <a:gd name="T81" fmla="*/ 16 h 681"/>
                  <a:gd name="T82" fmla="*/ 212 w 367"/>
                  <a:gd name="T83" fmla="*/ 5 h 681"/>
                  <a:gd name="T84" fmla="*/ 184 w 367"/>
                  <a:gd name="T85" fmla="*/ 0 h 6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7"/>
                  <a:gd name="T130" fmla="*/ 0 h 681"/>
                  <a:gd name="T131" fmla="*/ 367 w 367"/>
                  <a:gd name="T132" fmla="*/ 681 h 6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7" h="681">
                    <a:moveTo>
                      <a:pt x="184" y="0"/>
                    </a:moveTo>
                    <a:lnTo>
                      <a:pt x="174" y="0"/>
                    </a:lnTo>
                    <a:lnTo>
                      <a:pt x="165" y="2"/>
                    </a:lnTo>
                    <a:lnTo>
                      <a:pt x="157" y="5"/>
                    </a:lnTo>
                    <a:lnTo>
                      <a:pt x="147" y="8"/>
                    </a:lnTo>
                    <a:lnTo>
                      <a:pt x="139" y="11"/>
                    </a:lnTo>
                    <a:lnTo>
                      <a:pt x="129" y="16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04" y="34"/>
                    </a:lnTo>
                    <a:lnTo>
                      <a:pt x="97" y="41"/>
                    </a:lnTo>
                    <a:lnTo>
                      <a:pt x="89" y="50"/>
                    </a:lnTo>
                    <a:lnTo>
                      <a:pt x="81" y="58"/>
                    </a:lnTo>
                    <a:lnTo>
                      <a:pt x="75" y="67"/>
                    </a:lnTo>
                    <a:lnTo>
                      <a:pt x="67" y="78"/>
                    </a:lnTo>
                    <a:lnTo>
                      <a:pt x="61" y="88"/>
                    </a:lnTo>
                    <a:lnTo>
                      <a:pt x="55" y="100"/>
                    </a:lnTo>
                    <a:lnTo>
                      <a:pt x="49" y="111"/>
                    </a:lnTo>
                    <a:lnTo>
                      <a:pt x="42" y="124"/>
                    </a:lnTo>
                    <a:lnTo>
                      <a:pt x="37" y="137"/>
                    </a:lnTo>
                    <a:lnTo>
                      <a:pt x="32" y="150"/>
                    </a:lnTo>
                    <a:lnTo>
                      <a:pt x="28" y="164"/>
                    </a:lnTo>
                    <a:lnTo>
                      <a:pt x="22" y="178"/>
                    </a:lnTo>
                    <a:lnTo>
                      <a:pt x="18" y="193"/>
                    </a:lnTo>
                    <a:lnTo>
                      <a:pt x="15" y="208"/>
                    </a:lnTo>
                    <a:lnTo>
                      <a:pt x="12" y="223"/>
                    </a:lnTo>
                    <a:lnTo>
                      <a:pt x="9" y="239"/>
                    </a:lnTo>
                    <a:lnTo>
                      <a:pt x="7" y="256"/>
                    </a:lnTo>
                    <a:lnTo>
                      <a:pt x="5" y="272"/>
                    </a:lnTo>
                    <a:lnTo>
                      <a:pt x="3" y="288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0" y="341"/>
                    </a:lnTo>
                    <a:lnTo>
                      <a:pt x="0" y="359"/>
                    </a:lnTo>
                    <a:lnTo>
                      <a:pt x="1" y="375"/>
                    </a:lnTo>
                    <a:lnTo>
                      <a:pt x="3" y="392"/>
                    </a:lnTo>
                    <a:lnTo>
                      <a:pt x="5" y="409"/>
                    </a:lnTo>
                    <a:lnTo>
                      <a:pt x="7" y="426"/>
                    </a:lnTo>
                    <a:lnTo>
                      <a:pt x="9" y="441"/>
                    </a:lnTo>
                    <a:lnTo>
                      <a:pt x="12" y="458"/>
                    </a:lnTo>
                    <a:lnTo>
                      <a:pt x="15" y="473"/>
                    </a:lnTo>
                    <a:lnTo>
                      <a:pt x="18" y="488"/>
                    </a:lnTo>
                    <a:lnTo>
                      <a:pt x="22" y="503"/>
                    </a:lnTo>
                    <a:lnTo>
                      <a:pt x="28" y="517"/>
                    </a:lnTo>
                    <a:lnTo>
                      <a:pt x="32" y="531"/>
                    </a:lnTo>
                    <a:lnTo>
                      <a:pt x="37" y="544"/>
                    </a:lnTo>
                    <a:lnTo>
                      <a:pt x="42" y="558"/>
                    </a:lnTo>
                    <a:lnTo>
                      <a:pt x="49" y="569"/>
                    </a:lnTo>
                    <a:lnTo>
                      <a:pt x="55" y="582"/>
                    </a:lnTo>
                    <a:lnTo>
                      <a:pt x="61" y="592"/>
                    </a:lnTo>
                    <a:lnTo>
                      <a:pt x="67" y="604"/>
                    </a:lnTo>
                    <a:lnTo>
                      <a:pt x="75" y="613"/>
                    </a:lnTo>
                    <a:lnTo>
                      <a:pt x="81" y="623"/>
                    </a:lnTo>
                    <a:lnTo>
                      <a:pt x="89" y="632"/>
                    </a:lnTo>
                    <a:lnTo>
                      <a:pt x="97" y="640"/>
                    </a:lnTo>
                    <a:lnTo>
                      <a:pt x="104" y="648"/>
                    </a:lnTo>
                    <a:lnTo>
                      <a:pt x="113" y="654"/>
                    </a:lnTo>
                    <a:lnTo>
                      <a:pt x="121" y="660"/>
                    </a:lnTo>
                    <a:lnTo>
                      <a:pt x="129" y="665"/>
                    </a:lnTo>
                    <a:lnTo>
                      <a:pt x="139" y="671"/>
                    </a:lnTo>
                    <a:lnTo>
                      <a:pt x="147" y="674"/>
                    </a:lnTo>
                    <a:lnTo>
                      <a:pt x="157" y="677"/>
                    </a:lnTo>
                    <a:lnTo>
                      <a:pt x="165" y="679"/>
                    </a:lnTo>
                    <a:lnTo>
                      <a:pt x="174" y="681"/>
                    </a:lnTo>
                    <a:lnTo>
                      <a:pt x="184" y="681"/>
                    </a:lnTo>
                    <a:lnTo>
                      <a:pt x="193" y="681"/>
                    </a:lnTo>
                    <a:lnTo>
                      <a:pt x="203" y="679"/>
                    </a:lnTo>
                    <a:lnTo>
                      <a:pt x="212" y="677"/>
                    </a:lnTo>
                    <a:lnTo>
                      <a:pt x="220" y="674"/>
                    </a:lnTo>
                    <a:lnTo>
                      <a:pt x="230" y="671"/>
                    </a:lnTo>
                    <a:lnTo>
                      <a:pt x="238" y="665"/>
                    </a:lnTo>
                    <a:lnTo>
                      <a:pt x="247" y="660"/>
                    </a:lnTo>
                    <a:lnTo>
                      <a:pt x="255" y="654"/>
                    </a:lnTo>
                    <a:lnTo>
                      <a:pt x="263" y="648"/>
                    </a:lnTo>
                    <a:lnTo>
                      <a:pt x="272" y="640"/>
                    </a:lnTo>
                    <a:lnTo>
                      <a:pt x="279" y="632"/>
                    </a:lnTo>
                    <a:lnTo>
                      <a:pt x="286" y="623"/>
                    </a:lnTo>
                    <a:lnTo>
                      <a:pt x="294" y="613"/>
                    </a:lnTo>
                    <a:lnTo>
                      <a:pt x="300" y="604"/>
                    </a:lnTo>
                    <a:lnTo>
                      <a:pt x="307" y="592"/>
                    </a:lnTo>
                    <a:lnTo>
                      <a:pt x="314" y="582"/>
                    </a:lnTo>
                    <a:lnTo>
                      <a:pt x="320" y="569"/>
                    </a:lnTo>
                    <a:lnTo>
                      <a:pt x="325" y="558"/>
                    </a:lnTo>
                    <a:lnTo>
                      <a:pt x="330" y="544"/>
                    </a:lnTo>
                    <a:lnTo>
                      <a:pt x="336" y="531"/>
                    </a:lnTo>
                    <a:lnTo>
                      <a:pt x="341" y="517"/>
                    </a:lnTo>
                    <a:lnTo>
                      <a:pt x="345" y="503"/>
                    </a:lnTo>
                    <a:lnTo>
                      <a:pt x="349" y="488"/>
                    </a:lnTo>
                    <a:lnTo>
                      <a:pt x="352" y="473"/>
                    </a:lnTo>
                    <a:lnTo>
                      <a:pt x="356" y="458"/>
                    </a:lnTo>
                    <a:lnTo>
                      <a:pt x="359" y="441"/>
                    </a:lnTo>
                    <a:lnTo>
                      <a:pt x="362" y="426"/>
                    </a:lnTo>
                    <a:lnTo>
                      <a:pt x="363" y="409"/>
                    </a:lnTo>
                    <a:lnTo>
                      <a:pt x="365" y="392"/>
                    </a:lnTo>
                    <a:lnTo>
                      <a:pt x="366" y="375"/>
                    </a:lnTo>
                    <a:lnTo>
                      <a:pt x="367" y="359"/>
                    </a:lnTo>
                    <a:lnTo>
                      <a:pt x="367" y="341"/>
                    </a:lnTo>
                    <a:lnTo>
                      <a:pt x="367" y="323"/>
                    </a:lnTo>
                    <a:lnTo>
                      <a:pt x="366" y="306"/>
                    </a:lnTo>
                    <a:lnTo>
                      <a:pt x="365" y="288"/>
                    </a:lnTo>
                    <a:lnTo>
                      <a:pt x="363" y="272"/>
                    </a:lnTo>
                    <a:lnTo>
                      <a:pt x="362" y="256"/>
                    </a:lnTo>
                    <a:lnTo>
                      <a:pt x="359" y="239"/>
                    </a:lnTo>
                    <a:lnTo>
                      <a:pt x="356" y="223"/>
                    </a:lnTo>
                    <a:lnTo>
                      <a:pt x="352" y="208"/>
                    </a:lnTo>
                    <a:lnTo>
                      <a:pt x="349" y="193"/>
                    </a:lnTo>
                    <a:lnTo>
                      <a:pt x="345" y="178"/>
                    </a:lnTo>
                    <a:lnTo>
                      <a:pt x="341" y="164"/>
                    </a:lnTo>
                    <a:lnTo>
                      <a:pt x="336" y="150"/>
                    </a:lnTo>
                    <a:lnTo>
                      <a:pt x="330" y="137"/>
                    </a:lnTo>
                    <a:lnTo>
                      <a:pt x="325" y="124"/>
                    </a:lnTo>
                    <a:lnTo>
                      <a:pt x="320" y="111"/>
                    </a:lnTo>
                    <a:lnTo>
                      <a:pt x="314" y="100"/>
                    </a:lnTo>
                    <a:lnTo>
                      <a:pt x="307" y="88"/>
                    </a:lnTo>
                    <a:lnTo>
                      <a:pt x="300" y="78"/>
                    </a:lnTo>
                    <a:lnTo>
                      <a:pt x="294" y="67"/>
                    </a:lnTo>
                    <a:lnTo>
                      <a:pt x="286" y="58"/>
                    </a:lnTo>
                    <a:lnTo>
                      <a:pt x="279" y="50"/>
                    </a:lnTo>
                    <a:lnTo>
                      <a:pt x="272" y="41"/>
                    </a:lnTo>
                    <a:lnTo>
                      <a:pt x="263" y="34"/>
                    </a:lnTo>
                    <a:lnTo>
                      <a:pt x="255" y="27"/>
                    </a:lnTo>
                    <a:lnTo>
                      <a:pt x="247" y="21"/>
                    </a:lnTo>
                    <a:lnTo>
                      <a:pt x="238" y="16"/>
                    </a:lnTo>
                    <a:lnTo>
                      <a:pt x="230" y="11"/>
                    </a:lnTo>
                    <a:lnTo>
                      <a:pt x="220" y="8"/>
                    </a:lnTo>
                    <a:lnTo>
                      <a:pt x="212" y="5"/>
                    </a:lnTo>
                    <a:lnTo>
                      <a:pt x="203" y="2"/>
                    </a:lnTo>
                    <a:lnTo>
                      <a:pt x="193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4" name="Freeform 167"/>
              <p:cNvSpPr>
                <a:spLocks/>
              </p:cNvSpPr>
              <p:nvPr/>
            </p:nvSpPr>
            <p:spPr bwMode="auto">
              <a:xfrm>
                <a:off x="5182" y="1496"/>
                <a:ext cx="367" cy="681"/>
              </a:xfrm>
              <a:custGeom>
                <a:avLst/>
                <a:gdLst>
                  <a:gd name="T0" fmla="*/ 165 w 367"/>
                  <a:gd name="T1" fmla="*/ 2 h 681"/>
                  <a:gd name="T2" fmla="*/ 139 w 367"/>
                  <a:gd name="T3" fmla="*/ 11 h 681"/>
                  <a:gd name="T4" fmla="*/ 113 w 367"/>
                  <a:gd name="T5" fmla="*/ 27 h 681"/>
                  <a:gd name="T6" fmla="*/ 89 w 367"/>
                  <a:gd name="T7" fmla="*/ 50 h 681"/>
                  <a:gd name="T8" fmla="*/ 67 w 367"/>
                  <a:gd name="T9" fmla="*/ 78 h 681"/>
                  <a:gd name="T10" fmla="*/ 49 w 367"/>
                  <a:gd name="T11" fmla="*/ 111 h 681"/>
                  <a:gd name="T12" fmla="*/ 32 w 367"/>
                  <a:gd name="T13" fmla="*/ 150 h 681"/>
                  <a:gd name="T14" fmla="*/ 18 w 367"/>
                  <a:gd name="T15" fmla="*/ 193 h 681"/>
                  <a:gd name="T16" fmla="*/ 9 w 367"/>
                  <a:gd name="T17" fmla="*/ 239 h 681"/>
                  <a:gd name="T18" fmla="*/ 3 w 367"/>
                  <a:gd name="T19" fmla="*/ 288 h 681"/>
                  <a:gd name="T20" fmla="*/ 0 w 367"/>
                  <a:gd name="T21" fmla="*/ 341 h 681"/>
                  <a:gd name="T22" fmla="*/ 3 w 367"/>
                  <a:gd name="T23" fmla="*/ 392 h 681"/>
                  <a:gd name="T24" fmla="*/ 9 w 367"/>
                  <a:gd name="T25" fmla="*/ 441 h 681"/>
                  <a:gd name="T26" fmla="*/ 18 w 367"/>
                  <a:gd name="T27" fmla="*/ 488 h 681"/>
                  <a:gd name="T28" fmla="*/ 32 w 367"/>
                  <a:gd name="T29" fmla="*/ 531 h 681"/>
                  <a:gd name="T30" fmla="*/ 49 w 367"/>
                  <a:gd name="T31" fmla="*/ 569 h 681"/>
                  <a:gd name="T32" fmla="*/ 67 w 367"/>
                  <a:gd name="T33" fmla="*/ 604 h 681"/>
                  <a:gd name="T34" fmla="*/ 89 w 367"/>
                  <a:gd name="T35" fmla="*/ 632 h 681"/>
                  <a:gd name="T36" fmla="*/ 113 w 367"/>
                  <a:gd name="T37" fmla="*/ 654 h 681"/>
                  <a:gd name="T38" fmla="*/ 139 w 367"/>
                  <a:gd name="T39" fmla="*/ 671 h 681"/>
                  <a:gd name="T40" fmla="*/ 165 w 367"/>
                  <a:gd name="T41" fmla="*/ 679 h 681"/>
                  <a:gd name="T42" fmla="*/ 193 w 367"/>
                  <a:gd name="T43" fmla="*/ 681 h 681"/>
                  <a:gd name="T44" fmla="*/ 220 w 367"/>
                  <a:gd name="T45" fmla="*/ 674 h 681"/>
                  <a:gd name="T46" fmla="*/ 247 w 367"/>
                  <a:gd name="T47" fmla="*/ 660 h 681"/>
                  <a:gd name="T48" fmla="*/ 272 w 367"/>
                  <a:gd name="T49" fmla="*/ 640 h 681"/>
                  <a:gd name="T50" fmla="*/ 294 w 367"/>
                  <a:gd name="T51" fmla="*/ 613 h 681"/>
                  <a:gd name="T52" fmla="*/ 314 w 367"/>
                  <a:gd name="T53" fmla="*/ 582 h 681"/>
                  <a:gd name="T54" fmla="*/ 330 w 367"/>
                  <a:gd name="T55" fmla="*/ 544 h 681"/>
                  <a:gd name="T56" fmla="*/ 345 w 367"/>
                  <a:gd name="T57" fmla="*/ 503 h 681"/>
                  <a:gd name="T58" fmla="*/ 356 w 367"/>
                  <a:gd name="T59" fmla="*/ 458 h 681"/>
                  <a:gd name="T60" fmla="*/ 363 w 367"/>
                  <a:gd name="T61" fmla="*/ 409 h 681"/>
                  <a:gd name="T62" fmla="*/ 367 w 367"/>
                  <a:gd name="T63" fmla="*/ 359 h 681"/>
                  <a:gd name="T64" fmla="*/ 366 w 367"/>
                  <a:gd name="T65" fmla="*/ 306 h 681"/>
                  <a:gd name="T66" fmla="*/ 362 w 367"/>
                  <a:gd name="T67" fmla="*/ 256 h 681"/>
                  <a:gd name="T68" fmla="*/ 352 w 367"/>
                  <a:gd name="T69" fmla="*/ 208 h 681"/>
                  <a:gd name="T70" fmla="*/ 341 w 367"/>
                  <a:gd name="T71" fmla="*/ 164 h 681"/>
                  <a:gd name="T72" fmla="*/ 325 w 367"/>
                  <a:gd name="T73" fmla="*/ 124 h 681"/>
                  <a:gd name="T74" fmla="*/ 307 w 367"/>
                  <a:gd name="T75" fmla="*/ 88 h 681"/>
                  <a:gd name="T76" fmla="*/ 286 w 367"/>
                  <a:gd name="T77" fmla="*/ 58 h 681"/>
                  <a:gd name="T78" fmla="*/ 263 w 367"/>
                  <a:gd name="T79" fmla="*/ 34 h 681"/>
                  <a:gd name="T80" fmla="*/ 238 w 367"/>
                  <a:gd name="T81" fmla="*/ 16 h 681"/>
                  <a:gd name="T82" fmla="*/ 212 w 367"/>
                  <a:gd name="T83" fmla="*/ 5 h 681"/>
                  <a:gd name="T84" fmla="*/ 184 w 367"/>
                  <a:gd name="T85" fmla="*/ 0 h 6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7"/>
                  <a:gd name="T130" fmla="*/ 0 h 681"/>
                  <a:gd name="T131" fmla="*/ 367 w 367"/>
                  <a:gd name="T132" fmla="*/ 681 h 6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7" h="681">
                    <a:moveTo>
                      <a:pt x="184" y="0"/>
                    </a:moveTo>
                    <a:lnTo>
                      <a:pt x="174" y="0"/>
                    </a:lnTo>
                    <a:lnTo>
                      <a:pt x="165" y="2"/>
                    </a:lnTo>
                    <a:lnTo>
                      <a:pt x="157" y="5"/>
                    </a:lnTo>
                    <a:lnTo>
                      <a:pt x="147" y="8"/>
                    </a:lnTo>
                    <a:lnTo>
                      <a:pt x="139" y="11"/>
                    </a:lnTo>
                    <a:lnTo>
                      <a:pt x="129" y="16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04" y="34"/>
                    </a:lnTo>
                    <a:lnTo>
                      <a:pt x="97" y="41"/>
                    </a:lnTo>
                    <a:lnTo>
                      <a:pt x="89" y="50"/>
                    </a:lnTo>
                    <a:lnTo>
                      <a:pt x="81" y="58"/>
                    </a:lnTo>
                    <a:lnTo>
                      <a:pt x="75" y="67"/>
                    </a:lnTo>
                    <a:lnTo>
                      <a:pt x="67" y="78"/>
                    </a:lnTo>
                    <a:lnTo>
                      <a:pt x="61" y="88"/>
                    </a:lnTo>
                    <a:lnTo>
                      <a:pt x="55" y="100"/>
                    </a:lnTo>
                    <a:lnTo>
                      <a:pt x="49" y="111"/>
                    </a:lnTo>
                    <a:lnTo>
                      <a:pt x="42" y="124"/>
                    </a:lnTo>
                    <a:lnTo>
                      <a:pt x="37" y="137"/>
                    </a:lnTo>
                    <a:lnTo>
                      <a:pt x="32" y="150"/>
                    </a:lnTo>
                    <a:lnTo>
                      <a:pt x="28" y="164"/>
                    </a:lnTo>
                    <a:lnTo>
                      <a:pt x="22" y="178"/>
                    </a:lnTo>
                    <a:lnTo>
                      <a:pt x="18" y="193"/>
                    </a:lnTo>
                    <a:lnTo>
                      <a:pt x="15" y="208"/>
                    </a:lnTo>
                    <a:lnTo>
                      <a:pt x="12" y="223"/>
                    </a:lnTo>
                    <a:lnTo>
                      <a:pt x="9" y="239"/>
                    </a:lnTo>
                    <a:lnTo>
                      <a:pt x="7" y="256"/>
                    </a:lnTo>
                    <a:lnTo>
                      <a:pt x="5" y="272"/>
                    </a:lnTo>
                    <a:lnTo>
                      <a:pt x="3" y="288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0" y="341"/>
                    </a:lnTo>
                    <a:lnTo>
                      <a:pt x="0" y="359"/>
                    </a:lnTo>
                    <a:lnTo>
                      <a:pt x="1" y="375"/>
                    </a:lnTo>
                    <a:lnTo>
                      <a:pt x="3" y="392"/>
                    </a:lnTo>
                    <a:lnTo>
                      <a:pt x="5" y="409"/>
                    </a:lnTo>
                    <a:lnTo>
                      <a:pt x="7" y="426"/>
                    </a:lnTo>
                    <a:lnTo>
                      <a:pt x="9" y="441"/>
                    </a:lnTo>
                    <a:lnTo>
                      <a:pt x="12" y="458"/>
                    </a:lnTo>
                    <a:lnTo>
                      <a:pt x="15" y="473"/>
                    </a:lnTo>
                    <a:lnTo>
                      <a:pt x="18" y="488"/>
                    </a:lnTo>
                    <a:lnTo>
                      <a:pt x="22" y="503"/>
                    </a:lnTo>
                    <a:lnTo>
                      <a:pt x="28" y="517"/>
                    </a:lnTo>
                    <a:lnTo>
                      <a:pt x="32" y="531"/>
                    </a:lnTo>
                    <a:lnTo>
                      <a:pt x="37" y="544"/>
                    </a:lnTo>
                    <a:lnTo>
                      <a:pt x="42" y="558"/>
                    </a:lnTo>
                    <a:lnTo>
                      <a:pt x="49" y="569"/>
                    </a:lnTo>
                    <a:lnTo>
                      <a:pt x="55" y="582"/>
                    </a:lnTo>
                    <a:lnTo>
                      <a:pt x="61" y="592"/>
                    </a:lnTo>
                    <a:lnTo>
                      <a:pt x="67" y="604"/>
                    </a:lnTo>
                    <a:lnTo>
                      <a:pt x="75" y="613"/>
                    </a:lnTo>
                    <a:lnTo>
                      <a:pt x="81" y="623"/>
                    </a:lnTo>
                    <a:lnTo>
                      <a:pt x="89" y="632"/>
                    </a:lnTo>
                    <a:lnTo>
                      <a:pt x="97" y="640"/>
                    </a:lnTo>
                    <a:lnTo>
                      <a:pt x="104" y="648"/>
                    </a:lnTo>
                    <a:lnTo>
                      <a:pt x="113" y="654"/>
                    </a:lnTo>
                    <a:lnTo>
                      <a:pt x="121" y="660"/>
                    </a:lnTo>
                    <a:lnTo>
                      <a:pt x="129" y="665"/>
                    </a:lnTo>
                    <a:lnTo>
                      <a:pt x="139" y="671"/>
                    </a:lnTo>
                    <a:lnTo>
                      <a:pt x="147" y="674"/>
                    </a:lnTo>
                    <a:lnTo>
                      <a:pt x="157" y="677"/>
                    </a:lnTo>
                    <a:lnTo>
                      <a:pt x="165" y="679"/>
                    </a:lnTo>
                    <a:lnTo>
                      <a:pt x="174" y="681"/>
                    </a:lnTo>
                    <a:lnTo>
                      <a:pt x="184" y="681"/>
                    </a:lnTo>
                    <a:lnTo>
                      <a:pt x="193" y="681"/>
                    </a:lnTo>
                    <a:lnTo>
                      <a:pt x="203" y="679"/>
                    </a:lnTo>
                    <a:lnTo>
                      <a:pt x="212" y="677"/>
                    </a:lnTo>
                    <a:lnTo>
                      <a:pt x="220" y="674"/>
                    </a:lnTo>
                    <a:lnTo>
                      <a:pt x="230" y="671"/>
                    </a:lnTo>
                    <a:lnTo>
                      <a:pt x="238" y="665"/>
                    </a:lnTo>
                    <a:lnTo>
                      <a:pt x="247" y="660"/>
                    </a:lnTo>
                    <a:lnTo>
                      <a:pt x="255" y="654"/>
                    </a:lnTo>
                    <a:lnTo>
                      <a:pt x="263" y="648"/>
                    </a:lnTo>
                    <a:lnTo>
                      <a:pt x="272" y="640"/>
                    </a:lnTo>
                    <a:lnTo>
                      <a:pt x="279" y="632"/>
                    </a:lnTo>
                    <a:lnTo>
                      <a:pt x="286" y="623"/>
                    </a:lnTo>
                    <a:lnTo>
                      <a:pt x="294" y="613"/>
                    </a:lnTo>
                    <a:lnTo>
                      <a:pt x="300" y="604"/>
                    </a:lnTo>
                    <a:lnTo>
                      <a:pt x="307" y="592"/>
                    </a:lnTo>
                    <a:lnTo>
                      <a:pt x="314" y="582"/>
                    </a:lnTo>
                    <a:lnTo>
                      <a:pt x="320" y="569"/>
                    </a:lnTo>
                    <a:lnTo>
                      <a:pt x="325" y="558"/>
                    </a:lnTo>
                    <a:lnTo>
                      <a:pt x="330" y="544"/>
                    </a:lnTo>
                    <a:lnTo>
                      <a:pt x="336" y="531"/>
                    </a:lnTo>
                    <a:lnTo>
                      <a:pt x="341" y="517"/>
                    </a:lnTo>
                    <a:lnTo>
                      <a:pt x="345" y="503"/>
                    </a:lnTo>
                    <a:lnTo>
                      <a:pt x="349" y="488"/>
                    </a:lnTo>
                    <a:lnTo>
                      <a:pt x="352" y="473"/>
                    </a:lnTo>
                    <a:lnTo>
                      <a:pt x="356" y="458"/>
                    </a:lnTo>
                    <a:lnTo>
                      <a:pt x="359" y="441"/>
                    </a:lnTo>
                    <a:lnTo>
                      <a:pt x="362" y="426"/>
                    </a:lnTo>
                    <a:lnTo>
                      <a:pt x="363" y="409"/>
                    </a:lnTo>
                    <a:lnTo>
                      <a:pt x="365" y="392"/>
                    </a:lnTo>
                    <a:lnTo>
                      <a:pt x="366" y="375"/>
                    </a:lnTo>
                    <a:lnTo>
                      <a:pt x="367" y="359"/>
                    </a:lnTo>
                    <a:lnTo>
                      <a:pt x="367" y="341"/>
                    </a:lnTo>
                    <a:lnTo>
                      <a:pt x="367" y="323"/>
                    </a:lnTo>
                    <a:lnTo>
                      <a:pt x="366" y="306"/>
                    </a:lnTo>
                    <a:lnTo>
                      <a:pt x="365" y="288"/>
                    </a:lnTo>
                    <a:lnTo>
                      <a:pt x="363" y="272"/>
                    </a:lnTo>
                    <a:lnTo>
                      <a:pt x="362" y="256"/>
                    </a:lnTo>
                    <a:lnTo>
                      <a:pt x="359" y="239"/>
                    </a:lnTo>
                    <a:lnTo>
                      <a:pt x="356" y="223"/>
                    </a:lnTo>
                    <a:lnTo>
                      <a:pt x="352" y="208"/>
                    </a:lnTo>
                    <a:lnTo>
                      <a:pt x="349" y="193"/>
                    </a:lnTo>
                    <a:lnTo>
                      <a:pt x="345" y="178"/>
                    </a:lnTo>
                    <a:lnTo>
                      <a:pt x="341" y="164"/>
                    </a:lnTo>
                    <a:lnTo>
                      <a:pt x="336" y="150"/>
                    </a:lnTo>
                    <a:lnTo>
                      <a:pt x="330" y="137"/>
                    </a:lnTo>
                    <a:lnTo>
                      <a:pt x="325" y="124"/>
                    </a:lnTo>
                    <a:lnTo>
                      <a:pt x="320" y="111"/>
                    </a:lnTo>
                    <a:lnTo>
                      <a:pt x="314" y="100"/>
                    </a:lnTo>
                    <a:lnTo>
                      <a:pt x="307" y="88"/>
                    </a:lnTo>
                    <a:lnTo>
                      <a:pt x="300" y="78"/>
                    </a:lnTo>
                    <a:lnTo>
                      <a:pt x="294" y="67"/>
                    </a:lnTo>
                    <a:lnTo>
                      <a:pt x="286" y="58"/>
                    </a:lnTo>
                    <a:lnTo>
                      <a:pt x="279" y="50"/>
                    </a:lnTo>
                    <a:lnTo>
                      <a:pt x="272" y="41"/>
                    </a:lnTo>
                    <a:lnTo>
                      <a:pt x="263" y="34"/>
                    </a:lnTo>
                    <a:lnTo>
                      <a:pt x="255" y="27"/>
                    </a:lnTo>
                    <a:lnTo>
                      <a:pt x="247" y="21"/>
                    </a:lnTo>
                    <a:lnTo>
                      <a:pt x="238" y="16"/>
                    </a:lnTo>
                    <a:lnTo>
                      <a:pt x="230" y="11"/>
                    </a:lnTo>
                    <a:lnTo>
                      <a:pt x="220" y="8"/>
                    </a:lnTo>
                    <a:lnTo>
                      <a:pt x="212" y="5"/>
                    </a:lnTo>
                    <a:lnTo>
                      <a:pt x="203" y="2"/>
                    </a:lnTo>
                    <a:lnTo>
                      <a:pt x="193" y="0"/>
                    </a:lnTo>
                    <a:lnTo>
                      <a:pt x="184" y="0"/>
                    </a:lnTo>
                  </a:path>
                </a:pathLst>
              </a:cu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5" name="Rectangle 168"/>
              <p:cNvSpPr>
                <a:spLocks noChangeArrowheads="1"/>
              </p:cNvSpPr>
              <p:nvPr/>
            </p:nvSpPr>
            <p:spPr bwMode="auto">
              <a:xfrm rot="-5400000">
                <a:off x="5239" y="1770"/>
                <a:ext cx="269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PACS</a:t>
                </a:r>
                <a:endParaRPr lang="en-US"/>
              </a:p>
            </p:txBody>
          </p:sp>
          <p:sp>
            <p:nvSpPr>
              <p:cNvPr id="21716" name="Freeform 169"/>
              <p:cNvSpPr>
                <a:spLocks/>
              </p:cNvSpPr>
              <p:nvPr/>
            </p:nvSpPr>
            <p:spPr bwMode="auto">
              <a:xfrm>
                <a:off x="5182" y="1496"/>
                <a:ext cx="367" cy="681"/>
              </a:xfrm>
              <a:custGeom>
                <a:avLst/>
                <a:gdLst>
                  <a:gd name="T0" fmla="*/ 165 w 367"/>
                  <a:gd name="T1" fmla="*/ 2 h 681"/>
                  <a:gd name="T2" fmla="*/ 139 w 367"/>
                  <a:gd name="T3" fmla="*/ 11 h 681"/>
                  <a:gd name="T4" fmla="*/ 113 w 367"/>
                  <a:gd name="T5" fmla="*/ 27 h 681"/>
                  <a:gd name="T6" fmla="*/ 89 w 367"/>
                  <a:gd name="T7" fmla="*/ 50 h 681"/>
                  <a:gd name="T8" fmla="*/ 67 w 367"/>
                  <a:gd name="T9" fmla="*/ 78 h 681"/>
                  <a:gd name="T10" fmla="*/ 49 w 367"/>
                  <a:gd name="T11" fmla="*/ 111 h 681"/>
                  <a:gd name="T12" fmla="*/ 32 w 367"/>
                  <a:gd name="T13" fmla="*/ 150 h 681"/>
                  <a:gd name="T14" fmla="*/ 18 w 367"/>
                  <a:gd name="T15" fmla="*/ 193 h 681"/>
                  <a:gd name="T16" fmla="*/ 9 w 367"/>
                  <a:gd name="T17" fmla="*/ 239 h 681"/>
                  <a:gd name="T18" fmla="*/ 3 w 367"/>
                  <a:gd name="T19" fmla="*/ 288 h 681"/>
                  <a:gd name="T20" fmla="*/ 0 w 367"/>
                  <a:gd name="T21" fmla="*/ 341 h 681"/>
                  <a:gd name="T22" fmla="*/ 3 w 367"/>
                  <a:gd name="T23" fmla="*/ 392 h 681"/>
                  <a:gd name="T24" fmla="*/ 9 w 367"/>
                  <a:gd name="T25" fmla="*/ 441 h 681"/>
                  <a:gd name="T26" fmla="*/ 18 w 367"/>
                  <a:gd name="T27" fmla="*/ 488 h 681"/>
                  <a:gd name="T28" fmla="*/ 32 w 367"/>
                  <a:gd name="T29" fmla="*/ 531 h 681"/>
                  <a:gd name="T30" fmla="*/ 49 w 367"/>
                  <a:gd name="T31" fmla="*/ 569 h 681"/>
                  <a:gd name="T32" fmla="*/ 67 w 367"/>
                  <a:gd name="T33" fmla="*/ 604 h 681"/>
                  <a:gd name="T34" fmla="*/ 89 w 367"/>
                  <a:gd name="T35" fmla="*/ 632 h 681"/>
                  <a:gd name="T36" fmla="*/ 113 w 367"/>
                  <a:gd name="T37" fmla="*/ 654 h 681"/>
                  <a:gd name="T38" fmla="*/ 139 w 367"/>
                  <a:gd name="T39" fmla="*/ 671 h 681"/>
                  <a:gd name="T40" fmla="*/ 165 w 367"/>
                  <a:gd name="T41" fmla="*/ 679 h 681"/>
                  <a:gd name="T42" fmla="*/ 193 w 367"/>
                  <a:gd name="T43" fmla="*/ 681 h 681"/>
                  <a:gd name="T44" fmla="*/ 220 w 367"/>
                  <a:gd name="T45" fmla="*/ 674 h 681"/>
                  <a:gd name="T46" fmla="*/ 247 w 367"/>
                  <a:gd name="T47" fmla="*/ 660 h 681"/>
                  <a:gd name="T48" fmla="*/ 272 w 367"/>
                  <a:gd name="T49" fmla="*/ 640 h 681"/>
                  <a:gd name="T50" fmla="*/ 294 w 367"/>
                  <a:gd name="T51" fmla="*/ 613 h 681"/>
                  <a:gd name="T52" fmla="*/ 314 w 367"/>
                  <a:gd name="T53" fmla="*/ 582 h 681"/>
                  <a:gd name="T54" fmla="*/ 330 w 367"/>
                  <a:gd name="T55" fmla="*/ 544 h 681"/>
                  <a:gd name="T56" fmla="*/ 345 w 367"/>
                  <a:gd name="T57" fmla="*/ 503 h 681"/>
                  <a:gd name="T58" fmla="*/ 356 w 367"/>
                  <a:gd name="T59" fmla="*/ 458 h 681"/>
                  <a:gd name="T60" fmla="*/ 363 w 367"/>
                  <a:gd name="T61" fmla="*/ 409 h 681"/>
                  <a:gd name="T62" fmla="*/ 367 w 367"/>
                  <a:gd name="T63" fmla="*/ 359 h 681"/>
                  <a:gd name="T64" fmla="*/ 366 w 367"/>
                  <a:gd name="T65" fmla="*/ 306 h 681"/>
                  <a:gd name="T66" fmla="*/ 362 w 367"/>
                  <a:gd name="T67" fmla="*/ 256 h 681"/>
                  <a:gd name="T68" fmla="*/ 352 w 367"/>
                  <a:gd name="T69" fmla="*/ 208 h 681"/>
                  <a:gd name="T70" fmla="*/ 341 w 367"/>
                  <a:gd name="T71" fmla="*/ 164 h 681"/>
                  <a:gd name="T72" fmla="*/ 325 w 367"/>
                  <a:gd name="T73" fmla="*/ 124 h 681"/>
                  <a:gd name="T74" fmla="*/ 307 w 367"/>
                  <a:gd name="T75" fmla="*/ 88 h 681"/>
                  <a:gd name="T76" fmla="*/ 286 w 367"/>
                  <a:gd name="T77" fmla="*/ 58 h 681"/>
                  <a:gd name="T78" fmla="*/ 263 w 367"/>
                  <a:gd name="T79" fmla="*/ 34 h 681"/>
                  <a:gd name="T80" fmla="*/ 238 w 367"/>
                  <a:gd name="T81" fmla="*/ 16 h 681"/>
                  <a:gd name="T82" fmla="*/ 212 w 367"/>
                  <a:gd name="T83" fmla="*/ 5 h 681"/>
                  <a:gd name="T84" fmla="*/ 184 w 367"/>
                  <a:gd name="T85" fmla="*/ 0 h 6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7"/>
                  <a:gd name="T130" fmla="*/ 0 h 681"/>
                  <a:gd name="T131" fmla="*/ 367 w 367"/>
                  <a:gd name="T132" fmla="*/ 681 h 6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7" h="681">
                    <a:moveTo>
                      <a:pt x="184" y="0"/>
                    </a:moveTo>
                    <a:lnTo>
                      <a:pt x="174" y="0"/>
                    </a:lnTo>
                    <a:lnTo>
                      <a:pt x="165" y="2"/>
                    </a:lnTo>
                    <a:lnTo>
                      <a:pt x="157" y="5"/>
                    </a:lnTo>
                    <a:lnTo>
                      <a:pt x="147" y="8"/>
                    </a:lnTo>
                    <a:lnTo>
                      <a:pt x="139" y="11"/>
                    </a:lnTo>
                    <a:lnTo>
                      <a:pt x="129" y="16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04" y="34"/>
                    </a:lnTo>
                    <a:lnTo>
                      <a:pt x="97" y="41"/>
                    </a:lnTo>
                    <a:lnTo>
                      <a:pt x="89" y="50"/>
                    </a:lnTo>
                    <a:lnTo>
                      <a:pt x="81" y="58"/>
                    </a:lnTo>
                    <a:lnTo>
                      <a:pt x="75" y="67"/>
                    </a:lnTo>
                    <a:lnTo>
                      <a:pt x="67" y="78"/>
                    </a:lnTo>
                    <a:lnTo>
                      <a:pt x="61" y="88"/>
                    </a:lnTo>
                    <a:lnTo>
                      <a:pt x="55" y="100"/>
                    </a:lnTo>
                    <a:lnTo>
                      <a:pt x="49" y="111"/>
                    </a:lnTo>
                    <a:lnTo>
                      <a:pt x="42" y="124"/>
                    </a:lnTo>
                    <a:lnTo>
                      <a:pt x="37" y="137"/>
                    </a:lnTo>
                    <a:lnTo>
                      <a:pt x="32" y="150"/>
                    </a:lnTo>
                    <a:lnTo>
                      <a:pt x="28" y="164"/>
                    </a:lnTo>
                    <a:lnTo>
                      <a:pt x="22" y="178"/>
                    </a:lnTo>
                    <a:lnTo>
                      <a:pt x="18" y="193"/>
                    </a:lnTo>
                    <a:lnTo>
                      <a:pt x="15" y="208"/>
                    </a:lnTo>
                    <a:lnTo>
                      <a:pt x="12" y="223"/>
                    </a:lnTo>
                    <a:lnTo>
                      <a:pt x="9" y="239"/>
                    </a:lnTo>
                    <a:lnTo>
                      <a:pt x="7" y="256"/>
                    </a:lnTo>
                    <a:lnTo>
                      <a:pt x="5" y="272"/>
                    </a:lnTo>
                    <a:lnTo>
                      <a:pt x="3" y="288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0" y="341"/>
                    </a:lnTo>
                    <a:lnTo>
                      <a:pt x="0" y="359"/>
                    </a:lnTo>
                    <a:lnTo>
                      <a:pt x="1" y="375"/>
                    </a:lnTo>
                    <a:lnTo>
                      <a:pt x="3" y="392"/>
                    </a:lnTo>
                    <a:lnTo>
                      <a:pt x="5" y="409"/>
                    </a:lnTo>
                    <a:lnTo>
                      <a:pt x="7" y="426"/>
                    </a:lnTo>
                    <a:lnTo>
                      <a:pt x="9" y="441"/>
                    </a:lnTo>
                    <a:lnTo>
                      <a:pt x="12" y="458"/>
                    </a:lnTo>
                    <a:lnTo>
                      <a:pt x="15" y="473"/>
                    </a:lnTo>
                    <a:lnTo>
                      <a:pt x="18" y="488"/>
                    </a:lnTo>
                    <a:lnTo>
                      <a:pt x="22" y="503"/>
                    </a:lnTo>
                    <a:lnTo>
                      <a:pt x="28" y="517"/>
                    </a:lnTo>
                    <a:lnTo>
                      <a:pt x="32" y="531"/>
                    </a:lnTo>
                    <a:lnTo>
                      <a:pt x="37" y="544"/>
                    </a:lnTo>
                    <a:lnTo>
                      <a:pt x="42" y="558"/>
                    </a:lnTo>
                    <a:lnTo>
                      <a:pt x="49" y="569"/>
                    </a:lnTo>
                    <a:lnTo>
                      <a:pt x="55" y="582"/>
                    </a:lnTo>
                    <a:lnTo>
                      <a:pt x="61" y="592"/>
                    </a:lnTo>
                    <a:lnTo>
                      <a:pt x="67" y="604"/>
                    </a:lnTo>
                    <a:lnTo>
                      <a:pt x="75" y="613"/>
                    </a:lnTo>
                    <a:lnTo>
                      <a:pt x="81" y="623"/>
                    </a:lnTo>
                    <a:lnTo>
                      <a:pt x="89" y="632"/>
                    </a:lnTo>
                    <a:lnTo>
                      <a:pt x="97" y="640"/>
                    </a:lnTo>
                    <a:lnTo>
                      <a:pt x="104" y="648"/>
                    </a:lnTo>
                    <a:lnTo>
                      <a:pt x="113" y="654"/>
                    </a:lnTo>
                    <a:lnTo>
                      <a:pt x="121" y="660"/>
                    </a:lnTo>
                    <a:lnTo>
                      <a:pt x="129" y="665"/>
                    </a:lnTo>
                    <a:lnTo>
                      <a:pt x="139" y="671"/>
                    </a:lnTo>
                    <a:lnTo>
                      <a:pt x="147" y="674"/>
                    </a:lnTo>
                    <a:lnTo>
                      <a:pt x="157" y="677"/>
                    </a:lnTo>
                    <a:lnTo>
                      <a:pt x="165" y="679"/>
                    </a:lnTo>
                    <a:lnTo>
                      <a:pt x="174" y="681"/>
                    </a:lnTo>
                    <a:lnTo>
                      <a:pt x="184" y="681"/>
                    </a:lnTo>
                    <a:lnTo>
                      <a:pt x="193" y="681"/>
                    </a:lnTo>
                    <a:lnTo>
                      <a:pt x="203" y="679"/>
                    </a:lnTo>
                    <a:lnTo>
                      <a:pt x="212" y="677"/>
                    </a:lnTo>
                    <a:lnTo>
                      <a:pt x="220" y="674"/>
                    </a:lnTo>
                    <a:lnTo>
                      <a:pt x="230" y="671"/>
                    </a:lnTo>
                    <a:lnTo>
                      <a:pt x="238" y="665"/>
                    </a:lnTo>
                    <a:lnTo>
                      <a:pt x="247" y="660"/>
                    </a:lnTo>
                    <a:lnTo>
                      <a:pt x="255" y="654"/>
                    </a:lnTo>
                    <a:lnTo>
                      <a:pt x="263" y="648"/>
                    </a:lnTo>
                    <a:lnTo>
                      <a:pt x="272" y="640"/>
                    </a:lnTo>
                    <a:lnTo>
                      <a:pt x="279" y="632"/>
                    </a:lnTo>
                    <a:lnTo>
                      <a:pt x="286" y="623"/>
                    </a:lnTo>
                    <a:lnTo>
                      <a:pt x="294" y="613"/>
                    </a:lnTo>
                    <a:lnTo>
                      <a:pt x="300" y="604"/>
                    </a:lnTo>
                    <a:lnTo>
                      <a:pt x="307" y="592"/>
                    </a:lnTo>
                    <a:lnTo>
                      <a:pt x="314" y="582"/>
                    </a:lnTo>
                    <a:lnTo>
                      <a:pt x="320" y="569"/>
                    </a:lnTo>
                    <a:lnTo>
                      <a:pt x="325" y="558"/>
                    </a:lnTo>
                    <a:lnTo>
                      <a:pt x="330" y="544"/>
                    </a:lnTo>
                    <a:lnTo>
                      <a:pt x="336" y="531"/>
                    </a:lnTo>
                    <a:lnTo>
                      <a:pt x="341" y="517"/>
                    </a:lnTo>
                    <a:lnTo>
                      <a:pt x="345" y="503"/>
                    </a:lnTo>
                    <a:lnTo>
                      <a:pt x="349" y="488"/>
                    </a:lnTo>
                    <a:lnTo>
                      <a:pt x="352" y="473"/>
                    </a:lnTo>
                    <a:lnTo>
                      <a:pt x="356" y="458"/>
                    </a:lnTo>
                    <a:lnTo>
                      <a:pt x="359" y="441"/>
                    </a:lnTo>
                    <a:lnTo>
                      <a:pt x="362" y="426"/>
                    </a:lnTo>
                    <a:lnTo>
                      <a:pt x="363" y="409"/>
                    </a:lnTo>
                    <a:lnTo>
                      <a:pt x="365" y="392"/>
                    </a:lnTo>
                    <a:lnTo>
                      <a:pt x="366" y="375"/>
                    </a:lnTo>
                    <a:lnTo>
                      <a:pt x="367" y="359"/>
                    </a:lnTo>
                    <a:lnTo>
                      <a:pt x="367" y="341"/>
                    </a:lnTo>
                    <a:lnTo>
                      <a:pt x="367" y="323"/>
                    </a:lnTo>
                    <a:lnTo>
                      <a:pt x="366" y="306"/>
                    </a:lnTo>
                    <a:lnTo>
                      <a:pt x="365" y="288"/>
                    </a:lnTo>
                    <a:lnTo>
                      <a:pt x="363" y="272"/>
                    </a:lnTo>
                    <a:lnTo>
                      <a:pt x="362" y="256"/>
                    </a:lnTo>
                    <a:lnTo>
                      <a:pt x="359" y="239"/>
                    </a:lnTo>
                    <a:lnTo>
                      <a:pt x="356" y="223"/>
                    </a:lnTo>
                    <a:lnTo>
                      <a:pt x="352" y="208"/>
                    </a:lnTo>
                    <a:lnTo>
                      <a:pt x="349" y="193"/>
                    </a:lnTo>
                    <a:lnTo>
                      <a:pt x="345" y="178"/>
                    </a:lnTo>
                    <a:lnTo>
                      <a:pt x="341" y="164"/>
                    </a:lnTo>
                    <a:lnTo>
                      <a:pt x="336" y="150"/>
                    </a:lnTo>
                    <a:lnTo>
                      <a:pt x="330" y="137"/>
                    </a:lnTo>
                    <a:lnTo>
                      <a:pt x="325" y="124"/>
                    </a:lnTo>
                    <a:lnTo>
                      <a:pt x="320" y="111"/>
                    </a:lnTo>
                    <a:lnTo>
                      <a:pt x="314" y="100"/>
                    </a:lnTo>
                    <a:lnTo>
                      <a:pt x="307" y="88"/>
                    </a:lnTo>
                    <a:lnTo>
                      <a:pt x="300" y="78"/>
                    </a:lnTo>
                    <a:lnTo>
                      <a:pt x="294" y="67"/>
                    </a:lnTo>
                    <a:lnTo>
                      <a:pt x="286" y="58"/>
                    </a:lnTo>
                    <a:lnTo>
                      <a:pt x="279" y="50"/>
                    </a:lnTo>
                    <a:lnTo>
                      <a:pt x="272" y="41"/>
                    </a:lnTo>
                    <a:lnTo>
                      <a:pt x="263" y="34"/>
                    </a:lnTo>
                    <a:lnTo>
                      <a:pt x="255" y="27"/>
                    </a:lnTo>
                    <a:lnTo>
                      <a:pt x="247" y="21"/>
                    </a:lnTo>
                    <a:lnTo>
                      <a:pt x="238" y="16"/>
                    </a:lnTo>
                    <a:lnTo>
                      <a:pt x="230" y="11"/>
                    </a:lnTo>
                    <a:lnTo>
                      <a:pt x="220" y="8"/>
                    </a:lnTo>
                    <a:lnTo>
                      <a:pt x="212" y="5"/>
                    </a:lnTo>
                    <a:lnTo>
                      <a:pt x="203" y="2"/>
                    </a:lnTo>
                    <a:lnTo>
                      <a:pt x="193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7" name="Freeform 170"/>
              <p:cNvSpPr>
                <a:spLocks/>
              </p:cNvSpPr>
              <p:nvPr/>
            </p:nvSpPr>
            <p:spPr bwMode="auto">
              <a:xfrm>
                <a:off x="5182" y="1496"/>
                <a:ext cx="367" cy="681"/>
              </a:xfrm>
              <a:custGeom>
                <a:avLst/>
                <a:gdLst>
                  <a:gd name="T0" fmla="*/ 165 w 367"/>
                  <a:gd name="T1" fmla="*/ 2 h 681"/>
                  <a:gd name="T2" fmla="*/ 139 w 367"/>
                  <a:gd name="T3" fmla="*/ 11 h 681"/>
                  <a:gd name="T4" fmla="*/ 113 w 367"/>
                  <a:gd name="T5" fmla="*/ 27 h 681"/>
                  <a:gd name="T6" fmla="*/ 89 w 367"/>
                  <a:gd name="T7" fmla="*/ 50 h 681"/>
                  <a:gd name="T8" fmla="*/ 67 w 367"/>
                  <a:gd name="T9" fmla="*/ 78 h 681"/>
                  <a:gd name="T10" fmla="*/ 49 w 367"/>
                  <a:gd name="T11" fmla="*/ 111 h 681"/>
                  <a:gd name="T12" fmla="*/ 32 w 367"/>
                  <a:gd name="T13" fmla="*/ 150 h 681"/>
                  <a:gd name="T14" fmla="*/ 18 w 367"/>
                  <a:gd name="T15" fmla="*/ 193 h 681"/>
                  <a:gd name="T16" fmla="*/ 9 w 367"/>
                  <a:gd name="T17" fmla="*/ 239 h 681"/>
                  <a:gd name="T18" fmla="*/ 3 w 367"/>
                  <a:gd name="T19" fmla="*/ 288 h 681"/>
                  <a:gd name="T20" fmla="*/ 0 w 367"/>
                  <a:gd name="T21" fmla="*/ 341 h 681"/>
                  <a:gd name="T22" fmla="*/ 3 w 367"/>
                  <a:gd name="T23" fmla="*/ 392 h 681"/>
                  <a:gd name="T24" fmla="*/ 9 w 367"/>
                  <a:gd name="T25" fmla="*/ 441 h 681"/>
                  <a:gd name="T26" fmla="*/ 18 w 367"/>
                  <a:gd name="T27" fmla="*/ 488 h 681"/>
                  <a:gd name="T28" fmla="*/ 32 w 367"/>
                  <a:gd name="T29" fmla="*/ 531 h 681"/>
                  <a:gd name="T30" fmla="*/ 49 w 367"/>
                  <a:gd name="T31" fmla="*/ 569 h 681"/>
                  <a:gd name="T32" fmla="*/ 67 w 367"/>
                  <a:gd name="T33" fmla="*/ 604 h 681"/>
                  <a:gd name="T34" fmla="*/ 89 w 367"/>
                  <a:gd name="T35" fmla="*/ 632 h 681"/>
                  <a:gd name="T36" fmla="*/ 113 w 367"/>
                  <a:gd name="T37" fmla="*/ 654 h 681"/>
                  <a:gd name="T38" fmla="*/ 139 w 367"/>
                  <a:gd name="T39" fmla="*/ 671 h 681"/>
                  <a:gd name="T40" fmla="*/ 165 w 367"/>
                  <a:gd name="T41" fmla="*/ 679 h 681"/>
                  <a:gd name="T42" fmla="*/ 193 w 367"/>
                  <a:gd name="T43" fmla="*/ 681 h 681"/>
                  <a:gd name="T44" fmla="*/ 220 w 367"/>
                  <a:gd name="T45" fmla="*/ 674 h 681"/>
                  <a:gd name="T46" fmla="*/ 247 w 367"/>
                  <a:gd name="T47" fmla="*/ 660 h 681"/>
                  <a:gd name="T48" fmla="*/ 272 w 367"/>
                  <a:gd name="T49" fmla="*/ 640 h 681"/>
                  <a:gd name="T50" fmla="*/ 294 w 367"/>
                  <a:gd name="T51" fmla="*/ 613 h 681"/>
                  <a:gd name="T52" fmla="*/ 314 w 367"/>
                  <a:gd name="T53" fmla="*/ 582 h 681"/>
                  <a:gd name="T54" fmla="*/ 330 w 367"/>
                  <a:gd name="T55" fmla="*/ 544 h 681"/>
                  <a:gd name="T56" fmla="*/ 345 w 367"/>
                  <a:gd name="T57" fmla="*/ 503 h 681"/>
                  <a:gd name="T58" fmla="*/ 356 w 367"/>
                  <a:gd name="T59" fmla="*/ 458 h 681"/>
                  <a:gd name="T60" fmla="*/ 363 w 367"/>
                  <a:gd name="T61" fmla="*/ 409 h 681"/>
                  <a:gd name="T62" fmla="*/ 367 w 367"/>
                  <a:gd name="T63" fmla="*/ 359 h 681"/>
                  <a:gd name="T64" fmla="*/ 366 w 367"/>
                  <a:gd name="T65" fmla="*/ 306 h 681"/>
                  <a:gd name="T66" fmla="*/ 362 w 367"/>
                  <a:gd name="T67" fmla="*/ 256 h 681"/>
                  <a:gd name="T68" fmla="*/ 352 w 367"/>
                  <a:gd name="T69" fmla="*/ 208 h 681"/>
                  <a:gd name="T70" fmla="*/ 341 w 367"/>
                  <a:gd name="T71" fmla="*/ 164 h 681"/>
                  <a:gd name="T72" fmla="*/ 325 w 367"/>
                  <a:gd name="T73" fmla="*/ 124 h 681"/>
                  <a:gd name="T74" fmla="*/ 307 w 367"/>
                  <a:gd name="T75" fmla="*/ 88 h 681"/>
                  <a:gd name="T76" fmla="*/ 286 w 367"/>
                  <a:gd name="T77" fmla="*/ 58 h 681"/>
                  <a:gd name="T78" fmla="*/ 263 w 367"/>
                  <a:gd name="T79" fmla="*/ 34 h 681"/>
                  <a:gd name="T80" fmla="*/ 238 w 367"/>
                  <a:gd name="T81" fmla="*/ 16 h 681"/>
                  <a:gd name="T82" fmla="*/ 212 w 367"/>
                  <a:gd name="T83" fmla="*/ 5 h 681"/>
                  <a:gd name="T84" fmla="*/ 184 w 367"/>
                  <a:gd name="T85" fmla="*/ 0 h 6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7"/>
                  <a:gd name="T130" fmla="*/ 0 h 681"/>
                  <a:gd name="T131" fmla="*/ 367 w 367"/>
                  <a:gd name="T132" fmla="*/ 681 h 6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7" h="681">
                    <a:moveTo>
                      <a:pt x="184" y="0"/>
                    </a:moveTo>
                    <a:lnTo>
                      <a:pt x="174" y="0"/>
                    </a:lnTo>
                    <a:lnTo>
                      <a:pt x="165" y="2"/>
                    </a:lnTo>
                    <a:lnTo>
                      <a:pt x="157" y="5"/>
                    </a:lnTo>
                    <a:lnTo>
                      <a:pt x="147" y="8"/>
                    </a:lnTo>
                    <a:lnTo>
                      <a:pt x="139" y="11"/>
                    </a:lnTo>
                    <a:lnTo>
                      <a:pt x="129" y="16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04" y="34"/>
                    </a:lnTo>
                    <a:lnTo>
                      <a:pt x="97" y="41"/>
                    </a:lnTo>
                    <a:lnTo>
                      <a:pt x="89" y="50"/>
                    </a:lnTo>
                    <a:lnTo>
                      <a:pt x="81" y="58"/>
                    </a:lnTo>
                    <a:lnTo>
                      <a:pt x="75" y="67"/>
                    </a:lnTo>
                    <a:lnTo>
                      <a:pt x="67" y="78"/>
                    </a:lnTo>
                    <a:lnTo>
                      <a:pt x="61" y="88"/>
                    </a:lnTo>
                    <a:lnTo>
                      <a:pt x="55" y="100"/>
                    </a:lnTo>
                    <a:lnTo>
                      <a:pt x="49" y="111"/>
                    </a:lnTo>
                    <a:lnTo>
                      <a:pt x="42" y="124"/>
                    </a:lnTo>
                    <a:lnTo>
                      <a:pt x="37" y="137"/>
                    </a:lnTo>
                    <a:lnTo>
                      <a:pt x="32" y="150"/>
                    </a:lnTo>
                    <a:lnTo>
                      <a:pt x="28" y="164"/>
                    </a:lnTo>
                    <a:lnTo>
                      <a:pt x="22" y="178"/>
                    </a:lnTo>
                    <a:lnTo>
                      <a:pt x="18" y="193"/>
                    </a:lnTo>
                    <a:lnTo>
                      <a:pt x="15" y="208"/>
                    </a:lnTo>
                    <a:lnTo>
                      <a:pt x="12" y="223"/>
                    </a:lnTo>
                    <a:lnTo>
                      <a:pt x="9" y="239"/>
                    </a:lnTo>
                    <a:lnTo>
                      <a:pt x="7" y="256"/>
                    </a:lnTo>
                    <a:lnTo>
                      <a:pt x="5" y="272"/>
                    </a:lnTo>
                    <a:lnTo>
                      <a:pt x="3" y="288"/>
                    </a:lnTo>
                    <a:lnTo>
                      <a:pt x="1" y="306"/>
                    </a:lnTo>
                    <a:lnTo>
                      <a:pt x="0" y="323"/>
                    </a:lnTo>
                    <a:lnTo>
                      <a:pt x="0" y="341"/>
                    </a:lnTo>
                    <a:lnTo>
                      <a:pt x="0" y="359"/>
                    </a:lnTo>
                    <a:lnTo>
                      <a:pt x="1" y="375"/>
                    </a:lnTo>
                    <a:lnTo>
                      <a:pt x="3" y="392"/>
                    </a:lnTo>
                    <a:lnTo>
                      <a:pt x="5" y="409"/>
                    </a:lnTo>
                    <a:lnTo>
                      <a:pt x="7" y="426"/>
                    </a:lnTo>
                    <a:lnTo>
                      <a:pt x="9" y="441"/>
                    </a:lnTo>
                    <a:lnTo>
                      <a:pt x="12" y="458"/>
                    </a:lnTo>
                    <a:lnTo>
                      <a:pt x="15" y="473"/>
                    </a:lnTo>
                    <a:lnTo>
                      <a:pt x="18" y="488"/>
                    </a:lnTo>
                    <a:lnTo>
                      <a:pt x="22" y="503"/>
                    </a:lnTo>
                    <a:lnTo>
                      <a:pt x="28" y="517"/>
                    </a:lnTo>
                    <a:lnTo>
                      <a:pt x="32" y="531"/>
                    </a:lnTo>
                    <a:lnTo>
                      <a:pt x="37" y="544"/>
                    </a:lnTo>
                    <a:lnTo>
                      <a:pt x="42" y="558"/>
                    </a:lnTo>
                    <a:lnTo>
                      <a:pt x="49" y="569"/>
                    </a:lnTo>
                    <a:lnTo>
                      <a:pt x="55" y="582"/>
                    </a:lnTo>
                    <a:lnTo>
                      <a:pt x="61" y="592"/>
                    </a:lnTo>
                    <a:lnTo>
                      <a:pt x="67" y="604"/>
                    </a:lnTo>
                    <a:lnTo>
                      <a:pt x="75" y="613"/>
                    </a:lnTo>
                    <a:lnTo>
                      <a:pt x="81" y="623"/>
                    </a:lnTo>
                    <a:lnTo>
                      <a:pt x="89" y="632"/>
                    </a:lnTo>
                    <a:lnTo>
                      <a:pt x="97" y="640"/>
                    </a:lnTo>
                    <a:lnTo>
                      <a:pt x="104" y="648"/>
                    </a:lnTo>
                    <a:lnTo>
                      <a:pt x="113" y="654"/>
                    </a:lnTo>
                    <a:lnTo>
                      <a:pt x="121" y="660"/>
                    </a:lnTo>
                    <a:lnTo>
                      <a:pt x="129" y="665"/>
                    </a:lnTo>
                    <a:lnTo>
                      <a:pt x="139" y="671"/>
                    </a:lnTo>
                    <a:lnTo>
                      <a:pt x="147" y="674"/>
                    </a:lnTo>
                    <a:lnTo>
                      <a:pt x="157" y="677"/>
                    </a:lnTo>
                    <a:lnTo>
                      <a:pt x="165" y="679"/>
                    </a:lnTo>
                    <a:lnTo>
                      <a:pt x="174" y="681"/>
                    </a:lnTo>
                    <a:lnTo>
                      <a:pt x="184" y="681"/>
                    </a:lnTo>
                    <a:lnTo>
                      <a:pt x="193" y="681"/>
                    </a:lnTo>
                    <a:lnTo>
                      <a:pt x="203" y="679"/>
                    </a:lnTo>
                    <a:lnTo>
                      <a:pt x="212" y="677"/>
                    </a:lnTo>
                    <a:lnTo>
                      <a:pt x="220" y="674"/>
                    </a:lnTo>
                    <a:lnTo>
                      <a:pt x="230" y="671"/>
                    </a:lnTo>
                    <a:lnTo>
                      <a:pt x="238" y="665"/>
                    </a:lnTo>
                    <a:lnTo>
                      <a:pt x="247" y="660"/>
                    </a:lnTo>
                    <a:lnTo>
                      <a:pt x="255" y="654"/>
                    </a:lnTo>
                    <a:lnTo>
                      <a:pt x="263" y="648"/>
                    </a:lnTo>
                    <a:lnTo>
                      <a:pt x="272" y="640"/>
                    </a:lnTo>
                    <a:lnTo>
                      <a:pt x="279" y="632"/>
                    </a:lnTo>
                    <a:lnTo>
                      <a:pt x="286" y="623"/>
                    </a:lnTo>
                    <a:lnTo>
                      <a:pt x="294" y="613"/>
                    </a:lnTo>
                    <a:lnTo>
                      <a:pt x="300" y="604"/>
                    </a:lnTo>
                    <a:lnTo>
                      <a:pt x="307" y="592"/>
                    </a:lnTo>
                    <a:lnTo>
                      <a:pt x="314" y="582"/>
                    </a:lnTo>
                    <a:lnTo>
                      <a:pt x="320" y="569"/>
                    </a:lnTo>
                    <a:lnTo>
                      <a:pt x="325" y="558"/>
                    </a:lnTo>
                    <a:lnTo>
                      <a:pt x="330" y="544"/>
                    </a:lnTo>
                    <a:lnTo>
                      <a:pt x="336" y="531"/>
                    </a:lnTo>
                    <a:lnTo>
                      <a:pt x="341" y="517"/>
                    </a:lnTo>
                    <a:lnTo>
                      <a:pt x="345" y="503"/>
                    </a:lnTo>
                    <a:lnTo>
                      <a:pt x="349" y="488"/>
                    </a:lnTo>
                    <a:lnTo>
                      <a:pt x="352" y="473"/>
                    </a:lnTo>
                    <a:lnTo>
                      <a:pt x="356" y="458"/>
                    </a:lnTo>
                    <a:lnTo>
                      <a:pt x="359" y="441"/>
                    </a:lnTo>
                    <a:lnTo>
                      <a:pt x="362" y="426"/>
                    </a:lnTo>
                    <a:lnTo>
                      <a:pt x="363" y="409"/>
                    </a:lnTo>
                    <a:lnTo>
                      <a:pt x="365" y="392"/>
                    </a:lnTo>
                    <a:lnTo>
                      <a:pt x="366" y="375"/>
                    </a:lnTo>
                    <a:lnTo>
                      <a:pt x="367" y="359"/>
                    </a:lnTo>
                    <a:lnTo>
                      <a:pt x="367" y="341"/>
                    </a:lnTo>
                    <a:lnTo>
                      <a:pt x="367" y="323"/>
                    </a:lnTo>
                    <a:lnTo>
                      <a:pt x="366" y="306"/>
                    </a:lnTo>
                    <a:lnTo>
                      <a:pt x="365" y="288"/>
                    </a:lnTo>
                    <a:lnTo>
                      <a:pt x="363" y="272"/>
                    </a:lnTo>
                    <a:lnTo>
                      <a:pt x="362" y="256"/>
                    </a:lnTo>
                    <a:lnTo>
                      <a:pt x="359" y="239"/>
                    </a:lnTo>
                    <a:lnTo>
                      <a:pt x="356" y="223"/>
                    </a:lnTo>
                    <a:lnTo>
                      <a:pt x="352" y="208"/>
                    </a:lnTo>
                    <a:lnTo>
                      <a:pt x="349" y="193"/>
                    </a:lnTo>
                    <a:lnTo>
                      <a:pt x="345" y="178"/>
                    </a:lnTo>
                    <a:lnTo>
                      <a:pt x="341" y="164"/>
                    </a:lnTo>
                    <a:lnTo>
                      <a:pt x="336" y="150"/>
                    </a:lnTo>
                    <a:lnTo>
                      <a:pt x="330" y="137"/>
                    </a:lnTo>
                    <a:lnTo>
                      <a:pt x="325" y="124"/>
                    </a:lnTo>
                    <a:lnTo>
                      <a:pt x="320" y="111"/>
                    </a:lnTo>
                    <a:lnTo>
                      <a:pt x="314" y="100"/>
                    </a:lnTo>
                    <a:lnTo>
                      <a:pt x="307" y="88"/>
                    </a:lnTo>
                    <a:lnTo>
                      <a:pt x="300" y="78"/>
                    </a:lnTo>
                    <a:lnTo>
                      <a:pt x="294" y="67"/>
                    </a:lnTo>
                    <a:lnTo>
                      <a:pt x="286" y="58"/>
                    </a:lnTo>
                    <a:lnTo>
                      <a:pt x="279" y="50"/>
                    </a:lnTo>
                    <a:lnTo>
                      <a:pt x="272" y="41"/>
                    </a:lnTo>
                    <a:lnTo>
                      <a:pt x="263" y="34"/>
                    </a:lnTo>
                    <a:lnTo>
                      <a:pt x="255" y="27"/>
                    </a:lnTo>
                    <a:lnTo>
                      <a:pt x="247" y="21"/>
                    </a:lnTo>
                    <a:lnTo>
                      <a:pt x="238" y="16"/>
                    </a:lnTo>
                    <a:lnTo>
                      <a:pt x="230" y="11"/>
                    </a:lnTo>
                    <a:lnTo>
                      <a:pt x="220" y="8"/>
                    </a:lnTo>
                    <a:lnTo>
                      <a:pt x="212" y="5"/>
                    </a:lnTo>
                    <a:lnTo>
                      <a:pt x="203" y="2"/>
                    </a:lnTo>
                    <a:lnTo>
                      <a:pt x="193" y="0"/>
                    </a:lnTo>
                    <a:lnTo>
                      <a:pt x="184" y="0"/>
                    </a:lnTo>
                  </a:path>
                </a:pathLst>
              </a:cu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8" name="Rectangle 171"/>
              <p:cNvSpPr>
                <a:spLocks noChangeArrowheads="1"/>
              </p:cNvSpPr>
              <p:nvPr/>
            </p:nvSpPr>
            <p:spPr bwMode="auto">
              <a:xfrm rot="-5400000">
                <a:off x="5239" y="1770"/>
                <a:ext cx="269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PACS</a:t>
                </a:r>
                <a:endParaRPr lang="en-US"/>
              </a:p>
            </p:txBody>
          </p:sp>
          <p:sp>
            <p:nvSpPr>
              <p:cNvPr id="21719" name="Line 172"/>
              <p:cNvSpPr>
                <a:spLocks noChangeShapeType="1"/>
              </p:cNvSpPr>
              <p:nvPr/>
            </p:nvSpPr>
            <p:spPr bwMode="auto">
              <a:xfrm flipV="1">
                <a:off x="4054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0" name="Line 173"/>
              <p:cNvSpPr>
                <a:spLocks noChangeShapeType="1"/>
              </p:cNvSpPr>
              <p:nvPr/>
            </p:nvSpPr>
            <p:spPr bwMode="auto">
              <a:xfrm flipV="1">
                <a:off x="3683" y="1968"/>
                <a:ext cx="1" cy="523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1" name="Rectangle 174"/>
              <p:cNvSpPr>
                <a:spLocks noChangeArrowheads="1"/>
              </p:cNvSpPr>
              <p:nvPr/>
            </p:nvSpPr>
            <p:spPr bwMode="auto">
              <a:xfrm>
                <a:off x="2514" y="2387"/>
                <a:ext cx="857" cy="227"/>
              </a:xfrm>
              <a:prstGeom prst="rect">
                <a:avLst/>
              </a:prstGeom>
              <a:solidFill>
                <a:srgbClr val="00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Rectangle 175"/>
              <p:cNvSpPr>
                <a:spLocks noChangeArrowheads="1"/>
              </p:cNvSpPr>
              <p:nvPr/>
            </p:nvSpPr>
            <p:spPr bwMode="auto">
              <a:xfrm>
                <a:off x="2514" y="2387"/>
                <a:ext cx="857" cy="227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Rectangle 176"/>
              <p:cNvSpPr>
                <a:spLocks noChangeArrowheads="1"/>
              </p:cNvSpPr>
              <p:nvPr/>
            </p:nvSpPr>
            <p:spPr bwMode="auto">
              <a:xfrm>
                <a:off x="2523" y="2453"/>
                <a:ext cx="821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Image Workstation</a:t>
                </a:r>
                <a:endParaRPr lang="en-US"/>
              </a:p>
            </p:txBody>
          </p:sp>
          <p:sp>
            <p:nvSpPr>
              <p:cNvPr id="21724" name="Rectangle 177"/>
              <p:cNvSpPr>
                <a:spLocks noChangeArrowheads="1"/>
              </p:cNvSpPr>
              <p:nvPr/>
            </p:nvSpPr>
            <p:spPr bwMode="auto">
              <a:xfrm>
                <a:off x="2510" y="2622"/>
                <a:ext cx="831" cy="228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Rectangle 178"/>
              <p:cNvSpPr>
                <a:spLocks noChangeArrowheads="1"/>
              </p:cNvSpPr>
              <p:nvPr/>
            </p:nvSpPr>
            <p:spPr bwMode="auto">
              <a:xfrm>
                <a:off x="2510" y="2622"/>
                <a:ext cx="831" cy="228"/>
              </a:xfrm>
              <a:prstGeom prst="rect">
                <a:avLst/>
              </a:prstGeom>
              <a:noFill/>
              <a:ln w="28575">
                <a:solidFill>
                  <a:srgbClr val="808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6" name="Rectangle 179"/>
              <p:cNvSpPr>
                <a:spLocks noChangeArrowheads="1"/>
              </p:cNvSpPr>
              <p:nvPr/>
            </p:nvSpPr>
            <p:spPr bwMode="auto">
              <a:xfrm>
                <a:off x="2536" y="2688"/>
                <a:ext cx="198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Plug</a:t>
                </a:r>
                <a:endParaRPr lang="en-US"/>
              </a:p>
            </p:txBody>
          </p:sp>
          <p:sp>
            <p:nvSpPr>
              <p:cNvPr id="21727" name="Rectangle 180"/>
              <p:cNvSpPr>
                <a:spLocks noChangeArrowheads="1"/>
              </p:cNvSpPr>
              <p:nvPr/>
            </p:nvSpPr>
            <p:spPr bwMode="auto">
              <a:xfrm>
                <a:off x="2736" y="2688"/>
                <a:ext cx="33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-</a:t>
                </a:r>
                <a:endParaRPr lang="en-US"/>
              </a:p>
            </p:txBody>
          </p:sp>
          <p:sp>
            <p:nvSpPr>
              <p:cNvPr id="21728" name="Rectangle 181"/>
              <p:cNvSpPr>
                <a:spLocks noChangeArrowheads="1"/>
              </p:cNvSpPr>
              <p:nvPr/>
            </p:nvSpPr>
            <p:spPr bwMode="auto">
              <a:xfrm>
                <a:off x="2770" y="2688"/>
                <a:ext cx="53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2B5D"/>
                    </a:solidFill>
                    <a:latin typeface="Arial Narrow" pitchFamily="34" charset="0"/>
                  </a:rPr>
                  <a:t>in Extension</a:t>
                </a:r>
                <a:endParaRPr lang="en-US"/>
              </a:p>
            </p:txBody>
          </p:sp>
          <p:sp>
            <p:nvSpPr>
              <p:cNvPr id="21729" name="Line 182"/>
              <p:cNvSpPr>
                <a:spLocks noChangeShapeType="1"/>
              </p:cNvSpPr>
              <p:nvPr/>
            </p:nvSpPr>
            <p:spPr bwMode="auto">
              <a:xfrm flipV="1">
                <a:off x="5373" y="2177"/>
                <a:ext cx="1" cy="314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0" name="Line 183"/>
              <p:cNvSpPr>
                <a:spLocks noChangeShapeType="1"/>
              </p:cNvSpPr>
              <p:nvPr/>
            </p:nvSpPr>
            <p:spPr bwMode="auto">
              <a:xfrm flipV="1">
                <a:off x="4323" y="2491"/>
                <a:ext cx="1" cy="367"/>
              </a:xfrm>
              <a:prstGeom prst="line">
                <a:avLst/>
              </a:prstGeom>
              <a:noFill/>
              <a:ln w="28575">
                <a:solidFill>
                  <a:srgbClr val="8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1" name="Freeform 184"/>
              <p:cNvSpPr>
                <a:spLocks noEditPoints="1"/>
              </p:cNvSpPr>
              <p:nvPr/>
            </p:nvSpPr>
            <p:spPr bwMode="auto">
              <a:xfrm>
                <a:off x="1983" y="1851"/>
                <a:ext cx="1314" cy="382"/>
              </a:xfrm>
              <a:custGeom>
                <a:avLst/>
                <a:gdLst>
                  <a:gd name="T0" fmla="*/ 2 w 1314"/>
                  <a:gd name="T1" fmla="*/ 375 h 382"/>
                  <a:gd name="T2" fmla="*/ 1271 w 1314"/>
                  <a:gd name="T3" fmla="*/ 20 h 382"/>
                  <a:gd name="T4" fmla="*/ 1272 w 1314"/>
                  <a:gd name="T5" fmla="*/ 20 h 382"/>
                  <a:gd name="T6" fmla="*/ 1274 w 1314"/>
                  <a:gd name="T7" fmla="*/ 21 h 382"/>
                  <a:gd name="T8" fmla="*/ 1275 w 1314"/>
                  <a:gd name="T9" fmla="*/ 21 h 382"/>
                  <a:gd name="T10" fmla="*/ 1275 w 1314"/>
                  <a:gd name="T11" fmla="*/ 22 h 382"/>
                  <a:gd name="T12" fmla="*/ 1275 w 1314"/>
                  <a:gd name="T13" fmla="*/ 23 h 382"/>
                  <a:gd name="T14" fmla="*/ 1275 w 1314"/>
                  <a:gd name="T15" fmla="*/ 26 h 382"/>
                  <a:gd name="T16" fmla="*/ 1274 w 1314"/>
                  <a:gd name="T17" fmla="*/ 27 h 382"/>
                  <a:gd name="T18" fmla="*/ 1273 w 1314"/>
                  <a:gd name="T19" fmla="*/ 27 h 382"/>
                  <a:gd name="T20" fmla="*/ 4 w 1314"/>
                  <a:gd name="T21" fmla="*/ 382 h 382"/>
                  <a:gd name="T22" fmla="*/ 3 w 1314"/>
                  <a:gd name="T23" fmla="*/ 382 h 382"/>
                  <a:gd name="T24" fmla="*/ 2 w 1314"/>
                  <a:gd name="T25" fmla="*/ 381 h 382"/>
                  <a:gd name="T26" fmla="*/ 0 w 1314"/>
                  <a:gd name="T27" fmla="*/ 380 h 382"/>
                  <a:gd name="T28" fmla="*/ 0 w 1314"/>
                  <a:gd name="T29" fmla="*/ 379 h 382"/>
                  <a:gd name="T30" fmla="*/ 1 w 1314"/>
                  <a:gd name="T31" fmla="*/ 376 h 382"/>
                  <a:gd name="T32" fmla="*/ 1 w 1314"/>
                  <a:gd name="T33" fmla="*/ 375 h 382"/>
                  <a:gd name="T34" fmla="*/ 2 w 1314"/>
                  <a:gd name="T35" fmla="*/ 375 h 382"/>
                  <a:gd name="T36" fmla="*/ 2 w 1314"/>
                  <a:gd name="T37" fmla="*/ 375 h 382"/>
                  <a:gd name="T38" fmla="*/ 1256 w 1314"/>
                  <a:gd name="T39" fmla="*/ 0 h 382"/>
                  <a:gd name="T40" fmla="*/ 1314 w 1314"/>
                  <a:gd name="T41" fmla="*/ 12 h 382"/>
                  <a:gd name="T42" fmla="*/ 1271 w 1314"/>
                  <a:gd name="T43" fmla="*/ 51 h 382"/>
                  <a:gd name="T44" fmla="*/ 1256 w 1314"/>
                  <a:gd name="T45" fmla="*/ 0 h 38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314"/>
                  <a:gd name="T70" fmla="*/ 0 h 382"/>
                  <a:gd name="T71" fmla="*/ 1314 w 1314"/>
                  <a:gd name="T72" fmla="*/ 382 h 38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314" h="382">
                    <a:moveTo>
                      <a:pt x="2" y="375"/>
                    </a:moveTo>
                    <a:lnTo>
                      <a:pt x="1271" y="20"/>
                    </a:lnTo>
                    <a:lnTo>
                      <a:pt x="1272" y="20"/>
                    </a:lnTo>
                    <a:lnTo>
                      <a:pt x="1274" y="21"/>
                    </a:lnTo>
                    <a:lnTo>
                      <a:pt x="1275" y="21"/>
                    </a:lnTo>
                    <a:lnTo>
                      <a:pt x="1275" y="22"/>
                    </a:lnTo>
                    <a:lnTo>
                      <a:pt x="1275" y="23"/>
                    </a:lnTo>
                    <a:lnTo>
                      <a:pt x="1275" y="26"/>
                    </a:lnTo>
                    <a:lnTo>
                      <a:pt x="1274" y="27"/>
                    </a:lnTo>
                    <a:lnTo>
                      <a:pt x="1273" y="27"/>
                    </a:lnTo>
                    <a:lnTo>
                      <a:pt x="4" y="382"/>
                    </a:lnTo>
                    <a:lnTo>
                      <a:pt x="3" y="382"/>
                    </a:lnTo>
                    <a:lnTo>
                      <a:pt x="2" y="381"/>
                    </a:lnTo>
                    <a:lnTo>
                      <a:pt x="0" y="380"/>
                    </a:lnTo>
                    <a:lnTo>
                      <a:pt x="0" y="379"/>
                    </a:lnTo>
                    <a:lnTo>
                      <a:pt x="1" y="376"/>
                    </a:lnTo>
                    <a:lnTo>
                      <a:pt x="1" y="375"/>
                    </a:lnTo>
                    <a:lnTo>
                      <a:pt x="2" y="375"/>
                    </a:lnTo>
                    <a:close/>
                    <a:moveTo>
                      <a:pt x="1256" y="0"/>
                    </a:moveTo>
                    <a:lnTo>
                      <a:pt x="1314" y="12"/>
                    </a:lnTo>
                    <a:lnTo>
                      <a:pt x="1271" y="51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2" name="Freeform 185"/>
              <p:cNvSpPr>
                <a:spLocks/>
              </p:cNvSpPr>
              <p:nvPr/>
            </p:nvSpPr>
            <p:spPr bwMode="auto">
              <a:xfrm>
                <a:off x="1821" y="2324"/>
                <a:ext cx="261" cy="239"/>
              </a:xfrm>
              <a:custGeom>
                <a:avLst/>
                <a:gdLst>
                  <a:gd name="T0" fmla="*/ 130 w 261"/>
                  <a:gd name="T1" fmla="*/ 232 h 239"/>
                  <a:gd name="T2" fmla="*/ 128 w 261"/>
                  <a:gd name="T3" fmla="*/ 234 h 239"/>
                  <a:gd name="T4" fmla="*/ 126 w 261"/>
                  <a:gd name="T5" fmla="*/ 236 h 239"/>
                  <a:gd name="T6" fmla="*/ 124 w 261"/>
                  <a:gd name="T7" fmla="*/ 238 h 239"/>
                  <a:gd name="T8" fmla="*/ 120 w 261"/>
                  <a:gd name="T9" fmla="*/ 239 h 239"/>
                  <a:gd name="T10" fmla="*/ 117 w 261"/>
                  <a:gd name="T11" fmla="*/ 239 h 239"/>
                  <a:gd name="T12" fmla="*/ 112 w 261"/>
                  <a:gd name="T13" fmla="*/ 239 h 239"/>
                  <a:gd name="T14" fmla="*/ 108 w 261"/>
                  <a:gd name="T15" fmla="*/ 239 h 239"/>
                  <a:gd name="T16" fmla="*/ 104 w 261"/>
                  <a:gd name="T17" fmla="*/ 238 h 239"/>
                  <a:gd name="T18" fmla="*/ 99 w 261"/>
                  <a:gd name="T19" fmla="*/ 236 h 239"/>
                  <a:gd name="T20" fmla="*/ 95 w 261"/>
                  <a:gd name="T21" fmla="*/ 235 h 239"/>
                  <a:gd name="T22" fmla="*/ 89 w 261"/>
                  <a:gd name="T23" fmla="*/ 234 h 239"/>
                  <a:gd name="T24" fmla="*/ 84 w 261"/>
                  <a:gd name="T25" fmla="*/ 232 h 239"/>
                  <a:gd name="T26" fmla="*/ 79 w 261"/>
                  <a:gd name="T27" fmla="*/ 230 h 239"/>
                  <a:gd name="T28" fmla="*/ 74 w 261"/>
                  <a:gd name="T29" fmla="*/ 227 h 239"/>
                  <a:gd name="T30" fmla="*/ 67 w 261"/>
                  <a:gd name="T31" fmla="*/ 225 h 239"/>
                  <a:gd name="T32" fmla="*/ 62 w 261"/>
                  <a:gd name="T33" fmla="*/ 222 h 239"/>
                  <a:gd name="T34" fmla="*/ 62 w 261"/>
                  <a:gd name="T35" fmla="*/ 222 h 239"/>
                  <a:gd name="T36" fmla="*/ 52 w 261"/>
                  <a:gd name="T37" fmla="*/ 215 h 239"/>
                  <a:gd name="T38" fmla="*/ 43 w 261"/>
                  <a:gd name="T39" fmla="*/ 208 h 239"/>
                  <a:gd name="T40" fmla="*/ 35 w 261"/>
                  <a:gd name="T41" fmla="*/ 202 h 239"/>
                  <a:gd name="T42" fmla="*/ 27 w 261"/>
                  <a:gd name="T43" fmla="*/ 196 h 239"/>
                  <a:gd name="T44" fmla="*/ 20 w 261"/>
                  <a:gd name="T45" fmla="*/ 190 h 239"/>
                  <a:gd name="T46" fmla="*/ 13 w 261"/>
                  <a:gd name="T47" fmla="*/ 188 h 239"/>
                  <a:gd name="T48" fmla="*/ 7 w 261"/>
                  <a:gd name="T49" fmla="*/ 186 h 239"/>
                  <a:gd name="T50" fmla="*/ 0 w 261"/>
                  <a:gd name="T51" fmla="*/ 187 h 239"/>
                  <a:gd name="T52" fmla="*/ 51 w 261"/>
                  <a:gd name="T53" fmla="*/ 13 h 239"/>
                  <a:gd name="T54" fmla="*/ 59 w 261"/>
                  <a:gd name="T55" fmla="*/ 8 h 239"/>
                  <a:gd name="T56" fmla="*/ 67 w 261"/>
                  <a:gd name="T57" fmla="*/ 5 h 239"/>
                  <a:gd name="T58" fmla="*/ 78 w 261"/>
                  <a:gd name="T59" fmla="*/ 3 h 239"/>
                  <a:gd name="T60" fmla="*/ 88 w 261"/>
                  <a:gd name="T61" fmla="*/ 1 h 239"/>
                  <a:gd name="T62" fmla="*/ 101 w 261"/>
                  <a:gd name="T63" fmla="*/ 0 h 239"/>
                  <a:gd name="T64" fmla="*/ 114 w 261"/>
                  <a:gd name="T65" fmla="*/ 1 h 239"/>
                  <a:gd name="T66" fmla="*/ 126 w 261"/>
                  <a:gd name="T67" fmla="*/ 1 h 239"/>
                  <a:gd name="T68" fmla="*/ 139 w 261"/>
                  <a:gd name="T69" fmla="*/ 3 h 239"/>
                  <a:gd name="T70" fmla="*/ 152 w 261"/>
                  <a:gd name="T71" fmla="*/ 4 h 239"/>
                  <a:gd name="T72" fmla="*/ 165 w 261"/>
                  <a:gd name="T73" fmla="*/ 7 h 239"/>
                  <a:gd name="T74" fmla="*/ 176 w 261"/>
                  <a:gd name="T75" fmla="*/ 10 h 239"/>
                  <a:gd name="T76" fmla="*/ 189 w 261"/>
                  <a:gd name="T77" fmla="*/ 12 h 239"/>
                  <a:gd name="T78" fmla="*/ 199 w 261"/>
                  <a:gd name="T79" fmla="*/ 16 h 239"/>
                  <a:gd name="T80" fmla="*/ 209 w 261"/>
                  <a:gd name="T81" fmla="*/ 19 h 239"/>
                  <a:gd name="T82" fmla="*/ 216 w 261"/>
                  <a:gd name="T83" fmla="*/ 23 h 239"/>
                  <a:gd name="T84" fmla="*/ 223 w 261"/>
                  <a:gd name="T85" fmla="*/ 26 h 239"/>
                  <a:gd name="T86" fmla="*/ 223 w 261"/>
                  <a:gd name="T87" fmla="*/ 26 h 239"/>
                  <a:gd name="T88" fmla="*/ 233 w 261"/>
                  <a:gd name="T89" fmla="*/ 32 h 239"/>
                  <a:gd name="T90" fmla="*/ 242 w 261"/>
                  <a:gd name="T91" fmla="*/ 40 h 239"/>
                  <a:gd name="T92" fmla="*/ 249 w 261"/>
                  <a:gd name="T93" fmla="*/ 47 h 239"/>
                  <a:gd name="T94" fmla="*/ 255 w 261"/>
                  <a:gd name="T95" fmla="*/ 54 h 239"/>
                  <a:gd name="T96" fmla="*/ 259 w 261"/>
                  <a:gd name="T97" fmla="*/ 61 h 239"/>
                  <a:gd name="T98" fmla="*/ 261 w 261"/>
                  <a:gd name="T99" fmla="*/ 67 h 239"/>
                  <a:gd name="T100" fmla="*/ 261 w 261"/>
                  <a:gd name="T101" fmla="*/ 72 h 239"/>
                  <a:gd name="T102" fmla="*/ 259 w 261"/>
                  <a:gd name="T103" fmla="*/ 77 h 239"/>
                  <a:gd name="T104" fmla="*/ 130 w 261"/>
                  <a:gd name="T105" fmla="*/ 232 h 23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61"/>
                  <a:gd name="T160" fmla="*/ 0 h 239"/>
                  <a:gd name="T161" fmla="*/ 261 w 261"/>
                  <a:gd name="T162" fmla="*/ 239 h 239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61" h="239">
                    <a:moveTo>
                      <a:pt x="130" y="232"/>
                    </a:moveTo>
                    <a:lnTo>
                      <a:pt x="128" y="234"/>
                    </a:lnTo>
                    <a:lnTo>
                      <a:pt x="126" y="236"/>
                    </a:lnTo>
                    <a:lnTo>
                      <a:pt x="124" y="238"/>
                    </a:lnTo>
                    <a:lnTo>
                      <a:pt x="120" y="239"/>
                    </a:lnTo>
                    <a:lnTo>
                      <a:pt x="117" y="239"/>
                    </a:lnTo>
                    <a:lnTo>
                      <a:pt x="112" y="239"/>
                    </a:lnTo>
                    <a:lnTo>
                      <a:pt x="108" y="239"/>
                    </a:lnTo>
                    <a:lnTo>
                      <a:pt x="104" y="238"/>
                    </a:lnTo>
                    <a:lnTo>
                      <a:pt x="99" y="236"/>
                    </a:lnTo>
                    <a:lnTo>
                      <a:pt x="95" y="235"/>
                    </a:lnTo>
                    <a:lnTo>
                      <a:pt x="89" y="234"/>
                    </a:lnTo>
                    <a:lnTo>
                      <a:pt x="84" y="232"/>
                    </a:lnTo>
                    <a:lnTo>
                      <a:pt x="79" y="230"/>
                    </a:lnTo>
                    <a:lnTo>
                      <a:pt x="74" y="227"/>
                    </a:lnTo>
                    <a:lnTo>
                      <a:pt x="67" y="225"/>
                    </a:lnTo>
                    <a:lnTo>
                      <a:pt x="62" y="222"/>
                    </a:lnTo>
                    <a:lnTo>
                      <a:pt x="52" y="215"/>
                    </a:lnTo>
                    <a:lnTo>
                      <a:pt x="43" y="208"/>
                    </a:lnTo>
                    <a:lnTo>
                      <a:pt x="35" y="202"/>
                    </a:lnTo>
                    <a:lnTo>
                      <a:pt x="27" y="196"/>
                    </a:lnTo>
                    <a:lnTo>
                      <a:pt x="20" y="190"/>
                    </a:lnTo>
                    <a:lnTo>
                      <a:pt x="13" y="188"/>
                    </a:lnTo>
                    <a:lnTo>
                      <a:pt x="7" y="186"/>
                    </a:lnTo>
                    <a:lnTo>
                      <a:pt x="0" y="187"/>
                    </a:lnTo>
                    <a:lnTo>
                      <a:pt x="51" y="13"/>
                    </a:lnTo>
                    <a:lnTo>
                      <a:pt x="59" y="8"/>
                    </a:lnTo>
                    <a:lnTo>
                      <a:pt x="67" y="5"/>
                    </a:lnTo>
                    <a:lnTo>
                      <a:pt x="78" y="3"/>
                    </a:lnTo>
                    <a:lnTo>
                      <a:pt x="88" y="1"/>
                    </a:lnTo>
                    <a:lnTo>
                      <a:pt x="101" y="0"/>
                    </a:lnTo>
                    <a:lnTo>
                      <a:pt x="114" y="1"/>
                    </a:lnTo>
                    <a:lnTo>
                      <a:pt x="126" y="1"/>
                    </a:lnTo>
                    <a:lnTo>
                      <a:pt x="139" y="3"/>
                    </a:lnTo>
                    <a:lnTo>
                      <a:pt x="152" y="4"/>
                    </a:lnTo>
                    <a:lnTo>
                      <a:pt x="165" y="7"/>
                    </a:lnTo>
                    <a:lnTo>
                      <a:pt x="176" y="10"/>
                    </a:lnTo>
                    <a:lnTo>
                      <a:pt x="189" y="12"/>
                    </a:lnTo>
                    <a:lnTo>
                      <a:pt x="199" y="16"/>
                    </a:lnTo>
                    <a:lnTo>
                      <a:pt x="209" y="19"/>
                    </a:lnTo>
                    <a:lnTo>
                      <a:pt x="216" y="23"/>
                    </a:lnTo>
                    <a:lnTo>
                      <a:pt x="223" y="26"/>
                    </a:lnTo>
                    <a:lnTo>
                      <a:pt x="233" y="32"/>
                    </a:lnTo>
                    <a:lnTo>
                      <a:pt x="242" y="40"/>
                    </a:lnTo>
                    <a:lnTo>
                      <a:pt x="249" y="47"/>
                    </a:lnTo>
                    <a:lnTo>
                      <a:pt x="255" y="54"/>
                    </a:lnTo>
                    <a:lnTo>
                      <a:pt x="259" y="61"/>
                    </a:lnTo>
                    <a:lnTo>
                      <a:pt x="261" y="67"/>
                    </a:lnTo>
                    <a:lnTo>
                      <a:pt x="261" y="72"/>
                    </a:lnTo>
                    <a:lnTo>
                      <a:pt x="259" y="77"/>
                    </a:lnTo>
                    <a:lnTo>
                      <a:pt x="130" y="2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3" name="Freeform 186"/>
              <p:cNvSpPr>
                <a:spLocks/>
              </p:cNvSpPr>
              <p:nvPr/>
            </p:nvSpPr>
            <p:spPr bwMode="auto">
              <a:xfrm>
                <a:off x="1895" y="2357"/>
                <a:ext cx="166" cy="189"/>
              </a:xfrm>
              <a:custGeom>
                <a:avLst/>
                <a:gdLst>
                  <a:gd name="T0" fmla="*/ 139 w 166"/>
                  <a:gd name="T1" fmla="*/ 0 h 189"/>
                  <a:gd name="T2" fmla="*/ 0 w 166"/>
                  <a:gd name="T3" fmla="*/ 180 h 189"/>
                  <a:gd name="T4" fmla="*/ 2 w 166"/>
                  <a:gd name="T5" fmla="*/ 182 h 189"/>
                  <a:gd name="T6" fmla="*/ 5 w 166"/>
                  <a:gd name="T7" fmla="*/ 184 h 189"/>
                  <a:gd name="T8" fmla="*/ 10 w 166"/>
                  <a:gd name="T9" fmla="*/ 186 h 189"/>
                  <a:gd name="T10" fmla="*/ 18 w 166"/>
                  <a:gd name="T11" fmla="*/ 188 h 189"/>
                  <a:gd name="T12" fmla="*/ 25 w 166"/>
                  <a:gd name="T13" fmla="*/ 189 h 189"/>
                  <a:gd name="T14" fmla="*/ 34 w 166"/>
                  <a:gd name="T15" fmla="*/ 187 h 189"/>
                  <a:gd name="T16" fmla="*/ 43 w 166"/>
                  <a:gd name="T17" fmla="*/ 184 h 189"/>
                  <a:gd name="T18" fmla="*/ 52 w 166"/>
                  <a:gd name="T19" fmla="*/ 176 h 189"/>
                  <a:gd name="T20" fmla="*/ 162 w 166"/>
                  <a:gd name="T21" fmla="*/ 44 h 189"/>
                  <a:gd name="T22" fmla="*/ 163 w 166"/>
                  <a:gd name="T23" fmla="*/ 43 h 189"/>
                  <a:gd name="T24" fmla="*/ 164 w 166"/>
                  <a:gd name="T25" fmla="*/ 40 h 189"/>
                  <a:gd name="T26" fmla="*/ 166 w 166"/>
                  <a:gd name="T27" fmla="*/ 36 h 189"/>
                  <a:gd name="T28" fmla="*/ 166 w 166"/>
                  <a:gd name="T29" fmla="*/ 31 h 189"/>
                  <a:gd name="T30" fmla="*/ 164 w 166"/>
                  <a:gd name="T31" fmla="*/ 23 h 189"/>
                  <a:gd name="T32" fmla="*/ 160 w 166"/>
                  <a:gd name="T33" fmla="*/ 17 h 189"/>
                  <a:gd name="T34" fmla="*/ 152 w 166"/>
                  <a:gd name="T35" fmla="*/ 9 h 189"/>
                  <a:gd name="T36" fmla="*/ 139 w 166"/>
                  <a:gd name="T37" fmla="*/ 0 h 1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6"/>
                  <a:gd name="T58" fmla="*/ 0 h 189"/>
                  <a:gd name="T59" fmla="*/ 166 w 166"/>
                  <a:gd name="T60" fmla="*/ 189 h 18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6" h="189">
                    <a:moveTo>
                      <a:pt x="139" y="0"/>
                    </a:moveTo>
                    <a:lnTo>
                      <a:pt x="0" y="180"/>
                    </a:lnTo>
                    <a:lnTo>
                      <a:pt x="2" y="182"/>
                    </a:lnTo>
                    <a:lnTo>
                      <a:pt x="5" y="184"/>
                    </a:lnTo>
                    <a:lnTo>
                      <a:pt x="10" y="186"/>
                    </a:lnTo>
                    <a:lnTo>
                      <a:pt x="18" y="188"/>
                    </a:lnTo>
                    <a:lnTo>
                      <a:pt x="25" y="189"/>
                    </a:lnTo>
                    <a:lnTo>
                      <a:pt x="34" y="187"/>
                    </a:lnTo>
                    <a:lnTo>
                      <a:pt x="43" y="184"/>
                    </a:lnTo>
                    <a:lnTo>
                      <a:pt x="52" y="176"/>
                    </a:lnTo>
                    <a:lnTo>
                      <a:pt x="162" y="44"/>
                    </a:lnTo>
                    <a:lnTo>
                      <a:pt x="163" y="43"/>
                    </a:lnTo>
                    <a:lnTo>
                      <a:pt x="164" y="40"/>
                    </a:lnTo>
                    <a:lnTo>
                      <a:pt x="166" y="36"/>
                    </a:lnTo>
                    <a:lnTo>
                      <a:pt x="166" y="31"/>
                    </a:lnTo>
                    <a:lnTo>
                      <a:pt x="164" y="23"/>
                    </a:lnTo>
                    <a:lnTo>
                      <a:pt x="160" y="17"/>
                    </a:lnTo>
                    <a:lnTo>
                      <a:pt x="152" y="9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4" name="Freeform 187"/>
              <p:cNvSpPr>
                <a:spLocks/>
              </p:cNvSpPr>
              <p:nvPr/>
            </p:nvSpPr>
            <p:spPr bwMode="auto">
              <a:xfrm>
                <a:off x="1863" y="2345"/>
                <a:ext cx="155" cy="184"/>
              </a:xfrm>
              <a:custGeom>
                <a:avLst/>
                <a:gdLst>
                  <a:gd name="T0" fmla="*/ 155 w 155"/>
                  <a:gd name="T1" fmla="*/ 4 h 184"/>
                  <a:gd name="T2" fmla="*/ 20 w 155"/>
                  <a:gd name="T3" fmla="*/ 184 h 184"/>
                  <a:gd name="T4" fmla="*/ 18 w 155"/>
                  <a:gd name="T5" fmla="*/ 184 h 184"/>
                  <a:gd name="T6" fmla="*/ 14 w 155"/>
                  <a:gd name="T7" fmla="*/ 182 h 184"/>
                  <a:gd name="T8" fmla="*/ 10 w 155"/>
                  <a:gd name="T9" fmla="*/ 180 h 184"/>
                  <a:gd name="T10" fmla="*/ 4 w 155"/>
                  <a:gd name="T11" fmla="*/ 176 h 184"/>
                  <a:gd name="T12" fmla="*/ 1 w 155"/>
                  <a:gd name="T13" fmla="*/ 172 h 184"/>
                  <a:gd name="T14" fmla="*/ 0 w 155"/>
                  <a:gd name="T15" fmla="*/ 167 h 184"/>
                  <a:gd name="T16" fmla="*/ 3 w 155"/>
                  <a:gd name="T17" fmla="*/ 161 h 184"/>
                  <a:gd name="T18" fmla="*/ 12 w 155"/>
                  <a:gd name="T19" fmla="*/ 155 h 184"/>
                  <a:gd name="T20" fmla="*/ 126 w 155"/>
                  <a:gd name="T21" fmla="*/ 10 h 184"/>
                  <a:gd name="T22" fmla="*/ 126 w 155"/>
                  <a:gd name="T23" fmla="*/ 9 h 184"/>
                  <a:gd name="T24" fmla="*/ 128 w 155"/>
                  <a:gd name="T25" fmla="*/ 8 h 184"/>
                  <a:gd name="T26" fmla="*/ 130 w 155"/>
                  <a:gd name="T27" fmla="*/ 5 h 184"/>
                  <a:gd name="T28" fmla="*/ 133 w 155"/>
                  <a:gd name="T29" fmla="*/ 3 h 184"/>
                  <a:gd name="T30" fmla="*/ 138 w 155"/>
                  <a:gd name="T31" fmla="*/ 1 h 184"/>
                  <a:gd name="T32" fmla="*/ 142 w 155"/>
                  <a:gd name="T33" fmla="*/ 0 h 184"/>
                  <a:gd name="T34" fmla="*/ 148 w 155"/>
                  <a:gd name="T35" fmla="*/ 2 h 184"/>
                  <a:gd name="T36" fmla="*/ 155 w 155"/>
                  <a:gd name="T37" fmla="*/ 4 h 1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5"/>
                  <a:gd name="T58" fmla="*/ 0 h 184"/>
                  <a:gd name="T59" fmla="*/ 155 w 155"/>
                  <a:gd name="T60" fmla="*/ 184 h 18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5" h="184">
                    <a:moveTo>
                      <a:pt x="155" y="4"/>
                    </a:moveTo>
                    <a:lnTo>
                      <a:pt x="20" y="184"/>
                    </a:lnTo>
                    <a:lnTo>
                      <a:pt x="18" y="184"/>
                    </a:lnTo>
                    <a:lnTo>
                      <a:pt x="14" y="182"/>
                    </a:lnTo>
                    <a:lnTo>
                      <a:pt x="10" y="180"/>
                    </a:lnTo>
                    <a:lnTo>
                      <a:pt x="4" y="176"/>
                    </a:lnTo>
                    <a:lnTo>
                      <a:pt x="1" y="172"/>
                    </a:lnTo>
                    <a:lnTo>
                      <a:pt x="0" y="167"/>
                    </a:lnTo>
                    <a:lnTo>
                      <a:pt x="3" y="161"/>
                    </a:lnTo>
                    <a:lnTo>
                      <a:pt x="12" y="155"/>
                    </a:lnTo>
                    <a:lnTo>
                      <a:pt x="126" y="10"/>
                    </a:lnTo>
                    <a:lnTo>
                      <a:pt x="126" y="9"/>
                    </a:lnTo>
                    <a:lnTo>
                      <a:pt x="128" y="8"/>
                    </a:lnTo>
                    <a:lnTo>
                      <a:pt x="130" y="5"/>
                    </a:lnTo>
                    <a:lnTo>
                      <a:pt x="133" y="3"/>
                    </a:lnTo>
                    <a:lnTo>
                      <a:pt x="138" y="1"/>
                    </a:lnTo>
                    <a:lnTo>
                      <a:pt x="142" y="0"/>
                    </a:lnTo>
                    <a:lnTo>
                      <a:pt x="148" y="2"/>
                    </a:lnTo>
                    <a:lnTo>
                      <a:pt x="155" y="4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5" name="Freeform 188"/>
              <p:cNvSpPr>
                <a:spLocks/>
              </p:cNvSpPr>
              <p:nvPr/>
            </p:nvSpPr>
            <p:spPr bwMode="auto">
              <a:xfrm>
                <a:off x="1858" y="2341"/>
                <a:ext cx="122" cy="79"/>
              </a:xfrm>
              <a:custGeom>
                <a:avLst/>
                <a:gdLst>
                  <a:gd name="T0" fmla="*/ 122 w 122"/>
                  <a:gd name="T1" fmla="*/ 5 h 79"/>
                  <a:gd name="T2" fmla="*/ 53 w 122"/>
                  <a:gd name="T3" fmla="*/ 79 h 79"/>
                  <a:gd name="T4" fmla="*/ 0 w 122"/>
                  <a:gd name="T5" fmla="*/ 52 h 79"/>
                  <a:gd name="T6" fmla="*/ 0 w 122"/>
                  <a:gd name="T7" fmla="*/ 51 h 79"/>
                  <a:gd name="T8" fmla="*/ 1 w 122"/>
                  <a:gd name="T9" fmla="*/ 49 h 79"/>
                  <a:gd name="T10" fmla="*/ 2 w 122"/>
                  <a:gd name="T11" fmla="*/ 46 h 79"/>
                  <a:gd name="T12" fmla="*/ 4 w 122"/>
                  <a:gd name="T13" fmla="*/ 41 h 79"/>
                  <a:gd name="T14" fmla="*/ 7 w 122"/>
                  <a:gd name="T15" fmla="*/ 36 h 79"/>
                  <a:gd name="T16" fmla="*/ 11 w 122"/>
                  <a:gd name="T17" fmla="*/ 30 h 79"/>
                  <a:gd name="T18" fmla="*/ 16 w 122"/>
                  <a:gd name="T19" fmla="*/ 25 h 79"/>
                  <a:gd name="T20" fmla="*/ 22 w 122"/>
                  <a:gd name="T21" fmla="*/ 18 h 79"/>
                  <a:gd name="T22" fmla="*/ 28 w 122"/>
                  <a:gd name="T23" fmla="*/ 13 h 79"/>
                  <a:gd name="T24" fmla="*/ 37 w 122"/>
                  <a:gd name="T25" fmla="*/ 8 h 79"/>
                  <a:gd name="T26" fmla="*/ 47 w 122"/>
                  <a:gd name="T27" fmla="*/ 4 h 79"/>
                  <a:gd name="T28" fmla="*/ 59 w 122"/>
                  <a:gd name="T29" fmla="*/ 2 h 79"/>
                  <a:gd name="T30" fmla="*/ 71 w 122"/>
                  <a:gd name="T31" fmla="*/ 0 h 79"/>
                  <a:gd name="T32" fmla="*/ 86 w 122"/>
                  <a:gd name="T33" fmla="*/ 0 h 79"/>
                  <a:gd name="T34" fmla="*/ 103 w 122"/>
                  <a:gd name="T35" fmla="*/ 1 h 79"/>
                  <a:gd name="T36" fmla="*/ 122 w 122"/>
                  <a:gd name="T37" fmla="*/ 5 h 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2"/>
                  <a:gd name="T58" fmla="*/ 0 h 79"/>
                  <a:gd name="T59" fmla="*/ 122 w 122"/>
                  <a:gd name="T60" fmla="*/ 79 h 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2" h="79">
                    <a:moveTo>
                      <a:pt x="122" y="5"/>
                    </a:moveTo>
                    <a:lnTo>
                      <a:pt x="53" y="79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1" y="49"/>
                    </a:lnTo>
                    <a:lnTo>
                      <a:pt x="2" y="46"/>
                    </a:lnTo>
                    <a:lnTo>
                      <a:pt x="4" y="41"/>
                    </a:lnTo>
                    <a:lnTo>
                      <a:pt x="7" y="36"/>
                    </a:lnTo>
                    <a:lnTo>
                      <a:pt x="11" y="30"/>
                    </a:lnTo>
                    <a:lnTo>
                      <a:pt x="16" y="25"/>
                    </a:lnTo>
                    <a:lnTo>
                      <a:pt x="22" y="18"/>
                    </a:lnTo>
                    <a:lnTo>
                      <a:pt x="28" y="13"/>
                    </a:lnTo>
                    <a:lnTo>
                      <a:pt x="37" y="8"/>
                    </a:lnTo>
                    <a:lnTo>
                      <a:pt x="47" y="4"/>
                    </a:lnTo>
                    <a:lnTo>
                      <a:pt x="59" y="2"/>
                    </a:lnTo>
                    <a:lnTo>
                      <a:pt x="71" y="0"/>
                    </a:lnTo>
                    <a:lnTo>
                      <a:pt x="86" y="0"/>
                    </a:lnTo>
                    <a:lnTo>
                      <a:pt x="103" y="1"/>
                    </a:lnTo>
                    <a:lnTo>
                      <a:pt x="122" y="5"/>
                    </a:lnTo>
                    <a:close/>
                  </a:path>
                </a:pathLst>
              </a:custGeom>
              <a:solidFill>
                <a:srgbClr val="7A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6" name="Freeform 189"/>
              <p:cNvSpPr>
                <a:spLocks/>
              </p:cNvSpPr>
              <p:nvPr/>
            </p:nvSpPr>
            <p:spPr bwMode="auto">
              <a:xfrm>
                <a:off x="1599" y="2477"/>
                <a:ext cx="326" cy="323"/>
              </a:xfrm>
              <a:custGeom>
                <a:avLst/>
                <a:gdLst>
                  <a:gd name="T0" fmla="*/ 66 w 326"/>
                  <a:gd name="T1" fmla="*/ 319 h 323"/>
                  <a:gd name="T2" fmla="*/ 59 w 326"/>
                  <a:gd name="T3" fmla="*/ 323 h 323"/>
                  <a:gd name="T4" fmla="*/ 53 w 326"/>
                  <a:gd name="T5" fmla="*/ 323 h 323"/>
                  <a:gd name="T6" fmla="*/ 44 w 326"/>
                  <a:gd name="T7" fmla="*/ 322 h 323"/>
                  <a:gd name="T8" fmla="*/ 37 w 326"/>
                  <a:gd name="T9" fmla="*/ 319 h 323"/>
                  <a:gd name="T10" fmla="*/ 30 w 326"/>
                  <a:gd name="T11" fmla="*/ 314 h 323"/>
                  <a:gd name="T12" fmla="*/ 22 w 326"/>
                  <a:gd name="T13" fmla="*/ 307 h 323"/>
                  <a:gd name="T14" fmla="*/ 15 w 326"/>
                  <a:gd name="T15" fmla="*/ 298 h 323"/>
                  <a:gd name="T16" fmla="*/ 10 w 326"/>
                  <a:gd name="T17" fmla="*/ 288 h 323"/>
                  <a:gd name="T18" fmla="*/ 10 w 326"/>
                  <a:gd name="T19" fmla="*/ 288 h 323"/>
                  <a:gd name="T20" fmla="*/ 4 w 326"/>
                  <a:gd name="T21" fmla="*/ 276 h 323"/>
                  <a:gd name="T22" fmla="*/ 2 w 326"/>
                  <a:gd name="T23" fmla="*/ 266 h 323"/>
                  <a:gd name="T24" fmla="*/ 0 w 326"/>
                  <a:gd name="T25" fmla="*/ 255 h 323"/>
                  <a:gd name="T26" fmla="*/ 0 w 326"/>
                  <a:gd name="T27" fmla="*/ 245 h 323"/>
                  <a:gd name="T28" fmla="*/ 2 w 326"/>
                  <a:gd name="T29" fmla="*/ 234 h 323"/>
                  <a:gd name="T30" fmla="*/ 4 w 326"/>
                  <a:gd name="T31" fmla="*/ 226 h 323"/>
                  <a:gd name="T32" fmla="*/ 9 w 326"/>
                  <a:gd name="T33" fmla="*/ 219 h 323"/>
                  <a:gd name="T34" fmla="*/ 15 w 326"/>
                  <a:gd name="T35" fmla="*/ 213 h 323"/>
                  <a:gd name="T36" fmla="*/ 199 w 326"/>
                  <a:gd name="T37" fmla="*/ 1 h 323"/>
                  <a:gd name="T38" fmla="*/ 204 w 326"/>
                  <a:gd name="T39" fmla="*/ 0 h 323"/>
                  <a:gd name="T40" fmla="*/ 209 w 326"/>
                  <a:gd name="T41" fmla="*/ 0 h 323"/>
                  <a:gd name="T42" fmla="*/ 215 w 326"/>
                  <a:gd name="T43" fmla="*/ 1 h 323"/>
                  <a:gd name="T44" fmla="*/ 222 w 326"/>
                  <a:gd name="T45" fmla="*/ 3 h 323"/>
                  <a:gd name="T46" fmla="*/ 231 w 326"/>
                  <a:gd name="T47" fmla="*/ 7 h 323"/>
                  <a:gd name="T48" fmla="*/ 240 w 326"/>
                  <a:gd name="T49" fmla="*/ 11 h 323"/>
                  <a:gd name="T50" fmla="*/ 250 w 326"/>
                  <a:gd name="T51" fmla="*/ 16 h 323"/>
                  <a:gd name="T52" fmla="*/ 259 w 326"/>
                  <a:gd name="T53" fmla="*/ 23 h 323"/>
                  <a:gd name="T54" fmla="*/ 268 w 326"/>
                  <a:gd name="T55" fmla="*/ 29 h 323"/>
                  <a:gd name="T56" fmla="*/ 278 w 326"/>
                  <a:gd name="T57" fmla="*/ 35 h 323"/>
                  <a:gd name="T58" fmla="*/ 286 w 326"/>
                  <a:gd name="T59" fmla="*/ 43 h 323"/>
                  <a:gd name="T60" fmla="*/ 295 w 326"/>
                  <a:gd name="T61" fmla="*/ 50 h 323"/>
                  <a:gd name="T62" fmla="*/ 302 w 326"/>
                  <a:gd name="T63" fmla="*/ 56 h 323"/>
                  <a:gd name="T64" fmla="*/ 308 w 326"/>
                  <a:gd name="T65" fmla="*/ 63 h 323"/>
                  <a:gd name="T66" fmla="*/ 312 w 326"/>
                  <a:gd name="T67" fmla="*/ 69 h 323"/>
                  <a:gd name="T68" fmla="*/ 317 w 326"/>
                  <a:gd name="T69" fmla="*/ 75 h 323"/>
                  <a:gd name="T70" fmla="*/ 317 w 326"/>
                  <a:gd name="T71" fmla="*/ 75 h 323"/>
                  <a:gd name="T72" fmla="*/ 321 w 326"/>
                  <a:gd name="T73" fmla="*/ 87 h 323"/>
                  <a:gd name="T74" fmla="*/ 324 w 326"/>
                  <a:gd name="T75" fmla="*/ 97 h 323"/>
                  <a:gd name="T76" fmla="*/ 325 w 326"/>
                  <a:gd name="T77" fmla="*/ 109 h 323"/>
                  <a:gd name="T78" fmla="*/ 326 w 326"/>
                  <a:gd name="T79" fmla="*/ 119 h 323"/>
                  <a:gd name="T80" fmla="*/ 324 w 326"/>
                  <a:gd name="T81" fmla="*/ 129 h 323"/>
                  <a:gd name="T82" fmla="*/ 321 w 326"/>
                  <a:gd name="T83" fmla="*/ 137 h 323"/>
                  <a:gd name="T84" fmla="*/ 317 w 326"/>
                  <a:gd name="T85" fmla="*/ 144 h 323"/>
                  <a:gd name="T86" fmla="*/ 311 w 326"/>
                  <a:gd name="T87" fmla="*/ 149 h 323"/>
                  <a:gd name="T88" fmla="*/ 66 w 326"/>
                  <a:gd name="T89" fmla="*/ 319 h 32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6"/>
                  <a:gd name="T136" fmla="*/ 0 h 323"/>
                  <a:gd name="T137" fmla="*/ 326 w 326"/>
                  <a:gd name="T138" fmla="*/ 323 h 32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6" h="323">
                    <a:moveTo>
                      <a:pt x="66" y="319"/>
                    </a:moveTo>
                    <a:lnTo>
                      <a:pt x="59" y="323"/>
                    </a:lnTo>
                    <a:lnTo>
                      <a:pt x="53" y="323"/>
                    </a:lnTo>
                    <a:lnTo>
                      <a:pt x="44" y="322"/>
                    </a:lnTo>
                    <a:lnTo>
                      <a:pt x="37" y="319"/>
                    </a:lnTo>
                    <a:lnTo>
                      <a:pt x="30" y="314"/>
                    </a:lnTo>
                    <a:lnTo>
                      <a:pt x="22" y="307"/>
                    </a:lnTo>
                    <a:lnTo>
                      <a:pt x="15" y="298"/>
                    </a:lnTo>
                    <a:lnTo>
                      <a:pt x="10" y="288"/>
                    </a:lnTo>
                    <a:lnTo>
                      <a:pt x="4" y="276"/>
                    </a:lnTo>
                    <a:lnTo>
                      <a:pt x="2" y="266"/>
                    </a:lnTo>
                    <a:lnTo>
                      <a:pt x="0" y="255"/>
                    </a:lnTo>
                    <a:lnTo>
                      <a:pt x="0" y="245"/>
                    </a:lnTo>
                    <a:lnTo>
                      <a:pt x="2" y="234"/>
                    </a:lnTo>
                    <a:lnTo>
                      <a:pt x="4" y="226"/>
                    </a:lnTo>
                    <a:lnTo>
                      <a:pt x="9" y="219"/>
                    </a:lnTo>
                    <a:lnTo>
                      <a:pt x="15" y="213"/>
                    </a:lnTo>
                    <a:lnTo>
                      <a:pt x="199" y="1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5" y="1"/>
                    </a:lnTo>
                    <a:lnTo>
                      <a:pt x="222" y="3"/>
                    </a:lnTo>
                    <a:lnTo>
                      <a:pt x="231" y="7"/>
                    </a:lnTo>
                    <a:lnTo>
                      <a:pt x="240" y="11"/>
                    </a:lnTo>
                    <a:lnTo>
                      <a:pt x="250" y="16"/>
                    </a:lnTo>
                    <a:lnTo>
                      <a:pt x="259" y="23"/>
                    </a:lnTo>
                    <a:lnTo>
                      <a:pt x="268" y="29"/>
                    </a:lnTo>
                    <a:lnTo>
                      <a:pt x="278" y="35"/>
                    </a:lnTo>
                    <a:lnTo>
                      <a:pt x="286" y="43"/>
                    </a:lnTo>
                    <a:lnTo>
                      <a:pt x="295" y="50"/>
                    </a:lnTo>
                    <a:lnTo>
                      <a:pt x="302" y="56"/>
                    </a:lnTo>
                    <a:lnTo>
                      <a:pt x="308" y="63"/>
                    </a:lnTo>
                    <a:lnTo>
                      <a:pt x="312" y="69"/>
                    </a:lnTo>
                    <a:lnTo>
                      <a:pt x="317" y="75"/>
                    </a:lnTo>
                    <a:lnTo>
                      <a:pt x="321" y="87"/>
                    </a:lnTo>
                    <a:lnTo>
                      <a:pt x="324" y="97"/>
                    </a:lnTo>
                    <a:lnTo>
                      <a:pt x="325" y="109"/>
                    </a:lnTo>
                    <a:lnTo>
                      <a:pt x="326" y="119"/>
                    </a:lnTo>
                    <a:lnTo>
                      <a:pt x="324" y="129"/>
                    </a:lnTo>
                    <a:lnTo>
                      <a:pt x="321" y="137"/>
                    </a:lnTo>
                    <a:lnTo>
                      <a:pt x="317" y="144"/>
                    </a:lnTo>
                    <a:lnTo>
                      <a:pt x="311" y="149"/>
                    </a:lnTo>
                    <a:lnTo>
                      <a:pt x="66" y="3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7" name="Freeform 190"/>
              <p:cNvSpPr>
                <a:spLocks/>
              </p:cNvSpPr>
              <p:nvPr/>
            </p:nvSpPr>
            <p:spPr bwMode="auto">
              <a:xfrm>
                <a:off x="1627" y="2559"/>
                <a:ext cx="280" cy="215"/>
              </a:xfrm>
              <a:custGeom>
                <a:avLst/>
                <a:gdLst>
                  <a:gd name="T0" fmla="*/ 273 w 280"/>
                  <a:gd name="T1" fmla="*/ 0 h 215"/>
                  <a:gd name="T2" fmla="*/ 0 w 280"/>
                  <a:gd name="T3" fmla="*/ 198 h 215"/>
                  <a:gd name="T4" fmla="*/ 0 w 280"/>
                  <a:gd name="T5" fmla="*/ 200 h 215"/>
                  <a:gd name="T6" fmla="*/ 2 w 280"/>
                  <a:gd name="T7" fmla="*/ 204 h 215"/>
                  <a:gd name="T8" fmla="*/ 6 w 280"/>
                  <a:gd name="T9" fmla="*/ 208 h 215"/>
                  <a:gd name="T10" fmla="*/ 10 w 280"/>
                  <a:gd name="T11" fmla="*/ 212 h 215"/>
                  <a:gd name="T12" fmla="*/ 17 w 280"/>
                  <a:gd name="T13" fmla="*/ 215 h 215"/>
                  <a:gd name="T14" fmla="*/ 27 w 280"/>
                  <a:gd name="T15" fmla="*/ 215 h 215"/>
                  <a:gd name="T16" fmla="*/ 38 w 280"/>
                  <a:gd name="T17" fmla="*/ 213 h 215"/>
                  <a:gd name="T18" fmla="*/ 52 w 280"/>
                  <a:gd name="T19" fmla="*/ 206 h 215"/>
                  <a:gd name="T20" fmla="*/ 261 w 280"/>
                  <a:gd name="T21" fmla="*/ 62 h 215"/>
                  <a:gd name="T22" fmla="*/ 262 w 280"/>
                  <a:gd name="T23" fmla="*/ 61 h 215"/>
                  <a:gd name="T24" fmla="*/ 267 w 280"/>
                  <a:gd name="T25" fmla="*/ 58 h 215"/>
                  <a:gd name="T26" fmla="*/ 271 w 280"/>
                  <a:gd name="T27" fmla="*/ 53 h 215"/>
                  <a:gd name="T28" fmla="*/ 276 w 280"/>
                  <a:gd name="T29" fmla="*/ 47 h 215"/>
                  <a:gd name="T30" fmla="*/ 279 w 280"/>
                  <a:gd name="T31" fmla="*/ 37 h 215"/>
                  <a:gd name="T32" fmla="*/ 280 w 280"/>
                  <a:gd name="T33" fmla="*/ 27 h 215"/>
                  <a:gd name="T34" fmla="*/ 279 w 280"/>
                  <a:gd name="T35" fmla="*/ 14 h 215"/>
                  <a:gd name="T36" fmla="*/ 273 w 280"/>
                  <a:gd name="T37" fmla="*/ 0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80"/>
                  <a:gd name="T58" fmla="*/ 0 h 215"/>
                  <a:gd name="T59" fmla="*/ 280 w 280"/>
                  <a:gd name="T60" fmla="*/ 215 h 21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80" h="215">
                    <a:moveTo>
                      <a:pt x="273" y="0"/>
                    </a:moveTo>
                    <a:lnTo>
                      <a:pt x="0" y="198"/>
                    </a:lnTo>
                    <a:lnTo>
                      <a:pt x="0" y="200"/>
                    </a:lnTo>
                    <a:lnTo>
                      <a:pt x="2" y="204"/>
                    </a:lnTo>
                    <a:lnTo>
                      <a:pt x="6" y="208"/>
                    </a:lnTo>
                    <a:lnTo>
                      <a:pt x="10" y="212"/>
                    </a:lnTo>
                    <a:lnTo>
                      <a:pt x="17" y="215"/>
                    </a:lnTo>
                    <a:lnTo>
                      <a:pt x="27" y="215"/>
                    </a:lnTo>
                    <a:lnTo>
                      <a:pt x="38" y="213"/>
                    </a:lnTo>
                    <a:lnTo>
                      <a:pt x="52" y="206"/>
                    </a:lnTo>
                    <a:lnTo>
                      <a:pt x="261" y="62"/>
                    </a:lnTo>
                    <a:lnTo>
                      <a:pt x="262" y="61"/>
                    </a:lnTo>
                    <a:lnTo>
                      <a:pt x="267" y="58"/>
                    </a:lnTo>
                    <a:lnTo>
                      <a:pt x="271" y="53"/>
                    </a:lnTo>
                    <a:lnTo>
                      <a:pt x="276" y="47"/>
                    </a:lnTo>
                    <a:lnTo>
                      <a:pt x="279" y="37"/>
                    </a:lnTo>
                    <a:lnTo>
                      <a:pt x="280" y="27"/>
                    </a:lnTo>
                    <a:lnTo>
                      <a:pt x="279" y="14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8" name="Freeform 191"/>
              <p:cNvSpPr>
                <a:spLocks/>
              </p:cNvSpPr>
              <p:nvPr/>
            </p:nvSpPr>
            <p:spPr bwMode="auto">
              <a:xfrm>
                <a:off x="1612" y="2533"/>
                <a:ext cx="279" cy="212"/>
              </a:xfrm>
              <a:custGeom>
                <a:avLst/>
                <a:gdLst>
                  <a:gd name="T0" fmla="*/ 279 w 279"/>
                  <a:gd name="T1" fmla="*/ 12 h 212"/>
                  <a:gd name="T2" fmla="*/ 8 w 279"/>
                  <a:gd name="T3" fmla="*/ 212 h 212"/>
                  <a:gd name="T4" fmla="*/ 7 w 279"/>
                  <a:gd name="T5" fmla="*/ 210 h 212"/>
                  <a:gd name="T6" fmla="*/ 5 w 279"/>
                  <a:gd name="T7" fmla="*/ 208 h 212"/>
                  <a:gd name="T8" fmla="*/ 2 w 279"/>
                  <a:gd name="T9" fmla="*/ 202 h 212"/>
                  <a:gd name="T10" fmla="*/ 0 w 279"/>
                  <a:gd name="T11" fmla="*/ 196 h 212"/>
                  <a:gd name="T12" fmla="*/ 0 w 279"/>
                  <a:gd name="T13" fmla="*/ 189 h 212"/>
                  <a:gd name="T14" fmla="*/ 2 w 279"/>
                  <a:gd name="T15" fmla="*/ 180 h 212"/>
                  <a:gd name="T16" fmla="*/ 8 w 279"/>
                  <a:gd name="T17" fmla="*/ 171 h 212"/>
                  <a:gd name="T18" fmla="*/ 20 w 279"/>
                  <a:gd name="T19" fmla="*/ 163 h 212"/>
                  <a:gd name="T20" fmla="*/ 242 w 279"/>
                  <a:gd name="T21" fmla="*/ 3 h 212"/>
                  <a:gd name="T22" fmla="*/ 244 w 279"/>
                  <a:gd name="T23" fmla="*/ 3 h 212"/>
                  <a:gd name="T24" fmla="*/ 247 w 279"/>
                  <a:gd name="T25" fmla="*/ 2 h 212"/>
                  <a:gd name="T26" fmla="*/ 251 w 279"/>
                  <a:gd name="T27" fmla="*/ 0 h 212"/>
                  <a:gd name="T28" fmla="*/ 257 w 279"/>
                  <a:gd name="T29" fmla="*/ 0 h 212"/>
                  <a:gd name="T30" fmla="*/ 263 w 279"/>
                  <a:gd name="T31" fmla="*/ 0 h 212"/>
                  <a:gd name="T32" fmla="*/ 269 w 279"/>
                  <a:gd name="T33" fmla="*/ 2 h 212"/>
                  <a:gd name="T34" fmla="*/ 274 w 279"/>
                  <a:gd name="T35" fmla="*/ 6 h 212"/>
                  <a:gd name="T36" fmla="*/ 279 w 279"/>
                  <a:gd name="T37" fmla="*/ 12 h 2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79"/>
                  <a:gd name="T58" fmla="*/ 0 h 212"/>
                  <a:gd name="T59" fmla="*/ 279 w 279"/>
                  <a:gd name="T60" fmla="*/ 212 h 2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79" h="212">
                    <a:moveTo>
                      <a:pt x="279" y="12"/>
                    </a:moveTo>
                    <a:lnTo>
                      <a:pt x="8" y="212"/>
                    </a:lnTo>
                    <a:lnTo>
                      <a:pt x="7" y="210"/>
                    </a:lnTo>
                    <a:lnTo>
                      <a:pt x="5" y="208"/>
                    </a:lnTo>
                    <a:lnTo>
                      <a:pt x="2" y="202"/>
                    </a:lnTo>
                    <a:lnTo>
                      <a:pt x="0" y="196"/>
                    </a:lnTo>
                    <a:lnTo>
                      <a:pt x="0" y="189"/>
                    </a:lnTo>
                    <a:lnTo>
                      <a:pt x="2" y="180"/>
                    </a:lnTo>
                    <a:lnTo>
                      <a:pt x="8" y="171"/>
                    </a:lnTo>
                    <a:lnTo>
                      <a:pt x="20" y="163"/>
                    </a:lnTo>
                    <a:lnTo>
                      <a:pt x="242" y="3"/>
                    </a:lnTo>
                    <a:lnTo>
                      <a:pt x="244" y="3"/>
                    </a:lnTo>
                    <a:lnTo>
                      <a:pt x="247" y="2"/>
                    </a:lnTo>
                    <a:lnTo>
                      <a:pt x="251" y="0"/>
                    </a:lnTo>
                    <a:lnTo>
                      <a:pt x="257" y="0"/>
                    </a:lnTo>
                    <a:lnTo>
                      <a:pt x="263" y="0"/>
                    </a:lnTo>
                    <a:lnTo>
                      <a:pt x="269" y="2"/>
                    </a:lnTo>
                    <a:lnTo>
                      <a:pt x="274" y="6"/>
                    </a:lnTo>
                    <a:lnTo>
                      <a:pt x="279" y="12"/>
                    </a:lnTo>
                    <a:close/>
                  </a:path>
                </a:pathLst>
              </a:custGeom>
              <a:solidFill>
                <a:srgbClr val="C1421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9" name="Freeform 192"/>
              <p:cNvSpPr>
                <a:spLocks/>
              </p:cNvSpPr>
              <p:nvPr/>
            </p:nvSpPr>
            <p:spPr bwMode="auto">
              <a:xfrm>
                <a:off x="1679" y="2496"/>
                <a:ext cx="173" cy="114"/>
              </a:xfrm>
              <a:custGeom>
                <a:avLst/>
                <a:gdLst>
                  <a:gd name="T0" fmla="*/ 173 w 173"/>
                  <a:gd name="T1" fmla="*/ 19 h 114"/>
                  <a:gd name="T2" fmla="*/ 23 w 173"/>
                  <a:gd name="T3" fmla="*/ 114 h 114"/>
                  <a:gd name="T4" fmla="*/ 0 w 173"/>
                  <a:gd name="T5" fmla="*/ 62 h 114"/>
                  <a:gd name="T6" fmla="*/ 1 w 173"/>
                  <a:gd name="T7" fmla="*/ 61 h 114"/>
                  <a:gd name="T8" fmla="*/ 4 w 173"/>
                  <a:gd name="T9" fmla="*/ 58 h 114"/>
                  <a:gd name="T10" fmla="*/ 9 w 173"/>
                  <a:gd name="T11" fmla="*/ 53 h 114"/>
                  <a:gd name="T12" fmla="*/ 16 w 173"/>
                  <a:gd name="T13" fmla="*/ 48 h 114"/>
                  <a:gd name="T14" fmla="*/ 23 w 173"/>
                  <a:gd name="T15" fmla="*/ 39 h 114"/>
                  <a:gd name="T16" fmla="*/ 32 w 173"/>
                  <a:gd name="T17" fmla="*/ 32 h 114"/>
                  <a:gd name="T18" fmla="*/ 43 w 173"/>
                  <a:gd name="T19" fmla="*/ 25 h 114"/>
                  <a:gd name="T20" fmla="*/ 54 w 173"/>
                  <a:gd name="T21" fmla="*/ 17 h 114"/>
                  <a:gd name="T22" fmla="*/ 68 w 173"/>
                  <a:gd name="T23" fmla="*/ 11 h 114"/>
                  <a:gd name="T24" fmla="*/ 82 w 173"/>
                  <a:gd name="T25" fmla="*/ 5 h 114"/>
                  <a:gd name="T26" fmla="*/ 95 w 173"/>
                  <a:gd name="T27" fmla="*/ 2 h 114"/>
                  <a:gd name="T28" fmla="*/ 110 w 173"/>
                  <a:gd name="T29" fmla="*/ 0 h 114"/>
                  <a:gd name="T30" fmla="*/ 126 w 173"/>
                  <a:gd name="T31" fmla="*/ 0 h 114"/>
                  <a:gd name="T32" fmla="*/ 141 w 173"/>
                  <a:gd name="T33" fmla="*/ 3 h 114"/>
                  <a:gd name="T34" fmla="*/ 157 w 173"/>
                  <a:gd name="T35" fmla="*/ 10 h 114"/>
                  <a:gd name="T36" fmla="*/ 173 w 173"/>
                  <a:gd name="T37" fmla="*/ 19 h 1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3"/>
                  <a:gd name="T58" fmla="*/ 0 h 114"/>
                  <a:gd name="T59" fmla="*/ 173 w 173"/>
                  <a:gd name="T60" fmla="*/ 114 h 1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3" h="114">
                    <a:moveTo>
                      <a:pt x="173" y="19"/>
                    </a:moveTo>
                    <a:lnTo>
                      <a:pt x="23" y="114"/>
                    </a:lnTo>
                    <a:lnTo>
                      <a:pt x="0" y="62"/>
                    </a:lnTo>
                    <a:lnTo>
                      <a:pt x="1" y="61"/>
                    </a:lnTo>
                    <a:lnTo>
                      <a:pt x="4" y="58"/>
                    </a:lnTo>
                    <a:lnTo>
                      <a:pt x="9" y="53"/>
                    </a:lnTo>
                    <a:lnTo>
                      <a:pt x="16" y="48"/>
                    </a:lnTo>
                    <a:lnTo>
                      <a:pt x="23" y="39"/>
                    </a:lnTo>
                    <a:lnTo>
                      <a:pt x="32" y="32"/>
                    </a:lnTo>
                    <a:lnTo>
                      <a:pt x="43" y="25"/>
                    </a:lnTo>
                    <a:lnTo>
                      <a:pt x="54" y="17"/>
                    </a:lnTo>
                    <a:lnTo>
                      <a:pt x="68" y="11"/>
                    </a:lnTo>
                    <a:lnTo>
                      <a:pt x="82" y="5"/>
                    </a:lnTo>
                    <a:lnTo>
                      <a:pt x="95" y="2"/>
                    </a:lnTo>
                    <a:lnTo>
                      <a:pt x="110" y="0"/>
                    </a:lnTo>
                    <a:lnTo>
                      <a:pt x="126" y="0"/>
                    </a:lnTo>
                    <a:lnTo>
                      <a:pt x="141" y="3"/>
                    </a:lnTo>
                    <a:lnTo>
                      <a:pt x="157" y="10"/>
                    </a:lnTo>
                    <a:lnTo>
                      <a:pt x="173" y="19"/>
                    </a:lnTo>
                    <a:close/>
                  </a:path>
                </a:pathLst>
              </a:custGeom>
              <a:solidFill>
                <a:srgbClr val="7A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0" name="Freeform 193"/>
              <p:cNvSpPr>
                <a:spLocks/>
              </p:cNvSpPr>
              <p:nvPr/>
            </p:nvSpPr>
            <p:spPr bwMode="auto">
              <a:xfrm>
                <a:off x="1705" y="2308"/>
                <a:ext cx="212" cy="217"/>
              </a:xfrm>
              <a:custGeom>
                <a:avLst/>
                <a:gdLst>
                  <a:gd name="T0" fmla="*/ 86 w 212"/>
                  <a:gd name="T1" fmla="*/ 217 h 217"/>
                  <a:gd name="T2" fmla="*/ 122 w 212"/>
                  <a:gd name="T3" fmla="*/ 183 h 217"/>
                  <a:gd name="T4" fmla="*/ 149 w 212"/>
                  <a:gd name="T5" fmla="*/ 167 h 217"/>
                  <a:gd name="T6" fmla="*/ 170 w 212"/>
                  <a:gd name="T7" fmla="*/ 151 h 217"/>
                  <a:gd name="T8" fmla="*/ 186 w 212"/>
                  <a:gd name="T9" fmla="*/ 136 h 217"/>
                  <a:gd name="T10" fmla="*/ 197 w 212"/>
                  <a:gd name="T11" fmla="*/ 125 h 217"/>
                  <a:gd name="T12" fmla="*/ 205 w 212"/>
                  <a:gd name="T13" fmla="*/ 115 h 217"/>
                  <a:gd name="T14" fmla="*/ 210 w 212"/>
                  <a:gd name="T15" fmla="*/ 108 h 217"/>
                  <a:gd name="T16" fmla="*/ 212 w 212"/>
                  <a:gd name="T17" fmla="*/ 104 h 217"/>
                  <a:gd name="T18" fmla="*/ 211 w 212"/>
                  <a:gd name="T19" fmla="*/ 84 h 217"/>
                  <a:gd name="T20" fmla="*/ 198 w 212"/>
                  <a:gd name="T21" fmla="*/ 51 h 217"/>
                  <a:gd name="T22" fmla="*/ 179 w 212"/>
                  <a:gd name="T23" fmla="*/ 30 h 217"/>
                  <a:gd name="T24" fmla="*/ 165 w 212"/>
                  <a:gd name="T25" fmla="*/ 20 h 217"/>
                  <a:gd name="T26" fmla="*/ 151 w 212"/>
                  <a:gd name="T27" fmla="*/ 8 h 217"/>
                  <a:gd name="T28" fmla="*/ 130 w 212"/>
                  <a:gd name="T29" fmla="*/ 0 h 217"/>
                  <a:gd name="T30" fmla="*/ 114 w 212"/>
                  <a:gd name="T31" fmla="*/ 1 h 217"/>
                  <a:gd name="T32" fmla="*/ 105 w 212"/>
                  <a:gd name="T33" fmla="*/ 5 h 217"/>
                  <a:gd name="T34" fmla="*/ 74 w 212"/>
                  <a:gd name="T35" fmla="*/ 27 h 217"/>
                  <a:gd name="T36" fmla="*/ 63 w 212"/>
                  <a:gd name="T37" fmla="*/ 43 h 217"/>
                  <a:gd name="T38" fmla="*/ 55 w 212"/>
                  <a:gd name="T39" fmla="*/ 46 h 217"/>
                  <a:gd name="T40" fmla="*/ 47 w 212"/>
                  <a:gd name="T41" fmla="*/ 47 h 217"/>
                  <a:gd name="T42" fmla="*/ 43 w 212"/>
                  <a:gd name="T43" fmla="*/ 46 h 217"/>
                  <a:gd name="T44" fmla="*/ 42 w 212"/>
                  <a:gd name="T45" fmla="*/ 46 h 217"/>
                  <a:gd name="T46" fmla="*/ 39 w 212"/>
                  <a:gd name="T47" fmla="*/ 47 h 217"/>
                  <a:gd name="T48" fmla="*/ 34 w 212"/>
                  <a:gd name="T49" fmla="*/ 50 h 217"/>
                  <a:gd name="T50" fmla="*/ 30 w 212"/>
                  <a:gd name="T51" fmla="*/ 53 h 217"/>
                  <a:gd name="T52" fmla="*/ 40 w 212"/>
                  <a:gd name="T53" fmla="*/ 72 h 217"/>
                  <a:gd name="T54" fmla="*/ 33 w 212"/>
                  <a:gd name="T55" fmla="*/ 81 h 217"/>
                  <a:gd name="T56" fmla="*/ 34 w 212"/>
                  <a:gd name="T57" fmla="*/ 94 h 217"/>
                  <a:gd name="T58" fmla="*/ 18 w 212"/>
                  <a:gd name="T59" fmla="*/ 94 h 217"/>
                  <a:gd name="T60" fmla="*/ 10 w 212"/>
                  <a:gd name="T61" fmla="*/ 112 h 217"/>
                  <a:gd name="T62" fmla="*/ 0 w 212"/>
                  <a:gd name="T63" fmla="*/ 124 h 217"/>
                  <a:gd name="T64" fmla="*/ 5 w 212"/>
                  <a:gd name="T65" fmla="*/ 134 h 217"/>
                  <a:gd name="T66" fmla="*/ 15 w 212"/>
                  <a:gd name="T67" fmla="*/ 143 h 217"/>
                  <a:gd name="T68" fmla="*/ 20 w 212"/>
                  <a:gd name="T69" fmla="*/ 146 h 2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12"/>
                  <a:gd name="T106" fmla="*/ 0 h 217"/>
                  <a:gd name="T107" fmla="*/ 212 w 212"/>
                  <a:gd name="T108" fmla="*/ 217 h 21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12" h="217">
                    <a:moveTo>
                      <a:pt x="2" y="172"/>
                    </a:moveTo>
                    <a:lnTo>
                      <a:pt x="86" y="217"/>
                    </a:lnTo>
                    <a:lnTo>
                      <a:pt x="106" y="193"/>
                    </a:lnTo>
                    <a:lnTo>
                      <a:pt x="122" y="183"/>
                    </a:lnTo>
                    <a:lnTo>
                      <a:pt x="136" y="175"/>
                    </a:lnTo>
                    <a:lnTo>
                      <a:pt x="149" y="167"/>
                    </a:lnTo>
                    <a:lnTo>
                      <a:pt x="159" y="158"/>
                    </a:lnTo>
                    <a:lnTo>
                      <a:pt x="170" y="151"/>
                    </a:lnTo>
                    <a:lnTo>
                      <a:pt x="178" y="144"/>
                    </a:lnTo>
                    <a:lnTo>
                      <a:pt x="186" y="136"/>
                    </a:lnTo>
                    <a:lnTo>
                      <a:pt x="192" y="130"/>
                    </a:lnTo>
                    <a:lnTo>
                      <a:pt x="197" y="125"/>
                    </a:lnTo>
                    <a:lnTo>
                      <a:pt x="202" y="119"/>
                    </a:lnTo>
                    <a:lnTo>
                      <a:pt x="205" y="115"/>
                    </a:lnTo>
                    <a:lnTo>
                      <a:pt x="208" y="111"/>
                    </a:lnTo>
                    <a:lnTo>
                      <a:pt x="210" y="108"/>
                    </a:lnTo>
                    <a:lnTo>
                      <a:pt x="211" y="106"/>
                    </a:lnTo>
                    <a:lnTo>
                      <a:pt x="212" y="104"/>
                    </a:lnTo>
                    <a:lnTo>
                      <a:pt x="211" y="84"/>
                    </a:lnTo>
                    <a:lnTo>
                      <a:pt x="206" y="66"/>
                    </a:lnTo>
                    <a:lnTo>
                      <a:pt x="198" y="51"/>
                    </a:lnTo>
                    <a:lnTo>
                      <a:pt x="189" y="40"/>
                    </a:lnTo>
                    <a:lnTo>
                      <a:pt x="179" y="30"/>
                    </a:lnTo>
                    <a:lnTo>
                      <a:pt x="171" y="24"/>
                    </a:lnTo>
                    <a:lnTo>
                      <a:pt x="165" y="20"/>
                    </a:lnTo>
                    <a:lnTo>
                      <a:pt x="162" y="19"/>
                    </a:lnTo>
                    <a:lnTo>
                      <a:pt x="151" y="8"/>
                    </a:lnTo>
                    <a:lnTo>
                      <a:pt x="140" y="3"/>
                    </a:lnTo>
                    <a:lnTo>
                      <a:pt x="130" y="0"/>
                    </a:lnTo>
                    <a:lnTo>
                      <a:pt x="122" y="0"/>
                    </a:lnTo>
                    <a:lnTo>
                      <a:pt x="114" y="1"/>
                    </a:lnTo>
                    <a:lnTo>
                      <a:pt x="108" y="3"/>
                    </a:lnTo>
                    <a:lnTo>
                      <a:pt x="105" y="5"/>
                    </a:lnTo>
                    <a:lnTo>
                      <a:pt x="104" y="6"/>
                    </a:lnTo>
                    <a:lnTo>
                      <a:pt x="74" y="27"/>
                    </a:lnTo>
                    <a:lnTo>
                      <a:pt x="66" y="40"/>
                    </a:lnTo>
                    <a:lnTo>
                      <a:pt x="63" y="43"/>
                    </a:lnTo>
                    <a:lnTo>
                      <a:pt x="59" y="45"/>
                    </a:lnTo>
                    <a:lnTo>
                      <a:pt x="55" y="46"/>
                    </a:lnTo>
                    <a:lnTo>
                      <a:pt x="50" y="47"/>
                    </a:lnTo>
                    <a:lnTo>
                      <a:pt x="47" y="47"/>
                    </a:lnTo>
                    <a:lnTo>
                      <a:pt x="45" y="47"/>
                    </a:lnTo>
                    <a:lnTo>
                      <a:pt x="43" y="46"/>
                    </a:lnTo>
                    <a:lnTo>
                      <a:pt x="42" y="46"/>
                    </a:lnTo>
                    <a:lnTo>
                      <a:pt x="41" y="47"/>
                    </a:lnTo>
                    <a:lnTo>
                      <a:pt x="39" y="47"/>
                    </a:lnTo>
                    <a:lnTo>
                      <a:pt x="36" y="49"/>
                    </a:lnTo>
                    <a:lnTo>
                      <a:pt x="34" y="50"/>
                    </a:lnTo>
                    <a:lnTo>
                      <a:pt x="33" y="51"/>
                    </a:lnTo>
                    <a:lnTo>
                      <a:pt x="30" y="53"/>
                    </a:lnTo>
                    <a:lnTo>
                      <a:pt x="32" y="57"/>
                    </a:lnTo>
                    <a:lnTo>
                      <a:pt x="40" y="72"/>
                    </a:lnTo>
                    <a:lnTo>
                      <a:pt x="32" y="78"/>
                    </a:lnTo>
                    <a:lnTo>
                      <a:pt x="33" y="81"/>
                    </a:lnTo>
                    <a:lnTo>
                      <a:pt x="34" y="87"/>
                    </a:lnTo>
                    <a:lnTo>
                      <a:pt x="34" y="94"/>
                    </a:lnTo>
                    <a:lnTo>
                      <a:pt x="30" y="99"/>
                    </a:lnTo>
                    <a:lnTo>
                      <a:pt x="18" y="94"/>
                    </a:lnTo>
                    <a:lnTo>
                      <a:pt x="16" y="109"/>
                    </a:lnTo>
                    <a:lnTo>
                      <a:pt x="10" y="112"/>
                    </a:lnTo>
                    <a:lnTo>
                      <a:pt x="2" y="117"/>
                    </a:lnTo>
                    <a:lnTo>
                      <a:pt x="0" y="124"/>
                    </a:lnTo>
                    <a:lnTo>
                      <a:pt x="1" y="130"/>
                    </a:lnTo>
                    <a:lnTo>
                      <a:pt x="5" y="134"/>
                    </a:lnTo>
                    <a:lnTo>
                      <a:pt x="10" y="139"/>
                    </a:lnTo>
                    <a:lnTo>
                      <a:pt x="15" y="143"/>
                    </a:lnTo>
                    <a:lnTo>
                      <a:pt x="18" y="145"/>
                    </a:lnTo>
                    <a:lnTo>
                      <a:pt x="20" y="146"/>
                    </a:lnTo>
                    <a:lnTo>
                      <a:pt x="2" y="1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1" name="Freeform 194"/>
              <p:cNvSpPr>
                <a:spLocks/>
              </p:cNvSpPr>
              <p:nvPr/>
            </p:nvSpPr>
            <p:spPr bwMode="auto">
              <a:xfrm>
                <a:off x="1719" y="2466"/>
                <a:ext cx="95" cy="56"/>
              </a:xfrm>
              <a:custGeom>
                <a:avLst/>
                <a:gdLst>
                  <a:gd name="T0" fmla="*/ 12 w 95"/>
                  <a:gd name="T1" fmla="*/ 3 h 56"/>
                  <a:gd name="T2" fmla="*/ 0 w 95"/>
                  <a:gd name="T3" fmla="*/ 22 h 56"/>
                  <a:gd name="T4" fmla="*/ 68 w 95"/>
                  <a:gd name="T5" fmla="*/ 56 h 56"/>
                  <a:gd name="T6" fmla="*/ 80 w 95"/>
                  <a:gd name="T7" fmla="*/ 32 h 56"/>
                  <a:gd name="T8" fmla="*/ 95 w 95"/>
                  <a:gd name="T9" fmla="*/ 14 h 56"/>
                  <a:gd name="T10" fmla="*/ 82 w 95"/>
                  <a:gd name="T11" fmla="*/ 5 h 56"/>
                  <a:gd name="T12" fmla="*/ 62 w 95"/>
                  <a:gd name="T13" fmla="*/ 17 h 56"/>
                  <a:gd name="T14" fmla="*/ 13 w 95"/>
                  <a:gd name="T15" fmla="*/ 0 h 56"/>
                  <a:gd name="T16" fmla="*/ 12 w 95"/>
                  <a:gd name="T17" fmla="*/ 3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5"/>
                  <a:gd name="T28" fmla="*/ 0 h 56"/>
                  <a:gd name="T29" fmla="*/ 95 w 95"/>
                  <a:gd name="T30" fmla="*/ 56 h 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5" h="56">
                    <a:moveTo>
                      <a:pt x="12" y="3"/>
                    </a:moveTo>
                    <a:lnTo>
                      <a:pt x="0" y="22"/>
                    </a:lnTo>
                    <a:lnTo>
                      <a:pt x="68" y="56"/>
                    </a:lnTo>
                    <a:lnTo>
                      <a:pt x="80" y="32"/>
                    </a:lnTo>
                    <a:lnTo>
                      <a:pt x="95" y="14"/>
                    </a:lnTo>
                    <a:lnTo>
                      <a:pt x="82" y="5"/>
                    </a:lnTo>
                    <a:lnTo>
                      <a:pt x="62" y="17"/>
                    </a:lnTo>
                    <a:lnTo>
                      <a:pt x="13" y="0"/>
                    </a:ln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FF9E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2" name="Freeform 195"/>
              <p:cNvSpPr>
                <a:spLocks/>
              </p:cNvSpPr>
              <p:nvPr/>
            </p:nvSpPr>
            <p:spPr bwMode="auto">
              <a:xfrm>
                <a:off x="1409" y="2452"/>
                <a:ext cx="405" cy="310"/>
              </a:xfrm>
              <a:custGeom>
                <a:avLst/>
                <a:gdLst>
                  <a:gd name="T0" fmla="*/ 308 w 405"/>
                  <a:gd name="T1" fmla="*/ 10 h 310"/>
                  <a:gd name="T2" fmla="*/ 396 w 405"/>
                  <a:gd name="T3" fmla="*/ 81 h 310"/>
                  <a:gd name="T4" fmla="*/ 397 w 405"/>
                  <a:gd name="T5" fmla="*/ 84 h 310"/>
                  <a:gd name="T6" fmla="*/ 399 w 405"/>
                  <a:gd name="T7" fmla="*/ 93 h 310"/>
                  <a:gd name="T8" fmla="*/ 402 w 405"/>
                  <a:gd name="T9" fmla="*/ 105 h 310"/>
                  <a:gd name="T10" fmla="*/ 405 w 405"/>
                  <a:gd name="T11" fmla="*/ 121 h 310"/>
                  <a:gd name="T12" fmla="*/ 405 w 405"/>
                  <a:gd name="T13" fmla="*/ 138 h 310"/>
                  <a:gd name="T14" fmla="*/ 403 w 405"/>
                  <a:gd name="T15" fmla="*/ 156 h 310"/>
                  <a:gd name="T16" fmla="*/ 398 w 405"/>
                  <a:gd name="T17" fmla="*/ 171 h 310"/>
                  <a:gd name="T18" fmla="*/ 387 w 405"/>
                  <a:gd name="T19" fmla="*/ 184 h 310"/>
                  <a:gd name="T20" fmla="*/ 386 w 405"/>
                  <a:gd name="T21" fmla="*/ 185 h 310"/>
                  <a:gd name="T22" fmla="*/ 381 w 405"/>
                  <a:gd name="T23" fmla="*/ 189 h 310"/>
                  <a:gd name="T24" fmla="*/ 374 w 405"/>
                  <a:gd name="T25" fmla="*/ 195 h 310"/>
                  <a:gd name="T26" fmla="*/ 365 w 405"/>
                  <a:gd name="T27" fmla="*/ 203 h 310"/>
                  <a:gd name="T28" fmla="*/ 354 w 405"/>
                  <a:gd name="T29" fmla="*/ 212 h 310"/>
                  <a:gd name="T30" fmla="*/ 340 w 405"/>
                  <a:gd name="T31" fmla="*/ 222 h 310"/>
                  <a:gd name="T32" fmla="*/ 326 w 405"/>
                  <a:gd name="T33" fmla="*/ 233 h 310"/>
                  <a:gd name="T34" fmla="*/ 312 w 405"/>
                  <a:gd name="T35" fmla="*/ 244 h 310"/>
                  <a:gd name="T36" fmla="*/ 296 w 405"/>
                  <a:gd name="T37" fmla="*/ 255 h 310"/>
                  <a:gd name="T38" fmla="*/ 280 w 405"/>
                  <a:gd name="T39" fmla="*/ 267 h 310"/>
                  <a:gd name="T40" fmla="*/ 266 w 405"/>
                  <a:gd name="T41" fmla="*/ 277 h 310"/>
                  <a:gd name="T42" fmla="*/ 250 w 405"/>
                  <a:gd name="T43" fmla="*/ 287 h 310"/>
                  <a:gd name="T44" fmla="*/ 236 w 405"/>
                  <a:gd name="T45" fmla="*/ 295 h 310"/>
                  <a:gd name="T46" fmla="*/ 224 w 405"/>
                  <a:gd name="T47" fmla="*/ 302 h 310"/>
                  <a:gd name="T48" fmla="*/ 213 w 405"/>
                  <a:gd name="T49" fmla="*/ 307 h 310"/>
                  <a:gd name="T50" fmla="*/ 204 w 405"/>
                  <a:gd name="T51" fmla="*/ 310 h 310"/>
                  <a:gd name="T52" fmla="*/ 68 w 405"/>
                  <a:gd name="T53" fmla="*/ 297 h 310"/>
                  <a:gd name="T54" fmla="*/ 0 w 405"/>
                  <a:gd name="T55" fmla="*/ 45 h 310"/>
                  <a:gd name="T56" fmla="*/ 0 w 405"/>
                  <a:gd name="T57" fmla="*/ 45 h 310"/>
                  <a:gd name="T58" fmla="*/ 2 w 405"/>
                  <a:gd name="T59" fmla="*/ 45 h 310"/>
                  <a:gd name="T60" fmla="*/ 4 w 405"/>
                  <a:gd name="T61" fmla="*/ 44 h 310"/>
                  <a:gd name="T62" fmla="*/ 7 w 405"/>
                  <a:gd name="T63" fmla="*/ 43 h 310"/>
                  <a:gd name="T64" fmla="*/ 10 w 405"/>
                  <a:gd name="T65" fmla="*/ 40 h 310"/>
                  <a:gd name="T66" fmla="*/ 15 w 405"/>
                  <a:gd name="T67" fmla="*/ 38 h 310"/>
                  <a:gd name="T68" fmla="*/ 21 w 405"/>
                  <a:gd name="T69" fmla="*/ 36 h 310"/>
                  <a:gd name="T70" fmla="*/ 27 w 405"/>
                  <a:gd name="T71" fmla="*/ 34 h 310"/>
                  <a:gd name="T72" fmla="*/ 33 w 405"/>
                  <a:gd name="T73" fmla="*/ 32 h 310"/>
                  <a:gd name="T74" fmla="*/ 41 w 405"/>
                  <a:gd name="T75" fmla="*/ 29 h 310"/>
                  <a:gd name="T76" fmla="*/ 49 w 405"/>
                  <a:gd name="T77" fmla="*/ 27 h 310"/>
                  <a:gd name="T78" fmla="*/ 57 w 405"/>
                  <a:gd name="T79" fmla="*/ 24 h 310"/>
                  <a:gd name="T80" fmla="*/ 67 w 405"/>
                  <a:gd name="T81" fmla="*/ 22 h 310"/>
                  <a:gd name="T82" fmla="*/ 77 w 405"/>
                  <a:gd name="T83" fmla="*/ 18 h 310"/>
                  <a:gd name="T84" fmla="*/ 87 w 405"/>
                  <a:gd name="T85" fmla="*/ 16 h 310"/>
                  <a:gd name="T86" fmla="*/ 98 w 405"/>
                  <a:gd name="T87" fmla="*/ 13 h 310"/>
                  <a:gd name="T88" fmla="*/ 109 w 405"/>
                  <a:gd name="T89" fmla="*/ 11 h 310"/>
                  <a:gd name="T90" fmla="*/ 120 w 405"/>
                  <a:gd name="T91" fmla="*/ 9 h 310"/>
                  <a:gd name="T92" fmla="*/ 133 w 405"/>
                  <a:gd name="T93" fmla="*/ 7 h 310"/>
                  <a:gd name="T94" fmla="*/ 144 w 405"/>
                  <a:gd name="T95" fmla="*/ 5 h 310"/>
                  <a:gd name="T96" fmla="*/ 157 w 405"/>
                  <a:gd name="T97" fmla="*/ 3 h 310"/>
                  <a:gd name="T98" fmla="*/ 170 w 405"/>
                  <a:gd name="T99" fmla="*/ 2 h 310"/>
                  <a:gd name="T100" fmla="*/ 183 w 405"/>
                  <a:gd name="T101" fmla="*/ 1 h 310"/>
                  <a:gd name="T102" fmla="*/ 197 w 405"/>
                  <a:gd name="T103" fmla="*/ 0 h 310"/>
                  <a:gd name="T104" fmla="*/ 210 w 405"/>
                  <a:gd name="T105" fmla="*/ 0 h 310"/>
                  <a:gd name="T106" fmla="*/ 224 w 405"/>
                  <a:gd name="T107" fmla="*/ 0 h 310"/>
                  <a:gd name="T108" fmla="*/ 237 w 405"/>
                  <a:gd name="T109" fmla="*/ 0 h 310"/>
                  <a:gd name="T110" fmla="*/ 251 w 405"/>
                  <a:gd name="T111" fmla="*/ 1 h 310"/>
                  <a:gd name="T112" fmla="*/ 266 w 405"/>
                  <a:gd name="T113" fmla="*/ 3 h 310"/>
                  <a:gd name="T114" fmla="*/ 279 w 405"/>
                  <a:gd name="T115" fmla="*/ 5 h 310"/>
                  <a:gd name="T116" fmla="*/ 294 w 405"/>
                  <a:gd name="T117" fmla="*/ 7 h 310"/>
                  <a:gd name="T118" fmla="*/ 308 w 405"/>
                  <a:gd name="T119" fmla="*/ 10 h 31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05"/>
                  <a:gd name="T181" fmla="*/ 0 h 310"/>
                  <a:gd name="T182" fmla="*/ 405 w 405"/>
                  <a:gd name="T183" fmla="*/ 310 h 31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05" h="310">
                    <a:moveTo>
                      <a:pt x="308" y="10"/>
                    </a:moveTo>
                    <a:lnTo>
                      <a:pt x="396" y="81"/>
                    </a:lnTo>
                    <a:lnTo>
                      <a:pt x="397" y="84"/>
                    </a:lnTo>
                    <a:lnTo>
                      <a:pt x="399" y="93"/>
                    </a:lnTo>
                    <a:lnTo>
                      <a:pt x="402" y="105"/>
                    </a:lnTo>
                    <a:lnTo>
                      <a:pt x="405" y="121"/>
                    </a:lnTo>
                    <a:lnTo>
                      <a:pt x="405" y="138"/>
                    </a:lnTo>
                    <a:lnTo>
                      <a:pt x="403" y="156"/>
                    </a:lnTo>
                    <a:lnTo>
                      <a:pt x="398" y="171"/>
                    </a:lnTo>
                    <a:lnTo>
                      <a:pt x="387" y="184"/>
                    </a:lnTo>
                    <a:lnTo>
                      <a:pt x="386" y="185"/>
                    </a:lnTo>
                    <a:lnTo>
                      <a:pt x="381" y="189"/>
                    </a:lnTo>
                    <a:lnTo>
                      <a:pt x="374" y="195"/>
                    </a:lnTo>
                    <a:lnTo>
                      <a:pt x="365" y="203"/>
                    </a:lnTo>
                    <a:lnTo>
                      <a:pt x="354" y="212"/>
                    </a:lnTo>
                    <a:lnTo>
                      <a:pt x="340" y="222"/>
                    </a:lnTo>
                    <a:lnTo>
                      <a:pt x="326" y="233"/>
                    </a:lnTo>
                    <a:lnTo>
                      <a:pt x="312" y="244"/>
                    </a:lnTo>
                    <a:lnTo>
                      <a:pt x="296" y="255"/>
                    </a:lnTo>
                    <a:lnTo>
                      <a:pt x="280" y="267"/>
                    </a:lnTo>
                    <a:lnTo>
                      <a:pt x="266" y="277"/>
                    </a:lnTo>
                    <a:lnTo>
                      <a:pt x="250" y="287"/>
                    </a:lnTo>
                    <a:lnTo>
                      <a:pt x="236" y="295"/>
                    </a:lnTo>
                    <a:lnTo>
                      <a:pt x="224" y="302"/>
                    </a:lnTo>
                    <a:lnTo>
                      <a:pt x="213" y="307"/>
                    </a:lnTo>
                    <a:lnTo>
                      <a:pt x="204" y="310"/>
                    </a:lnTo>
                    <a:lnTo>
                      <a:pt x="68" y="297"/>
                    </a:lnTo>
                    <a:lnTo>
                      <a:pt x="0" y="45"/>
                    </a:lnTo>
                    <a:lnTo>
                      <a:pt x="2" y="45"/>
                    </a:lnTo>
                    <a:lnTo>
                      <a:pt x="4" y="44"/>
                    </a:lnTo>
                    <a:lnTo>
                      <a:pt x="7" y="43"/>
                    </a:lnTo>
                    <a:lnTo>
                      <a:pt x="10" y="40"/>
                    </a:lnTo>
                    <a:lnTo>
                      <a:pt x="15" y="38"/>
                    </a:lnTo>
                    <a:lnTo>
                      <a:pt x="21" y="36"/>
                    </a:lnTo>
                    <a:lnTo>
                      <a:pt x="27" y="34"/>
                    </a:lnTo>
                    <a:lnTo>
                      <a:pt x="33" y="32"/>
                    </a:lnTo>
                    <a:lnTo>
                      <a:pt x="41" y="29"/>
                    </a:lnTo>
                    <a:lnTo>
                      <a:pt x="49" y="27"/>
                    </a:lnTo>
                    <a:lnTo>
                      <a:pt x="57" y="24"/>
                    </a:lnTo>
                    <a:lnTo>
                      <a:pt x="67" y="22"/>
                    </a:lnTo>
                    <a:lnTo>
                      <a:pt x="77" y="18"/>
                    </a:lnTo>
                    <a:lnTo>
                      <a:pt x="87" y="16"/>
                    </a:lnTo>
                    <a:lnTo>
                      <a:pt x="98" y="13"/>
                    </a:lnTo>
                    <a:lnTo>
                      <a:pt x="109" y="11"/>
                    </a:lnTo>
                    <a:lnTo>
                      <a:pt x="120" y="9"/>
                    </a:lnTo>
                    <a:lnTo>
                      <a:pt x="133" y="7"/>
                    </a:lnTo>
                    <a:lnTo>
                      <a:pt x="144" y="5"/>
                    </a:lnTo>
                    <a:lnTo>
                      <a:pt x="157" y="3"/>
                    </a:lnTo>
                    <a:lnTo>
                      <a:pt x="170" y="2"/>
                    </a:lnTo>
                    <a:lnTo>
                      <a:pt x="183" y="1"/>
                    </a:lnTo>
                    <a:lnTo>
                      <a:pt x="197" y="0"/>
                    </a:lnTo>
                    <a:lnTo>
                      <a:pt x="210" y="0"/>
                    </a:lnTo>
                    <a:lnTo>
                      <a:pt x="224" y="0"/>
                    </a:lnTo>
                    <a:lnTo>
                      <a:pt x="237" y="0"/>
                    </a:lnTo>
                    <a:lnTo>
                      <a:pt x="251" y="1"/>
                    </a:lnTo>
                    <a:lnTo>
                      <a:pt x="266" y="3"/>
                    </a:lnTo>
                    <a:lnTo>
                      <a:pt x="279" y="5"/>
                    </a:lnTo>
                    <a:lnTo>
                      <a:pt x="294" y="7"/>
                    </a:lnTo>
                    <a:lnTo>
                      <a:pt x="308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3" name="Freeform 196"/>
              <p:cNvSpPr>
                <a:spLocks/>
              </p:cNvSpPr>
              <p:nvPr/>
            </p:nvSpPr>
            <p:spPr bwMode="auto">
              <a:xfrm>
                <a:off x="1718" y="2321"/>
                <a:ext cx="131" cy="142"/>
              </a:xfrm>
              <a:custGeom>
                <a:avLst/>
                <a:gdLst>
                  <a:gd name="T0" fmla="*/ 10 w 131"/>
                  <a:gd name="T1" fmla="*/ 100 h 142"/>
                  <a:gd name="T2" fmla="*/ 0 w 131"/>
                  <a:gd name="T3" fmla="*/ 109 h 142"/>
                  <a:gd name="T4" fmla="*/ 2 w 131"/>
                  <a:gd name="T5" fmla="*/ 115 h 142"/>
                  <a:gd name="T6" fmla="*/ 9 w 131"/>
                  <a:gd name="T7" fmla="*/ 120 h 142"/>
                  <a:gd name="T8" fmla="*/ 14 w 131"/>
                  <a:gd name="T9" fmla="*/ 122 h 142"/>
                  <a:gd name="T10" fmla="*/ 92 w 131"/>
                  <a:gd name="T11" fmla="*/ 126 h 142"/>
                  <a:gd name="T12" fmla="*/ 91 w 131"/>
                  <a:gd name="T13" fmla="*/ 131 h 142"/>
                  <a:gd name="T14" fmla="*/ 92 w 131"/>
                  <a:gd name="T15" fmla="*/ 138 h 142"/>
                  <a:gd name="T16" fmla="*/ 98 w 131"/>
                  <a:gd name="T17" fmla="*/ 142 h 142"/>
                  <a:gd name="T18" fmla="*/ 114 w 131"/>
                  <a:gd name="T19" fmla="*/ 140 h 142"/>
                  <a:gd name="T20" fmla="*/ 119 w 131"/>
                  <a:gd name="T21" fmla="*/ 136 h 142"/>
                  <a:gd name="T22" fmla="*/ 127 w 131"/>
                  <a:gd name="T23" fmla="*/ 127 h 142"/>
                  <a:gd name="T24" fmla="*/ 131 w 131"/>
                  <a:gd name="T25" fmla="*/ 116 h 142"/>
                  <a:gd name="T26" fmla="*/ 120 w 131"/>
                  <a:gd name="T27" fmla="*/ 102 h 142"/>
                  <a:gd name="T28" fmla="*/ 97 w 131"/>
                  <a:gd name="T29" fmla="*/ 105 h 142"/>
                  <a:gd name="T30" fmla="*/ 119 w 131"/>
                  <a:gd name="T31" fmla="*/ 45 h 142"/>
                  <a:gd name="T32" fmla="*/ 111 w 131"/>
                  <a:gd name="T33" fmla="*/ 26 h 142"/>
                  <a:gd name="T34" fmla="*/ 113 w 131"/>
                  <a:gd name="T35" fmla="*/ 12 h 142"/>
                  <a:gd name="T36" fmla="*/ 117 w 131"/>
                  <a:gd name="T37" fmla="*/ 4 h 142"/>
                  <a:gd name="T38" fmla="*/ 120 w 131"/>
                  <a:gd name="T39" fmla="*/ 2 h 142"/>
                  <a:gd name="T40" fmla="*/ 107 w 131"/>
                  <a:gd name="T41" fmla="*/ 1 h 142"/>
                  <a:gd name="T42" fmla="*/ 89 w 131"/>
                  <a:gd name="T43" fmla="*/ 8 h 142"/>
                  <a:gd name="T44" fmla="*/ 75 w 131"/>
                  <a:gd name="T45" fmla="*/ 17 h 142"/>
                  <a:gd name="T46" fmla="*/ 69 w 131"/>
                  <a:gd name="T47" fmla="*/ 22 h 142"/>
                  <a:gd name="T48" fmla="*/ 55 w 131"/>
                  <a:gd name="T49" fmla="*/ 38 h 142"/>
                  <a:gd name="T50" fmla="*/ 45 w 131"/>
                  <a:gd name="T51" fmla="*/ 43 h 142"/>
                  <a:gd name="T52" fmla="*/ 37 w 131"/>
                  <a:gd name="T53" fmla="*/ 43 h 142"/>
                  <a:gd name="T54" fmla="*/ 33 w 131"/>
                  <a:gd name="T55" fmla="*/ 43 h 142"/>
                  <a:gd name="T56" fmla="*/ 29 w 131"/>
                  <a:gd name="T57" fmla="*/ 44 h 142"/>
                  <a:gd name="T58" fmla="*/ 28 w 131"/>
                  <a:gd name="T59" fmla="*/ 47 h 142"/>
                  <a:gd name="T60" fmla="*/ 38 w 131"/>
                  <a:gd name="T61" fmla="*/ 65 h 142"/>
                  <a:gd name="T62" fmla="*/ 28 w 131"/>
                  <a:gd name="T63" fmla="*/ 72 h 142"/>
                  <a:gd name="T64" fmla="*/ 30 w 131"/>
                  <a:gd name="T65" fmla="*/ 80 h 142"/>
                  <a:gd name="T66" fmla="*/ 29 w 131"/>
                  <a:gd name="T67" fmla="*/ 88 h 142"/>
                  <a:gd name="T68" fmla="*/ 23 w 131"/>
                  <a:gd name="T69" fmla="*/ 97 h 142"/>
                  <a:gd name="T70" fmla="*/ 11 w 131"/>
                  <a:gd name="T71" fmla="*/ 93 h 14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1"/>
                  <a:gd name="T109" fmla="*/ 0 h 142"/>
                  <a:gd name="T110" fmla="*/ 131 w 131"/>
                  <a:gd name="T111" fmla="*/ 142 h 14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1" h="142">
                    <a:moveTo>
                      <a:pt x="11" y="93"/>
                    </a:moveTo>
                    <a:lnTo>
                      <a:pt x="10" y="100"/>
                    </a:lnTo>
                    <a:lnTo>
                      <a:pt x="3" y="104"/>
                    </a:lnTo>
                    <a:lnTo>
                      <a:pt x="0" y="109"/>
                    </a:lnTo>
                    <a:lnTo>
                      <a:pt x="0" y="112"/>
                    </a:lnTo>
                    <a:lnTo>
                      <a:pt x="2" y="115"/>
                    </a:lnTo>
                    <a:lnTo>
                      <a:pt x="6" y="118"/>
                    </a:lnTo>
                    <a:lnTo>
                      <a:pt x="9" y="120"/>
                    </a:lnTo>
                    <a:lnTo>
                      <a:pt x="13" y="121"/>
                    </a:lnTo>
                    <a:lnTo>
                      <a:pt x="14" y="122"/>
                    </a:lnTo>
                    <a:lnTo>
                      <a:pt x="67" y="141"/>
                    </a:lnTo>
                    <a:lnTo>
                      <a:pt x="92" y="126"/>
                    </a:lnTo>
                    <a:lnTo>
                      <a:pt x="91" y="127"/>
                    </a:lnTo>
                    <a:lnTo>
                      <a:pt x="91" y="131"/>
                    </a:lnTo>
                    <a:lnTo>
                      <a:pt x="91" y="134"/>
                    </a:lnTo>
                    <a:lnTo>
                      <a:pt x="92" y="138"/>
                    </a:lnTo>
                    <a:lnTo>
                      <a:pt x="94" y="141"/>
                    </a:lnTo>
                    <a:lnTo>
                      <a:pt x="98" y="142"/>
                    </a:lnTo>
                    <a:lnTo>
                      <a:pt x="104" y="142"/>
                    </a:lnTo>
                    <a:lnTo>
                      <a:pt x="114" y="140"/>
                    </a:lnTo>
                    <a:lnTo>
                      <a:pt x="115" y="139"/>
                    </a:lnTo>
                    <a:lnTo>
                      <a:pt x="119" y="136"/>
                    </a:lnTo>
                    <a:lnTo>
                      <a:pt x="123" y="133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1" y="116"/>
                    </a:lnTo>
                    <a:lnTo>
                      <a:pt x="127" y="110"/>
                    </a:lnTo>
                    <a:lnTo>
                      <a:pt x="120" y="102"/>
                    </a:lnTo>
                    <a:lnTo>
                      <a:pt x="110" y="101"/>
                    </a:lnTo>
                    <a:lnTo>
                      <a:pt x="97" y="105"/>
                    </a:lnTo>
                    <a:lnTo>
                      <a:pt x="113" y="76"/>
                    </a:lnTo>
                    <a:lnTo>
                      <a:pt x="119" y="45"/>
                    </a:lnTo>
                    <a:lnTo>
                      <a:pt x="114" y="34"/>
                    </a:lnTo>
                    <a:lnTo>
                      <a:pt x="111" y="26"/>
                    </a:lnTo>
                    <a:lnTo>
                      <a:pt x="111" y="19"/>
                    </a:lnTo>
                    <a:lnTo>
                      <a:pt x="113" y="12"/>
                    </a:lnTo>
                    <a:lnTo>
                      <a:pt x="115" y="8"/>
                    </a:lnTo>
                    <a:lnTo>
                      <a:pt x="117" y="4"/>
                    </a:lnTo>
                    <a:lnTo>
                      <a:pt x="119" y="3"/>
                    </a:lnTo>
                    <a:lnTo>
                      <a:pt x="120" y="2"/>
                    </a:lnTo>
                    <a:lnTo>
                      <a:pt x="114" y="0"/>
                    </a:lnTo>
                    <a:lnTo>
                      <a:pt x="107" y="1"/>
                    </a:lnTo>
                    <a:lnTo>
                      <a:pt x="98" y="4"/>
                    </a:lnTo>
                    <a:lnTo>
                      <a:pt x="89" y="8"/>
                    </a:lnTo>
                    <a:lnTo>
                      <a:pt x="81" y="13"/>
                    </a:lnTo>
                    <a:lnTo>
                      <a:pt x="75" y="17"/>
                    </a:lnTo>
                    <a:lnTo>
                      <a:pt x="70" y="21"/>
                    </a:lnTo>
                    <a:lnTo>
                      <a:pt x="69" y="22"/>
                    </a:lnTo>
                    <a:lnTo>
                      <a:pt x="63" y="33"/>
                    </a:lnTo>
                    <a:lnTo>
                      <a:pt x="55" y="38"/>
                    </a:lnTo>
                    <a:lnTo>
                      <a:pt x="50" y="40"/>
                    </a:lnTo>
                    <a:lnTo>
                      <a:pt x="45" y="43"/>
                    </a:lnTo>
                    <a:lnTo>
                      <a:pt x="41" y="43"/>
                    </a:lnTo>
                    <a:lnTo>
                      <a:pt x="37" y="43"/>
                    </a:lnTo>
                    <a:lnTo>
                      <a:pt x="35" y="43"/>
                    </a:lnTo>
                    <a:lnTo>
                      <a:pt x="33" y="43"/>
                    </a:lnTo>
                    <a:lnTo>
                      <a:pt x="29" y="44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9" y="47"/>
                    </a:lnTo>
                    <a:lnTo>
                      <a:pt x="38" y="65"/>
                    </a:lnTo>
                    <a:lnTo>
                      <a:pt x="27" y="70"/>
                    </a:lnTo>
                    <a:lnTo>
                      <a:pt x="28" y="72"/>
                    </a:lnTo>
                    <a:lnTo>
                      <a:pt x="29" y="75"/>
                    </a:lnTo>
                    <a:lnTo>
                      <a:pt x="30" y="80"/>
                    </a:lnTo>
                    <a:lnTo>
                      <a:pt x="30" y="86"/>
                    </a:lnTo>
                    <a:lnTo>
                      <a:pt x="29" y="88"/>
                    </a:lnTo>
                    <a:lnTo>
                      <a:pt x="27" y="93"/>
                    </a:lnTo>
                    <a:lnTo>
                      <a:pt x="23" y="97"/>
                    </a:lnTo>
                    <a:lnTo>
                      <a:pt x="19" y="98"/>
                    </a:lnTo>
                    <a:lnTo>
                      <a:pt x="11" y="93"/>
                    </a:lnTo>
                    <a:close/>
                  </a:path>
                </a:pathLst>
              </a:custGeom>
              <a:solidFill>
                <a:srgbClr val="FFC4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4" name="Freeform 197"/>
              <p:cNvSpPr>
                <a:spLocks/>
              </p:cNvSpPr>
              <p:nvPr/>
            </p:nvSpPr>
            <p:spPr bwMode="auto">
              <a:xfrm>
                <a:off x="1819" y="2439"/>
                <a:ext cx="26" cy="17"/>
              </a:xfrm>
              <a:custGeom>
                <a:avLst/>
                <a:gdLst>
                  <a:gd name="T0" fmla="*/ 11 w 26"/>
                  <a:gd name="T1" fmla="*/ 4 h 17"/>
                  <a:gd name="T2" fmla="*/ 10 w 26"/>
                  <a:gd name="T3" fmla="*/ 6 h 17"/>
                  <a:gd name="T4" fmla="*/ 9 w 26"/>
                  <a:gd name="T5" fmla="*/ 10 h 17"/>
                  <a:gd name="T6" fmla="*/ 6 w 26"/>
                  <a:gd name="T7" fmla="*/ 14 h 17"/>
                  <a:gd name="T8" fmla="*/ 0 w 26"/>
                  <a:gd name="T9" fmla="*/ 14 h 17"/>
                  <a:gd name="T10" fmla="*/ 0 w 26"/>
                  <a:gd name="T11" fmla="*/ 15 h 17"/>
                  <a:gd name="T12" fmla="*/ 2 w 26"/>
                  <a:gd name="T13" fmla="*/ 16 h 17"/>
                  <a:gd name="T14" fmla="*/ 4 w 26"/>
                  <a:gd name="T15" fmla="*/ 16 h 17"/>
                  <a:gd name="T16" fmla="*/ 8 w 26"/>
                  <a:gd name="T17" fmla="*/ 17 h 17"/>
                  <a:gd name="T18" fmla="*/ 10 w 26"/>
                  <a:gd name="T19" fmla="*/ 17 h 17"/>
                  <a:gd name="T20" fmla="*/ 13 w 26"/>
                  <a:gd name="T21" fmla="*/ 16 h 17"/>
                  <a:gd name="T22" fmla="*/ 16 w 26"/>
                  <a:gd name="T23" fmla="*/ 12 h 17"/>
                  <a:gd name="T24" fmla="*/ 17 w 26"/>
                  <a:gd name="T25" fmla="*/ 6 h 17"/>
                  <a:gd name="T26" fmla="*/ 18 w 26"/>
                  <a:gd name="T27" fmla="*/ 5 h 17"/>
                  <a:gd name="T28" fmla="*/ 20 w 26"/>
                  <a:gd name="T29" fmla="*/ 4 h 17"/>
                  <a:gd name="T30" fmla="*/ 23 w 26"/>
                  <a:gd name="T31" fmla="*/ 3 h 17"/>
                  <a:gd name="T32" fmla="*/ 26 w 26"/>
                  <a:gd name="T33" fmla="*/ 5 h 17"/>
                  <a:gd name="T34" fmla="*/ 26 w 26"/>
                  <a:gd name="T35" fmla="*/ 4 h 17"/>
                  <a:gd name="T36" fmla="*/ 24 w 26"/>
                  <a:gd name="T37" fmla="*/ 3 h 17"/>
                  <a:gd name="T38" fmla="*/ 23 w 26"/>
                  <a:gd name="T39" fmla="*/ 2 h 17"/>
                  <a:gd name="T40" fmla="*/ 21 w 26"/>
                  <a:gd name="T41" fmla="*/ 1 h 17"/>
                  <a:gd name="T42" fmla="*/ 18 w 26"/>
                  <a:gd name="T43" fmla="*/ 0 h 17"/>
                  <a:gd name="T44" fmla="*/ 16 w 26"/>
                  <a:gd name="T45" fmla="*/ 0 h 17"/>
                  <a:gd name="T46" fmla="*/ 13 w 26"/>
                  <a:gd name="T47" fmla="*/ 1 h 17"/>
                  <a:gd name="T48" fmla="*/ 11 w 26"/>
                  <a:gd name="T49" fmla="*/ 4 h 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6"/>
                  <a:gd name="T76" fmla="*/ 0 h 17"/>
                  <a:gd name="T77" fmla="*/ 26 w 26"/>
                  <a:gd name="T78" fmla="*/ 17 h 1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6" h="17">
                    <a:moveTo>
                      <a:pt x="11" y="4"/>
                    </a:moveTo>
                    <a:lnTo>
                      <a:pt x="10" y="6"/>
                    </a:lnTo>
                    <a:lnTo>
                      <a:pt x="9" y="10"/>
                    </a:lnTo>
                    <a:lnTo>
                      <a:pt x="6" y="14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3" y="16"/>
                    </a:lnTo>
                    <a:lnTo>
                      <a:pt x="16" y="12"/>
                    </a:lnTo>
                    <a:lnTo>
                      <a:pt x="17" y="6"/>
                    </a:lnTo>
                    <a:lnTo>
                      <a:pt x="18" y="5"/>
                    </a:lnTo>
                    <a:lnTo>
                      <a:pt x="20" y="4"/>
                    </a:lnTo>
                    <a:lnTo>
                      <a:pt x="23" y="3"/>
                    </a:lnTo>
                    <a:lnTo>
                      <a:pt x="26" y="5"/>
                    </a:lnTo>
                    <a:lnTo>
                      <a:pt x="26" y="4"/>
                    </a:lnTo>
                    <a:lnTo>
                      <a:pt x="24" y="3"/>
                    </a:lnTo>
                    <a:lnTo>
                      <a:pt x="23" y="2"/>
                    </a:lnTo>
                    <a:lnTo>
                      <a:pt x="21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5" name="Freeform 198"/>
              <p:cNvSpPr>
                <a:spLocks/>
              </p:cNvSpPr>
              <p:nvPr/>
            </p:nvSpPr>
            <p:spPr bwMode="auto">
              <a:xfrm>
                <a:off x="1781" y="2361"/>
                <a:ext cx="18" cy="17"/>
              </a:xfrm>
              <a:custGeom>
                <a:avLst/>
                <a:gdLst>
                  <a:gd name="T0" fmla="*/ 6 w 18"/>
                  <a:gd name="T1" fmla="*/ 0 h 17"/>
                  <a:gd name="T2" fmla="*/ 18 w 18"/>
                  <a:gd name="T3" fmla="*/ 17 h 17"/>
                  <a:gd name="T4" fmla="*/ 0 w 18"/>
                  <a:gd name="T5" fmla="*/ 9 h 17"/>
                  <a:gd name="T6" fmla="*/ 6 w 18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"/>
                  <a:gd name="T13" fmla="*/ 0 h 17"/>
                  <a:gd name="T14" fmla="*/ 18 w 18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" h="17">
                    <a:moveTo>
                      <a:pt x="6" y="0"/>
                    </a:moveTo>
                    <a:lnTo>
                      <a:pt x="18" y="17"/>
                    </a:lnTo>
                    <a:lnTo>
                      <a:pt x="0" y="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6" name="Freeform 199"/>
              <p:cNvSpPr>
                <a:spLocks/>
              </p:cNvSpPr>
              <p:nvPr/>
            </p:nvSpPr>
            <p:spPr bwMode="auto">
              <a:xfrm>
                <a:off x="1790" y="2343"/>
                <a:ext cx="25" cy="26"/>
              </a:xfrm>
              <a:custGeom>
                <a:avLst/>
                <a:gdLst>
                  <a:gd name="T0" fmla="*/ 25 w 25"/>
                  <a:gd name="T1" fmla="*/ 26 h 26"/>
                  <a:gd name="T2" fmla="*/ 24 w 25"/>
                  <a:gd name="T3" fmla="*/ 25 h 26"/>
                  <a:gd name="T4" fmla="*/ 23 w 25"/>
                  <a:gd name="T5" fmla="*/ 22 h 26"/>
                  <a:gd name="T6" fmla="*/ 21 w 25"/>
                  <a:gd name="T7" fmla="*/ 17 h 26"/>
                  <a:gd name="T8" fmla="*/ 19 w 25"/>
                  <a:gd name="T9" fmla="*/ 13 h 26"/>
                  <a:gd name="T10" fmla="*/ 16 w 25"/>
                  <a:gd name="T11" fmla="*/ 8 h 26"/>
                  <a:gd name="T12" fmla="*/ 13 w 25"/>
                  <a:gd name="T13" fmla="*/ 4 h 26"/>
                  <a:gd name="T14" fmla="*/ 8 w 25"/>
                  <a:gd name="T15" fmla="*/ 1 h 26"/>
                  <a:gd name="T16" fmla="*/ 5 w 25"/>
                  <a:gd name="T17" fmla="*/ 0 h 26"/>
                  <a:gd name="T18" fmla="*/ 0 w 25"/>
                  <a:gd name="T19" fmla="*/ 5 h 26"/>
                  <a:gd name="T20" fmla="*/ 1 w 25"/>
                  <a:gd name="T21" fmla="*/ 5 h 26"/>
                  <a:gd name="T22" fmla="*/ 2 w 25"/>
                  <a:gd name="T23" fmla="*/ 6 h 26"/>
                  <a:gd name="T24" fmla="*/ 5 w 25"/>
                  <a:gd name="T25" fmla="*/ 8 h 26"/>
                  <a:gd name="T26" fmla="*/ 9 w 25"/>
                  <a:gd name="T27" fmla="*/ 10 h 26"/>
                  <a:gd name="T28" fmla="*/ 14 w 25"/>
                  <a:gd name="T29" fmla="*/ 13 h 26"/>
                  <a:gd name="T30" fmla="*/ 18 w 25"/>
                  <a:gd name="T31" fmla="*/ 16 h 26"/>
                  <a:gd name="T32" fmla="*/ 21 w 25"/>
                  <a:gd name="T33" fmla="*/ 21 h 26"/>
                  <a:gd name="T34" fmla="*/ 25 w 25"/>
                  <a:gd name="T35" fmla="*/ 26 h 2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5"/>
                  <a:gd name="T55" fmla="*/ 0 h 26"/>
                  <a:gd name="T56" fmla="*/ 25 w 25"/>
                  <a:gd name="T57" fmla="*/ 26 h 2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5" h="26">
                    <a:moveTo>
                      <a:pt x="25" y="26"/>
                    </a:moveTo>
                    <a:lnTo>
                      <a:pt x="24" y="25"/>
                    </a:lnTo>
                    <a:lnTo>
                      <a:pt x="23" y="22"/>
                    </a:lnTo>
                    <a:lnTo>
                      <a:pt x="21" y="17"/>
                    </a:lnTo>
                    <a:lnTo>
                      <a:pt x="19" y="13"/>
                    </a:lnTo>
                    <a:lnTo>
                      <a:pt x="16" y="8"/>
                    </a:lnTo>
                    <a:lnTo>
                      <a:pt x="13" y="4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5" y="8"/>
                    </a:lnTo>
                    <a:lnTo>
                      <a:pt x="9" y="10"/>
                    </a:lnTo>
                    <a:lnTo>
                      <a:pt x="14" y="13"/>
                    </a:lnTo>
                    <a:lnTo>
                      <a:pt x="18" y="16"/>
                    </a:lnTo>
                    <a:lnTo>
                      <a:pt x="21" y="21"/>
                    </a:lnTo>
                    <a:lnTo>
                      <a:pt x="25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7" name="Freeform 200"/>
              <p:cNvSpPr>
                <a:spLocks/>
              </p:cNvSpPr>
              <p:nvPr/>
            </p:nvSpPr>
            <p:spPr bwMode="auto">
              <a:xfrm>
                <a:off x="1673" y="2466"/>
                <a:ext cx="114" cy="68"/>
              </a:xfrm>
              <a:custGeom>
                <a:avLst/>
                <a:gdLst>
                  <a:gd name="T0" fmla="*/ 114 w 114"/>
                  <a:gd name="T1" fmla="*/ 68 h 68"/>
                  <a:gd name="T2" fmla="*/ 39 w 114"/>
                  <a:gd name="T3" fmla="*/ 5 h 68"/>
                  <a:gd name="T4" fmla="*/ 0 w 114"/>
                  <a:gd name="T5" fmla="*/ 0 h 68"/>
                  <a:gd name="T6" fmla="*/ 114 w 114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68"/>
                  <a:gd name="T14" fmla="*/ 114 w 114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68">
                    <a:moveTo>
                      <a:pt x="114" y="68"/>
                    </a:moveTo>
                    <a:lnTo>
                      <a:pt x="39" y="5"/>
                    </a:lnTo>
                    <a:lnTo>
                      <a:pt x="0" y="0"/>
                    </a:lnTo>
                    <a:lnTo>
                      <a:pt x="114" y="68"/>
                    </a:lnTo>
                    <a:close/>
                  </a:path>
                </a:pathLst>
              </a:custGeom>
              <a:solidFill>
                <a:srgbClr val="007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8" name="Freeform 201"/>
              <p:cNvSpPr>
                <a:spLocks/>
              </p:cNvSpPr>
              <p:nvPr/>
            </p:nvSpPr>
            <p:spPr bwMode="auto">
              <a:xfrm>
                <a:off x="1430" y="2467"/>
                <a:ext cx="357" cy="223"/>
              </a:xfrm>
              <a:custGeom>
                <a:avLst/>
                <a:gdLst>
                  <a:gd name="T0" fmla="*/ 216 w 357"/>
                  <a:gd name="T1" fmla="*/ 0 h 223"/>
                  <a:gd name="T2" fmla="*/ 209 w 357"/>
                  <a:gd name="T3" fmla="*/ 1 h 223"/>
                  <a:gd name="T4" fmla="*/ 188 w 357"/>
                  <a:gd name="T5" fmla="*/ 4 h 223"/>
                  <a:gd name="T6" fmla="*/ 159 w 357"/>
                  <a:gd name="T7" fmla="*/ 9 h 223"/>
                  <a:gd name="T8" fmla="*/ 123 w 357"/>
                  <a:gd name="T9" fmla="*/ 14 h 223"/>
                  <a:gd name="T10" fmla="*/ 87 w 357"/>
                  <a:gd name="T11" fmla="*/ 20 h 223"/>
                  <a:gd name="T12" fmla="*/ 51 w 357"/>
                  <a:gd name="T13" fmla="*/ 28 h 223"/>
                  <a:gd name="T14" fmla="*/ 20 w 357"/>
                  <a:gd name="T15" fmla="*/ 34 h 223"/>
                  <a:gd name="T16" fmla="*/ 0 w 357"/>
                  <a:gd name="T17" fmla="*/ 42 h 223"/>
                  <a:gd name="T18" fmla="*/ 66 w 357"/>
                  <a:gd name="T19" fmla="*/ 217 h 223"/>
                  <a:gd name="T20" fmla="*/ 56 w 357"/>
                  <a:gd name="T21" fmla="*/ 178 h 223"/>
                  <a:gd name="T22" fmla="*/ 45 w 357"/>
                  <a:gd name="T23" fmla="*/ 124 h 223"/>
                  <a:gd name="T24" fmla="*/ 40 w 357"/>
                  <a:gd name="T25" fmla="*/ 76 h 223"/>
                  <a:gd name="T26" fmla="*/ 46 w 357"/>
                  <a:gd name="T27" fmla="*/ 66 h 223"/>
                  <a:gd name="T28" fmla="*/ 56 w 357"/>
                  <a:gd name="T29" fmla="*/ 93 h 223"/>
                  <a:gd name="T30" fmla="*/ 73 w 357"/>
                  <a:gd name="T31" fmla="*/ 134 h 223"/>
                  <a:gd name="T32" fmla="*/ 93 w 357"/>
                  <a:gd name="T33" fmla="*/ 175 h 223"/>
                  <a:gd name="T34" fmla="*/ 104 w 357"/>
                  <a:gd name="T35" fmla="*/ 191 h 223"/>
                  <a:gd name="T36" fmla="*/ 112 w 357"/>
                  <a:gd name="T37" fmla="*/ 189 h 223"/>
                  <a:gd name="T38" fmla="*/ 126 w 357"/>
                  <a:gd name="T39" fmla="*/ 185 h 223"/>
                  <a:gd name="T40" fmla="*/ 144 w 357"/>
                  <a:gd name="T41" fmla="*/ 178 h 223"/>
                  <a:gd name="T42" fmla="*/ 163 w 357"/>
                  <a:gd name="T43" fmla="*/ 171 h 223"/>
                  <a:gd name="T44" fmla="*/ 183 w 357"/>
                  <a:gd name="T45" fmla="*/ 163 h 223"/>
                  <a:gd name="T46" fmla="*/ 200 w 357"/>
                  <a:gd name="T47" fmla="*/ 153 h 223"/>
                  <a:gd name="T48" fmla="*/ 213 w 357"/>
                  <a:gd name="T49" fmla="*/ 143 h 223"/>
                  <a:gd name="T50" fmla="*/ 217 w 357"/>
                  <a:gd name="T51" fmla="*/ 136 h 223"/>
                  <a:gd name="T52" fmla="*/ 222 w 357"/>
                  <a:gd name="T53" fmla="*/ 132 h 223"/>
                  <a:gd name="T54" fmla="*/ 230 w 357"/>
                  <a:gd name="T55" fmla="*/ 126 h 223"/>
                  <a:gd name="T56" fmla="*/ 241 w 357"/>
                  <a:gd name="T57" fmla="*/ 118 h 223"/>
                  <a:gd name="T58" fmla="*/ 255 w 357"/>
                  <a:gd name="T59" fmla="*/ 110 h 223"/>
                  <a:gd name="T60" fmla="*/ 273 w 357"/>
                  <a:gd name="T61" fmla="*/ 104 h 223"/>
                  <a:gd name="T62" fmla="*/ 293 w 357"/>
                  <a:gd name="T63" fmla="*/ 101 h 223"/>
                  <a:gd name="T64" fmla="*/ 314 w 357"/>
                  <a:gd name="T65" fmla="*/ 103 h 223"/>
                  <a:gd name="T66" fmla="*/ 324 w 357"/>
                  <a:gd name="T67" fmla="*/ 105 h 223"/>
                  <a:gd name="T68" fmla="*/ 319 w 357"/>
                  <a:gd name="T69" fmla="*/ 102 h 223"/>
                  <a:gd name="T70" fmla="*/ 310 w 357"/>
                  <a:gd name="T71" fmla="*/ 97 h 223"/>
                  <a:gd name="T72" fmla="*/ 295 w 357"/>
                  <a:gd name="T73" fmla="*/ 91 h 223"/>
                  <a:gd name="T74" fmla="*/ 277 w 357"/>
                  <a:gd name="T75" fmla="*/ 86 h 223"/>
                  <a:gd name="T76" fmla="*/ 255 w 357"/>
                  <a:gd name="T77" fmla="*/ 83 h 223"/>
                  <a:gd name="T78" fmla="*/ 230 w 357"/>
                  <a:gd name="T79" fmla="*/ 84 h 223"/>
                  <a:gd name="T80" fmla="*/ 202 w 357"/>
                  <a:gd name="T81" fmla="*/ 90 h 223"/>
                  <a:gd name="T82" fmla="*/ 187 w 357"/>
                  <a:gd name="T83" fmla="*/ 95 h 223"/>
                  <a:gd name="T84" fmla="*/ 192 w 357"/>
                  <a:gd name="T85" fmla="*/ 91 h 223"/>
                  <a:gd name="T86" fmla="*/ 202 w 357"/>
                  <a:gd name="T87" fmla="*/ 87 h 223"/>
                  <a:gd name="T88" fmla="*/ 217 w 357"/>
                  <a:gd name="T89" fmla="*/ 81 h 223"/>
                  <a:gd name="T90" fmla="*/ 237 w 357"/>
                  <a:gd name="T91" fmla="*/ 77 h 223"/>
                  <a:gd name="T92" fmla="*/ 264 w 357"/>
                  <a:gd name="T93" fmla="*/ 73 h 223"/>
                  <a:gd name="T94" fmla="*/ 297 w 357"/>
                  <a:gd name="T95" fmla="*/ 73 h 223"/>
                  <a:gd name="T96" fmla="*/ 336 w 357"/>
                  <a:gd name="T97" fmla="*/ 76 h 22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57"/>
                  <a:gd name="T148" fmla="*/ 0 h 223"/>
                  <a:gd name="T149" fmla="*/ 357 w 357"/>
                  <a:gd name="T150" fmla="*/ 223 h 22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57" h="223">
                    <a:moveTo>
                      <a:pt x="357" y="80"/>
                    </a:moveTo>
                    <a:lnTo>
                      <a:pt x="216" y="0"/>
                    </a:lnTo>
                    <a:lnTo>
                      <a:pt x="214" y="1"/>
                    </a:lnTo>
                    <a:lnTo>
                      <a:pt x="209" y="1"/>
                    </a:lnTo>
                    <a:lnTo>
                      <a:pt x="200" y="2"/>
                    </a:lnTo>
                    <a:lnTo>
                      <a:pt x="188" y="4"/>
                    </a:lnTo>
                    <a:lnTo>
                      <a:pt x="175" y="7"/>
                    </a:lnTo>
                    <a:lnTo>
                      <a:pt x="159" y="9"/>
                    </a:lnTo>
                    <a:lnTo>
                      <a:pt x="141" y="11"/>
                    </a:lnTo>
                    <a:lnTo>
                      <a:pt x="123" y="14"/>
                    </a:lnTo>
                    <a:lnTo>
                      <a:pt x="105" y="17"/>
                    </a:lnTo>
                    <a:lnTo>
                      <a:pt x="87" y="20"/>
                    </a:lnTo>
                    <a:lnTo>
                      <a:pt x="69" y="23"/>
                    </a:lnTo>
                    <a:lnTo>
                      <a:pt x="51" y="28"/>
                    </a:lnTo>
                    <a:lnTo>
                      <a:pt x="35" y="31"/>
                    </a:lnTo>
                    <a:lnTo>
                      <a:pt x="20" y="34"/>
                    </a:lnTo>
                    <a:lnTo>
                      <a:pt x="9" y="38"/>
                    </a:lnTo>
                    <a:lnTo>
                      <a:pt x="0" y="42"/>
                    </a:lnTo>
                    <a:lnTo>
                      <a:pt x="68" y="223"/>
                    </a:lnTo>
                    <a:lnTo>
                      <a:pt x="66" y="217"/>
                    </a:lnTo>
                    <a:lnTo>
                      <a:pt x="61" y="201"/>
                    </a:lnTo>
                    <a:lnTo>
                      <a:pt x="56" y="178"/>
                    </a:lnTo>
                    <a:lnTo>
                      <a:pt x="50" y="152"/>
                    </a:lnTo>
                    <a:lnTo>
                      <a:pt x="45" y="124"/>
                    </a:lnTo>
                    <a:lnTo>
                      <a:pt x="41" y="98"/>
                    </a:lnTo>
                    <a:lnTo>
                      <a:pt x="40" y="76"/>
                    </a:lnTo>
                    <a:lnTo>
                      <a:pt x="45" y="62"/>
                    </a:lnTo>
                    <a:lnTo>
                      <a:pt x="46" y="66"/>
                    </a:lnTo>
                    <a:lnTo>
                      <a:pt x="50" y="77"/>
                    </a:lnTo>
                    <a:lnTo>
                      <a:pt x="56" y="93"/>
                    </a:lnTo>
                    <a:lnTo>
                      <a:pt x="63" y="112"/>
                    </a:lnTo>
                    <a:lnTo>
                      <a:pt x="73" y="134"/>
                    </a:lnTo>
                    <a:lnTo>
                      <a:pt x="83" y="155"/>
                    </a:lnTo>
                    <a:lnTo>
                      <a:pt x="93" y="175"/>
                    </a:lnTo>
                    <a:lnTo>
                      <a:pt x="103" y="191"/>
                    </a:lnTo>
                    <a:lnTo>
                      <a:pt x="104" y="191"/>
                    </a:lnTo>
                    <a:lnTo>
                      <a:pt x="107" y="190"/>
                    </a:lnTo>
                    <a:lnTo>
                      <a:pt x="112" y="189"/>
                    </a:lnTo>
                    <a:lnTo>
                      <a:pt x="118" y="187"/>
                    </a:lnTo>
                    <a:lnTo>
                      <a:pt x="126" y="185"/>
                    </a:lnTo>
                    <a:lnTo>
                      <a:pt x="135" y="181"/>
                    </a:lnTo>
                    <a:lnTo>
                      <a:pt x="144" y="178"/>
                    </a:lnTo>
                    <a:lnTo>
                      <a:pt x="154" y="175"/>
                    </a:lnTo>
                    <a:lnTo>
                      <a:pt x="163" y="171"/>
                    </a:lnTo>
                    <a:lnTo>
                      <a:pt x="173" y="167"/>
                    </a:lnTo>
                    <a:lnTo>
                      <a:pt x="183" y="163"/>
                    </a:lnTo>
                    <a:lnTo>
                      <a:pt x="192" y="157"/>
                    </a:lnTo>
                    <a:lnTo>
                      <a:pt x="200" y="153"/>
                    </a:lnTo>
                    <a:lnTo>
                      <a:pt x="207" y="148"/>
                    </a:lnTo>
                    <a:lnTo>
                      <a:pt x="213" y="143"/>
                    </a:lnTo>
                    <a:lnTo>
                      <a:pt x="217" y="137"/>
                    </a:lnTo>
                    <a:lnTo>
                      <a:pt x="217" y="136"/>
                    </a:lnTo>
                    <a:lnTo>
                      <a:pt x="220" y="135"/>
                    </a:lnTo>
                    <a:lnTo>
                      <a:pt x="222" y="132"/>
                    </a:lnTo>
                    <a:lnTo>
                      <a:pt x="226" y="130"/>
                    </a:lnTo>
                    <a:lnTo>
                      <a:pt x="230" y="126"/>
                    </a:lnTo>
                    <a:lnTo>
                      <a:pt x="235" y="122"/>
                    </a:lnTo>
                    <a:lnTo>
                      <a:pt x="241" y="118"/>
                    </a:lnTo>
                    <a:lnTo>
                      <a:pt x="248" y="114"/>
                    </a:lnTo>
                    <a:lnTo>
                      <a:pt x="255" y="110"/>
                    </a:lnTo>
                    <a:lnTo>
                      <a:pt x="264" y="107"/>
                    </a:lnTo>
                    <a:lnTo>
                      <a:pt x="273" y="104"/>
                    </a:lnTo>
                    <a:lnTo>
                      <a:pt x="282" y="102"/>
                    </a:lnTo>
                    <a:lnTo>
                      <a:pt x="293" y="101"/>
                    </a:lnTo>
                    <a:lnTo>
                      <a:pt x="303" y="102"/>
                    </a:lnTo>
                    <a:lnTo>
                      <a:pt x="314" y="103"/>
                    </a:lnTo>
                    <a:lnTo>
                      <a:pt x="325" y="106"/>
                    </a:lnTo>
                    <a:lnTo>
                      <a:pt x="324" y="105"/>
                    </a:lnTo>
                    <a:lnTo>
                      <a:pt x="323" y="104"/>
                    </a:lnTo>
                    <a:lnTo>
                      <a:pt x="319" y="102"/>
                    </a:lnTo>
                    <a:lnTo>
                      <a:pt x="315" y="100"/>
                    </a:lnTo>
                    <a:lnTo>
                      <a:pt x="310" y="97"/>
                    </a:lnTo>
                    <a:lnTo>
                      <a:pt x="303" y="93"/>
                    </a:lnTo>
                    <a:lnTo>
                      <a:pt x="295" y="91"/>
                    </a:lnTo>
                    <a:lnTo>
                      <a:pt x="287" y="88"/>
                    </a:lnTo>
                    <a:lnTo>
                      <a:pt x="277" y="86"/>
                    </a:lnTo>
                    <a:lnTo>
                      <a:pt x="266" y="85"/>
                    </a:lnTo>
                    <a:lnTo>
                      <a:pt x="255" y="83"/>
                    </a:lnTo>
                    <a:lnTo>
                      <a:pt x="243" y="83"/>
                    </a:lnTo>
                    <a:lnTo>
                      <a:pt x="230" y="84"/>
                    </a:lnTo>
                    <a:lnTo>
                      <a:pt x="215" y="86"/>
                    </a:lnTo>
                    <a:lnTo>
                      <a:pt x="202" y="90"/>
                    </a:lnTo>
                    <a:lnTo>
                      <a:pt x="186" y="96"/>
                    </a:lnTo>
                    <a:lnTo>
                      <a:pt x="187" y="95"/>
                    </a:lnTo>
                    <a:lnTo>
                      <a:pt x="189" y="93"/>
                    </a:lnTo>
                    <a:lnTo>
                      <a:pt x="192" y="91"/>
                    </a:lnTo>
                    <a:lnTo>
                      <a:pt x="197" y="89"/>
                    </a:lnTo>
                    <a:lnTo>
                      <a:pt x="202" y="87"/>
                    </a:lnTo>
                    <a:lnTo>
                      <a:pt x="209" y="84"/>
                    </a:lnTo>
                    <a:lnTo>
                      <a:pt x="217" y="81"/>
                    </a:lnTo>
                    <a:lnTo>
                      <a:pt x="227" y="79"/>
                    </a:lnTo>
                    <a:lnTo>
                      <a:pt x="237" y="77"/>
                    </a:lnTo>
                    <a:lnTo>
                      <a:pt x="250" y="75"/>
                    </a:lnTo>
                    <a:lnTo>
                      <a:pt x="264" y="73"/>
                    </a:lnTo>
                    <a:lnTo>
                      <a:pt x="279" y="73"/>
                    </a:lnTo>
                    <a:lnTo>
                      <a:pt x="297" y="73"/>
                    </a:lnTo>
                    <a:lnTo>
                      <a:pt x="315" y="74"/>
                    </a:lnTo>
                    <a:lnTo>
                      <a:pt x="336" y="76"/>
                    </a:lnTo>
                    <a:lnTo>
                      <a:pt x="357" y="8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9" name="Freeform 202"/>
              <p:cNvSpPr>
                <a:spLocks/>
              </p:cNvSpPr>
              <p:nvPr/>
            </p:nvSpPr>
            <p:spPr bwMode="auto">
              <a:xfrm>
                <a:off x="1488" y="2594"/>
                <a:ext cx="290" cy="152"/>
              </a:xfrm>
              <a:custGeom>
                <a:avLst/>
                <a:gdLst>
                  <a:gd name="T0" fmla="*/ 287 w 290"/>
                  <a:gd name="T1" fmla="*/ 3 h 152"/>
                  <a:gd name="T2" fmla="*/ 286 w 290"/>
                  <a:gd name="T3" fmla="*/ 3 h 152"/>
                  <a:gd name="T4" fmla="*/ 284 w 290"/>
                  <a:gd name="T5" fmla="*/ 3 h 152"/>
                  <a:gd name="T6" fmla="*/ 280 w 290"/>
                  <a:gd name="T7" fmla="*/ 2 h 152"/>
                  <a:gd name="T8" fmla="*/ 274 w 290"/>
                  <a:gd name="T9" fmla="*/ 1 h 152"/>
                  <a:gd name="T10" fmla="*/ 267 w 290"/>
                  <a:gd name="T11" fmla="*/ 1 h 152"/>
                  <a:gd name="T12" fmla="*/ 259 w 290"/>
                  <a:gd name="T13" fmla="*/ 1 h 152"/>
                  <a:gd name="T14" fmla="*/ 251 w 290"/>
                  <a:gd name="T15" fmla="*/ 0 h 152"/>
                  <a:gd name="T16" fmla="*/ 241 w 290"/>
                  <a:gd name="T17" fmla="*/ 1 h 152"/>
                  <a:gd name="T18" fmla="*/ 231 w 290"/>
                  <a:gd name="T19" fmla="*/ 1 h 152"/>
                  <a:gd name="T20" fmla="*/ 221 w 290"/>
                  <a:gd name="T21" fmla="*/ 3 h 152"/>
                  <a:gd name="T22" fmla="*/ 211 w 290"/>
                  <a:gd name="T23" fmla="*/ 5 h 152"/>
                  <a:gd name="T24" fmla="*/ 200 w 290"/>
                  <a:gd name="T25" fmla="*/ 7 h 152"/>
                  <a:gd name="T26" fmla="*/ 191 w 290"/>
                  <a:gd name="T27" fmla="*/ 12 h 152"/>
                  <a:gd name="T28" fmla="*/ 180 w 290"/>
                  <a:gd name="T29" fmla="*/ 17 h 152"/>
                  <a:gd name="T30" fmla="*/ 172 w 290"/>
                  <a:gd name="T31" fmla="*/ 22 h 152"/>
                  <a:gd name="T32" fmla="*/ 164 w 290"/>
                  <a:gd name="T33" fmla="*/ 30 h 152"/>
                  <a:gd name="T34" fmla="*/ 122 w 290"/>
                  <a:gd name="T35" fmla="*/ 60 h 152"/>
                  <a:gd name="T36" fmla="*/ 166 w 290"/>
                  <a:gd name="T37" fmla="*/ 69 h 152"/>
                  <a:gd name="T38" fmla="*/ 101 w 290"/>
                  <a:gd name="T39" fmla="*/ 80 h 152"/>
                  <a:gd name="T40" fmla="*/ 52 w 290"/>
                  <a:gd name="T41" fmla="*/ 95 h 152"/>
                  <a:gd name="T42" fmla="*/ 0 w 290"/>
                  <a:gd name="T43" fmla="*/ 140 h 152"/>
                  <a:gd name="T44" fmla="*/ 132 w 290"/>
                  <a:gd name="T45" fmla="*/ 152 h 152"/>
                  <a:gd name="T46" fmla="*/ 134 w 290"/>
                  <a:gd name="T47" fmla="*/ 151 h 152"/>
                  <a:gd name="T48" fmla="*/ 141 w 290"/>
                  <a:gd name="T49" fmla="*/ 147 h 152"/>
                  <a:gd name="T50" fmla="*/ 149 w 290"/>
                  <a:gd name="T51" fmla="*/ 139 h 152"/>
                  <a:gd name="T52" fmla="*/ 161 w 290"/>
                  <a:gd name="T53" fmla="*/ 131 h 152"/>
                  <a:gd name="T54" fmla="*/ 174 w 290"/>
                  <a:gd name="T55" fmla="*/ 122 h 152"/>
                  <a:gd name="T56" fmla="*/ 189 w 290"/>
                  <a:gd name="T57" fmla="*/ 110 h 152"/>
                  <a:gd name="T58" fmla="*/ 206 w 290"/>
                  <a:gd name="T59" fmla="*/ 97 h 152"/>
                  <a:gd name="T60" fmla="*/ 221 w 290"/>
                  <a:gd name="T61" fmla="*/ 85 h 152"/>
                  <a:gd name="T62" fmla="*/ 237 w 290"/>
                  <a:gd name="T63" fmla="*/ 71 h 152"/>
                  <a:gd name="T64" fmla="*/ 252 w 290"/>
                  <a:gd name="T65" fmla="*/ 59 h 152"/>
                  <a:gd name="T66" fmla="*/ 265 w 290"/>
                  <a:gd name="T67" fmla="*/ 46 h 152"/>
                  <a:gd name="T68" fmla="*/ 276 w 290"/>
                  <a:gd name="T69" fmla="*/ 35 h 152"/>
                  <a:gd name="T70" fmla="*/ 284 w 290"/>
                  <a:gd name="T71" fmla="*/ 24 h 152"/>
                  <a:gd name="T72" fmla="*/ 289 w 290"/>
                  <a:gd name="T73" fmla="*/ 16 h 152"/>
                  <a:gd name="T74" fmla="*/ 290 w 290"/>
                  <a:gd name="T75" fmla="*/ 8 h 152"/>
                  <a:gd name="T76" fmla="*/ 287 w 290"/>
                  <a:gd name="T77" fmla="*/ 3 h 15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90"/>
                  <a:gd name="T118" fmla="*/ 0 h 152"/>
                  <a:gd name="T119" fmla="*/ 290 w 290"/>
                  <a:gd name="T120" fmla="*/ 152 h 15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90" h="152">
                    <a:moveTo>
                      <a:pt x="287" y="3"/>
                    </a:moveTo>
                    <a:lnTo>
                      <a:pt x="286" y="3"/>
                    </a:lnTo>
                    <a:lnTo>
                      <a:pt x="284" y="3"/>
                    </a:lnTo>
                    <a:lnTo>
                      <a:pt x="280" y="2"/>
                    </a:lnTo>
                    <a:lnTo>
                      <a:pt x="274" y="1"/>
                    </a:lnTo>
                    <a:lnTo>
                      <a:pt x="267" y="1"/>
                    </a:lnTo>
                    <a:lnTo>
                      <a:pt x="259" y="1"/>
                    </a:lnTo>
                    <a:lnTo>
                      <a:pt x="251" y="0"/>
                    </a:lnTo>
                    <a:lnTo>
                      <a:pt x="241" y="1"/>
                    </a:lnTo>
                    <a:lnTo>
                      <a:pt x="231" y="1"/>
                    </a:lnTo>
                    <a:lnTo>
                      <a:pt x="221" y="3"/>
                    </a:lnTo>
                    <a:lnTo>
                      <a:pt x="211" y="5"/>
                    </a:lnTo>
                    <a:lnTo>
                      <a:pt x="200" y="7"/>
                    </a:lnTo>
                    <a:lnTo>
                      <a:pt x="191" y="12"/>
                    </a:lnTo>
                    <a:lnTo>
                      <a:pt x="180" y="17"/>
                    </a:lnTo>
                    <a:lnTo>
                      <a:pt x="172" y="22"/>
                    </a:lnTo>
                    <a:lnTo>
                      <a:pt x="164" y="30"/>
                    </a:lnTo>
                    <a:lnTo>
                      <a:pt x="122" y="60"/>
                    </a:lnTo>
                    <a:lnTo>
                      <a:pt x="166" y="69"/>
                    </a:lnTo>
                    <a:lnTo>
                      <a:pt x="101" y="80"/>
                    </a:lnTo>
                    <a:lnTo>
                      <a:pt x="52" y="95"/>
                    </a:lnTo>
                    <a:lnTo>
                      <a:pt x="0" y="140"/>
                    </a:lnTo>
                    <a:lnTo>
                      <a:pt x="132" y="152"/>
                    </a:lnTo>
                    <a:lnTo>
                      <a:pt x="134" y="151"/>
                    </a:lnTo>
                    <a:lnTo>
                      <a:pt x="141" y="147"/>
                    </a:lnTo>
                    <a:lnTo>
                      <a:pt x="149" y="139"/>
                    </a:lnTo>
                    <a:lnTo>
                      <a:pt x="161" y="131"/>
                    </a:lnTo>
                    <a:lnTo>
                      <a:pt x="174" y="122"/>
                    </a:lnTo>
                    <a:lnTo>
                      <a:pt x="189" y="110"/>
                    </a:lnTo>
                    <a:lnTo>
                      <a:pt x="206" y="97"/>
                    </a:lnTo>
                    <a:lnTo>
                      <a:pt x="221" y="85"/>
                    </a:lnTo>
                    <a:lnTo>
                      <a:pt x="237" y="71"/>
                    </a:lnTo>
                    <a:lnTo>
                      <a:pt x="252" y="59"/>
                    </a:lnTo>
                    <a:lnTo>
                      <a:pt x="265" y="46"/>
                    </a:lnTo>
                    <a:lnTo>
                      <a:pt x="276" y="35"/>
                    </a:lnTo>
                    <a:lnTo>
                      <a:pt x="284" y="24"/>
                    </a:lnTo>
                    <a:lnTo>
                      <a:pt x="289" y="16"/>
                    </a:lnTo>
                    <a:lnTo>
                      <a:pt x="290" y="8"/>
                    </a:lnTo>
                    <a:lnTo>
                      <a:pt x="287" y="3"/>
                    </a:lnTo>
                    <a:close/>
                  </a:path>
                </a:pathLst>
              </a:custGeom>
              <a:solidFill>
                <a:srgbClr val="3F9E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0" name="Freeform 203"/>
              <p:cNvSpPr>
                <a:spLocks/>
              </p:cNvSpPr>
              <p:nvPr/>
            </p:nvSpPr>
            <p:spPr bwMode="auto">
              <a:xfrm>
                <a:off x="1616" y="2608"/>
                <a:ext cx="139" cy="129"/>
              </a:xfrm>
              <a:custGeom>
                <a:avLst/>
                <a:gdLst>
                  <a:gd name="T0" fmla="*/ 139 w 139"/>
                  <a:gd name="T1" fmla="*/ 0 h 129"/>
                  <a:gd name="T2" fmla="*/ 93 w 139"/>
                  <a:gd name="T3" fmla="*/ 12 h 129"/>
                  <a:gd name="T4" fmla="*/ 0 w 139"/>
                  <a:gd name="T5" fmla="*/ 129 h 129"/>
                  <a:gd name="T6" fmla="*/ 139 w 139"/>
                  <a:gd name="T7" fmla="*/ 0 h 1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9"/>
                  <a:gd name="T13" fmla="*/ 0 h 129"/>
                  <a:gd name="T14" fmla="*/ 139 w 139"/>
                  <a:gd name="T15" fmla="*/ 129 h 1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9" h="129">
                    <a:moveTo>
                      <a:pt x="139" y="0"/>
                    </a:moveTo>
                    <a:lnTo>
                      <a:pt x="93" y="12"/>
                    </a:lnTo>
                    <a:lnTo>
                      <a:pt x="0" y="129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7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1" name="Freeform 204"/>
              <p:cNvSpPr>
                <a:spLocks/>
              </p:cNvSpPr>
              <p:nvPr/>
            </p:nvSpPr>
            <p:spPr bwMode="auto">
              <a:xfrm>
                <a:off x="1512" y="2571"/>
                <a:ext cx="163" cy="67"/>
              </a:xfrm>
              <a:custGeom>
                <a:avLst/>
                <a:gdLst>
                  <a:gd name="T0" fmla="*/ 163 w 163"/>
                  <a:gd name="T1" fmla="*/ 0 h 67"/>
                  <a:gd name="T2" fmla="*/ 67 w 163"/>
                  <a:gd name="T3" fmla="*/ 41 h 67"/>
                  <a:gd name="T4" fmla="*/ 0 w 163"/>
                  <a:gd name="T5" fmla="*/ 24 h 67"/>
                  <a:gd name="T6" fmla="*/ 32 w 163"/>
                  <a:gd name="T7" fmla="*/ 67 h 67"/>
                  <a:gd name="T8" fmla="*/ 80 w 163"/>
                  <a:gd name="T9" fmla="*/ 62 h 67"/>
                  <a:gd name="T10" fmla="*/ 163 w 163"/>
                  <a:gd name="T11" fmla="*/ 0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3"/>
                  <a:gd name="T19" fmla="*/ 0 h 67"/>
                  <a:gd name="T20" fmla="*/ 163 w 163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3" h="67">
                    <a:moveTo>
                      <a:pt x="163" y="0"/>
                    </a:moveTo>
                    <a:lnTo>
                      <a:pt x="67" y="41"/>
                    </a:lnTo>
                    <a:lnTo>
                      <a:pt x="0" y="24"/>
                    </a:lnTo>
                    <a:lnTo>
                      <a:pt x="32" y="67"/>
                    </a:lnTo>
                    <a:lnTo>
                      <a:pt x="80" y="62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B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2" name="Freeform 205"/>
              <p:cNvSpPr>
                <a:spLocks/>
              </p:cNvSpPr>
              <p:nvPr/>
            </p:nvSpPr>
            <p:spPr bwMode="auto">
              <a:xfrm>
                <a:off x="1497" y="2562"/>
                <a:ext cx="124" cy="15"/>
              </a:xfrm>
              <a:custGeom>
                <a:avLst/>
                <a:gdLst>
                  <a:gd name="T0" fmla="*/ 124 w 124"/>
                  <a:gd name="T1" fmla="*/ 7 h 15"/>
                  <a:gd name="T2" fmla="*/ 82 w 124"/>
                  <a:gd name="T3" fmla="*/ 15 h 15"/>
                  <a:gd name="T4" fmla="*/ 0 w 124"/>
                  <a:gd name="T5" fmla="*/ 0 h 15"/>
                  <a:gd name="T6" fmla="*/ 124 w 124"/>
                  <a:gd name="T7" fmla="*/ 7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5"/>
                  <a:gd name="T14" fmla="*/ 124 w 124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5">
                    <a:moveTo>
                      <a:pt x="124" y="7"/>
                    </a:moveTo>
                    <a:lnTo>
                      <a:pt x="82" y="15"/>
                    </a:lnTo>
                    <a:lnTo>
                      <a:pt x="0" y="0"/>
                    </a:lnTo>
                    <a:lnTo>
                      <a:pt x="124" y="7"/>
                    </a:lnTo>
                    <a:close/>
                  </a:path>
                </a:pathLst>
              </a:custGeom>
              <a:solidFill>
                <a:srgbClr val="B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3" name="Freeform 206"/>
              <p:cNvSpPr>
                <a:spLocks/>
              </p:cNvSpPr>
              <p:nvPr/>
            </p:nvSpPr>
            <p:spPr bwMode="auto">
              <a:xfrm>
                <a:off x="1552" y="2326"/>
                <a:ext cx="176" cy="173"/>
              </a:xfrm>
              <a:custGeom>
                <a:avLst/>
                <a:gdLst>
                  <a:gd name="T0" fmla="*/ 0 w 176"/>
                  <a:gd name="T1" fmla="*/ 33 h 173"/>
                  <a:gd name="T2" fmla="*/ 85 w 176"/>
                  <a:gd name="T3" fmla="*/ 48 h 173"/>
                  <a:gd name="T4" fmla="*/ 130 w 176"/>
                  <a:gd name="T5" fmla="*/ 0 h 173"/>
                  <a:gd name="T6" fmla="*/ 176 w 176"/>
                  <a:gd name="T7" fmla="*/ 33 h 173"/>
                  <a:gd name="T8" fmla="*/ 167 w 176"/>
                  <a:gd name="T9" fmla="*/ 73 h 173"/>
                  <a:gd name="T10" fmla="*/ 142 w 176"/>
                  <a:gd name="T11" fmla="*/ 89 h 173"/>
                  <a:gd name="T12" fmla="*/ 141 w 176"/>
                  <a:gd name="T13" fmla="*/ 90 h 173"/>
                  <a:gd name="T14" fmla="*/ 136 w 176"/>
                  <a:gd name="T15" fmla="*/ 93 h 173"/>
                  <a:gd name="T16" fmla="*/ 131 w 176"/>
                  <a:gd name="T17" fmla="*/ 95 h 173"/>
                  <a:gd name="T18" fmla="*/ 124 w 176"/>
                  <a:gd name="T19" fmla="*/ 99 h 173"/>
                  <a:gd name="T20" fmla="*/ 115 w 176"/>
                  <a:gd name="T21" fmla="*/ 101 h 173"/>
                  <a:gd name="T22" fmla="*/ 107 w 176"/>
                  <a:gd name="T23" fmla="*/ 104 h 173"/>
                  <a:gd name="T24" fmla="*/ 98 w 176"/>
                  <a:gd name="T25" fmla="*/ 103 h 173"/>
                  <a:gd name="T26" fmla="*/ 90 w 176"/>
                  <a:gd name="T27" fmla="*/ 100 h 173"/>
                  <a:gd name="T28" fmla="*/ 80 w 176"/>
                  <a:gd name="T29" fmla="*/ 165 h 173"/>
                  <a:gd name="T30" fmla="*/ 1 w 176"/>
                  <a:gd name="T31" fmla="*/ 173 h 173"/>
                  <a:gd name="T32" fmla="*/ 0 w 176"/>
                  <a:gd name="T33" fmla="*/ 33 h 17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76"/>
                  <a:gd name="T52" fmla="*/ 0 h 173"/>
                  <a:gd name="T53" fmla="*/ 176 w 176"/>
                  <a:gd name="T54" fmla="*/ 173 h 17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76" h="173">
                    <a:moveTo>
                      <a:pt x="0" y="33"/>
                    </a:moveTo>
                    <a:lnTo>
                      <a:pt x="85" y="48"/>
                    </a:lnTo>
                    <a:lnTo>
                      <a:pt x="130" y="0"/>
                    </a:lnTo>
                    <a:lnTo>
                      <a:pt x="176" y="33"/>
                    </a:lnTo>
                    <a:lnTo>
                      <a:pt x="167" y="73"/>
                    </a:lnTo>
                    <a:lnTo>
                      <a:pt x="142" y="89"/>
                    </a:lnTo>
                    <a:lnTo>
                      <a:pt x="141" y="90"/>
                    </a:lnTo>
                    <a:lnTo>
                      <a:pt x="136" y="93"/>
                    </a:lnTo>
                    <a:lnTo>
                      <a:pt x="131" y="95"/>
                    </a:lnTo>
                    <a:lnTo>
                      <a:pt x="124" y="99"/>
                    </a:lnTo>
                    <a:lnTo>
                      <a:pt x="115" y="101"/>
                    </a:lnTo>
                    <a:lnTo>
                      <a:pt x="107" y="104"/>
                    </a:lnTo>
                    <a:lnTo>
                      <a:pt x="98" y="103"/>
                    </a:lnTo>
                    <a:lnTo>
                      <a:pt x="90" y="100"/>
                    </a:lnTo>
                    <a:lnTo>
                      <a:pt x="80" y="165"/>
                    </a:lnTo>
                    <a:lnTo>
                      <a:pt x="1" y="17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4" name="Freeform 207"/>
              <p:cNvSpPr>
                <a:spLocks/>
              </p:cNvSpPr>
              <p:nvPr/>
            </p:nvSpPr>
            <p:spPr bwMode="auto">
              <a:xfrm>
                <a:off x="1564" y="2380"/>
                <a:ext cx="65" cy="94"/>
              </a:xfrm>
              <a:custGeom>
                <a:avLst/>
                <a:gdLst>
                  <a:gd name="T0" fmla="*/ 65 w 65"/>
                  <a:gd name="T1" fmla="*/ 11 h 94"/>
                  <a:gd name="T2" fmla="*/ 58 w 65"/>
                  <a:gd name="T3" fmla="*/ 88 h 94"/>
                  <a:gd name="T4" fmla="*/ 10 w 65"/>
                  <a:gd name="T5" fmla="*/ 94 h 94"/>
                  <a:gd name="T6" fmla="*/ 15 w 65"/>
                  <a:gd name="T7" fmla="*/ 52 h 94"/>
                  <a:gd name="T8" fmla="*/ 0 w 65"/>
                  <a:gd name="T9" fmla="*/ 0 h 94"/>
                  <a:gd name="T10" fmla="*/ 65 w 65"/>
                  <a:gd name="T11" fmla="*/ 11 h 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5"/>
                  <a:gd name="T19" fmla="*/ 0 h 94"/>
                  <a:gd name="T20" fmla="*/ 65 w 65"/>
                  <a:gd name="T21" fmla="*/ 94 h 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5" h="94">
                    <a:moveTo>
                      <a:pt x="65" y="11"/>
                    </a:moveTo>
                    <a:lnTo>
                      <a:pt x="58" y="88"/>
                    </a:lnTo>
                    <a:lnTo>
                      <a:pt x="10" y="94"/>
                    </a:lnTo>
                    <a:lnTo>
                      <a:pt x="15" y="52"/>
                    </a:lnTo>
                    <a:lnTo>
                      <a:pt x="0" y="0"/>
                    </a:lnTo>
                    <a:lnTo>
                      <a:pt x="65" y="11"/>
                    </a:lnTo>
                    <a:close/>
                  </a:path>
                </a:pathLst>
              </a:custGeom>
              <a:solidFill>
                <a:srgbClr val="BAE5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5" name="Freeform 208"/>
              <p:cNvSpPr>
                <a:spLocks/>
              </p:cNvSpPr>
              <p:nvPr/>
            </p:nvSpPr>
            <p:spPr bwMode="auto">
              <a:xfrm>
                <a:off x="1643" y="2342"/>
                <a:ext cx="69" cy="74"/>
              </a:xfrm>
              <a:custGeom>
                <a:avLst/>
                <a:gdLst>
                  <a:gd name="T0" fmla="*/ 2 w 69"/>
                  <a:gd name="T1" fmla="*/ 69 h 74"/>
                  <a:gd name="T2" fmla="*/ 25 w 69"/>
                  <a:gd name="T3" fmla="*/ 74 h 74"/>
                  <a:gd name="T4" fmla="*/ 46 w 69"/>
                  <a:gd name="T5" fmla="*/ 55 h 74"/>
                  <a:gd name="T6" fmla="*/ 58 w 69"/>
                  <a:gd name="T7" fmla="*/ 52 h 74"/>
                  <a:gd name="T8" fmla="*/ 61 w 69"/>
                  <a:gd name="T9" fmla="*/ 41 h 74"/>
                  <a:gd name="T10" fmla="*/ 38 w 69"/>
                  <a:gd name="T11" fmla="*/ 27 h 74"/>
                  <a:gd name="T12" fmla="*/ 18 w 69"/>
                  <a:gd name="T13" fmla="*/ 36 h 74"/>
                  <a:gd name="T14" fmla="*/ 38 w 69"/>
                  <a:gd name="T15" fmla="*/ 11 h 74"/>
                  <a:gd name="T16" fmla="*/ 68 w 69"/>
                  <a:gd name="T17" fmla="*/ 34 h 74"/>
                  <a:gd name="T18" fmla="*/ 69 w 69"/>
                  <a:gd name="T19" fmla="*/ 24 h 74"/>
                  <a:gd name="T20" fmla="*/ 39 w 69"/>
                  <a:gd name="T21" fmla="*/ 0 h 74"/>
                  <a:gd name="T22" fmla="*/ 0 w 69"/>
                  <a:gd name="T23" fmla="*/ 37 h 74"/>
                  <a:gd name="T24" fmla="*/ 2 w 69"/>
                  <a:gd name="T25" fmla="*/ 69 h 7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"/>
                  <a:gd name="T40" fmla="*/ 0 h 74"/>
                  <a:gd name="T41" fmla="*/ 69 w 69"/>
                  <a:gd name="T42" fmla="*/ 74 h 7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" h="74">
                    <a:moveTo>
                      <a:pt x="2" y="69"/>
                    </a:moveTo>
                    <a:lnTo>
                      <a:pt x="25" y="74"/>
                    </a:lnTo>
                    <a:lnTo>
                      <a:pt x="46" y="55"/>
                    </a:lnTo>
                    <a:lnTo>
                      <a:pt x="58" y="52"/>
                    </a:lnTo>
                    <a:lnTo>
                      <a:pt x="61" y="41"/>
                    </a:lnTo>
                    <a:lnTo>
                      <a:pt x="38" y="27"/>
                    </a:lnTo>
                    <a:lnTo>
                      <a:pt x="18" y="36"/>
                    </a:lnTo>
                    <a:lnTo>
                      <a:pt x="38" y="11"/>
                    </a:lnTo>
                    <a:lnTo>
                      <a:pt x="68" y="34"/>
                    </a:lnTo>
                    <a:lnTo>
                      <a:pt x="69" y="24"/>
                    </a:lnTo>
                    <a:lnTo>
                      <a:pt x="39" y="0"/>
                    </a:lnTo>
                    <a:lnTo>
                      <a:pt x="0" y="37"/>
                    </a:lnTo>
                    <a:lnTo>
                      <a:pt x="2" y="69"/>
                    </a:lnTo>
                    <a:close/>
                  </a:path>
                </a:pathLst>
              </a:custGeom>
              <a:solidFill>
                <a:srgbClr val="C4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Freeform 209"/>
              <p:cNvSpPr>
                <a:spLocks/>
              </p:cNvSpPr>
              <p:nvPr/>
            </p:nvSpPr>
            <p:spPr bwMode="auto">
              <a:xfrm>
                <a:off x="1627" y="2294"/>
                <a:ext cx="93" cy="110"/>
              </a:xfrm>
              <a:custGeom>
                <a:avLst/>
                <a:gdLst>
                  <a:gd name="T0" fmla="*/ 93 w 93"/>
                  <a:gd name="T1" fmla="*/ 101 h 110"/>
                  <a:gd name="T2" fmla="*/ 8 w 93"/>
                  <a:gd name="T3" fmla="*/ 0 h 110"/>
                  <a:gd name="T4" fmla="*/ 0 w 93"/>
                  <a:gd name="T5" fmla="*/ 6 h 110"/>
                  <a:gd name="T6" fmla="*/ 90 w 93"/>
                  <a:gd name="T7" fmla="*/ 110 h 110"/>
                  <a:gd name="T8" fmla="*/ 93 w 93"/>
                  <a:gd name="T9" fmla="*/ 101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110"/>
                  <a:gd name="T17" fmla="*/ 93 w 93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110">
                    <a:moveTo>
                      <a:pt x="93" y="101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90" y="110"/>
                    </a:lnTo>
                    <a:lnTo>
                      <a:pt x="93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13" name="Freeform 211"/>
            <p:cNvSpPr>
              <a:spLocks/>
            </p:cNvSpPr>
            <p:nvPr/>
          </p:nvSpPr>
          <p:spPr bwMode="auto">
            <a:xfrm>
              <a:off x="1252" y="2031"/>
              <a:ext cx="454" cy="761"/>
            </a:xfrm>
            <a:custGeom>
              <a:avLst/>
              <a:gdLst>
                <a:gd name="T0" fmla="*/ 429 w 454"/>
                <a:gd name="T1" fmla="*/ 518 h 761"/>
                <a:gd name="T2" fmla="*/ 406 w 454"/>
                <a:gd name="T3" fmla="*/ 524 h 761"/>
                <a:gd name="T4" fmla="*/ 378 w 454"/>
                <a:gd name="T5" fmla="*/ 524 h 761"/>
                <a:gd name="T6" fmla="*/ 325 w 454"/>
                <a:gd name="T7" fmla="*/ 573 h 761"/>
                <a:gd name="T8" fmla="*/ 0 w 454"/>
                <a:gd name="T9" fmla="*/ 598 h 761"/>
                <a:gd name="T10" fmla="*/ 9 w 454"/>
                <a:gd name="T11" fmla="*/ 501 h 761"/>
                <a:gd name="T12" fmla="*/ 13 w 454"/>
                <a:gd name="T13" fmla="*/ 451 h 761"/>
                <a:gd name="T14" fmla="*/ 17 w 454"/>
                <a:gd name="T15" fmla="*/ 425 h 761"/>
                <a:gd name="T16" fmla="*/ 27 w 454"/>
                <a:gd name="T17" fmla="*/ 377 h 761"/>
                <a:gd name="T18" fmla="*/ 44 w 454"/>
                <a:gd name="T19" fmla="*/ 317 h 761"/>
                <a:gd name="T20" fmla="*/ 71 w 454"/>
                <a:gd name="T21" fmla="*/ 256 h 761"/>
                <a:gd name="T22" fmla="*/ 106 w 454"/>
                <a:gd name="T23" fmla="*/ 204 h 761"/>
                <a:gd name="T24" fmla="*/ 159 w 454"/>
                <a:gd name="T25" fmla="*/ 163 h 761"/>
                <a:gd name="T26" fmla="*/ 159 w 454"/>
                <a:gd name="T27" fmla="*/ 120 h 761"/>
                <a:gd name="T28" fmla="*/ 147 w 454"/>
                <a:gd name="T29" fmla="*/ 99 h 761"/>
                <a:gd name="T30" fmla="*/ 142 w 454"/>
                <a:gd name="T31" fmla="*/ 56 h 761"/>
                <a:gd name="T32" fmla="*/ 165 w 454"/>
                <a:gd name="T33" fmla="*/ 28 h 761"/>
                <a:gd name="T34" fmla="*/ 169 w 454"/>
                <a:gd name="T35" fmla="*/ 24 h 761"/>
                <a:gd name="T36" fmla="*/ 180 w 454"/>
                <a:gd name="T37" fmla="*/ 15 h 761"/>
                <a:gd name="T38" fmla="*/ 197 w 454"/>
                <a:gd name="T39" fmla="*/ 7 h 761"/>
                <a:gd name="T40" fmla="*/ 223 w 454"/>
                <a:gd name="T41" fmla="*/ 1 h 761"/>
                <a:gd name="T42" fmla="*/ 255 w 454"/>
                <a:gd name="T43" fmla="*/ 0 h 761"/>
                <a:gd name="T44" fmla="*/ 262 w 454"/>
                <a:gd name="T45" fmla="*/ 1 h 761"/>
                <a:gd name="T46" fmla="*/ 282 w 454"/>
                <a:gd name="T47" fmla="*/ 7 h 761"/>
                <a:gd name="T48" fmla="*/ 305 w 454"/>
                <a:gd name="T49" fmla="*/ 19 h 761"/>
                <a:gd name="T50" fmla="*/ 325 w 454"/>
                <a:gd name="T51" fmla="*/ 41 h 761"/>
                <a:gd name="T52" fmla="*/ 335 w 454"/>
                <a:gd name="T53" fmla="*/ 75 h 761"/>
                <a:gd name="T54" fmla="*/ 333 w 454"/>
                <a:gd name="T55" fmla="*/ 91 h 761"/>
                <a:gd name="T56" fmla="*/ 328 w 454"/>
                <a:gd name="T57" fmla="*/ 98 h 761"/>
                <a:gd name="T58" fmla="*/ 334 w 454"/>
                <a:gd name="T59" fmla="*/ 114 h 761"/>
                <a:gd name="T60" fmla="*/ 341 w 454"/>
                <a:gd name="T61" fmla="*/ 125 h 761"/>
                <a:gd name="T62" fmla="*/ 344 w 454"/>
                <a:gd name="T63" fmla="*/ 146 h 761"/>
                <a:gd name="T64" fmla="*/ 328 w 454"/>
                <a:gd name="T65" fmla="*/ 155 h 761"/>
                <a:gd name="T66" fmla="*/ 317 w 454"/>
                <a:gd name="T67" fmla="*/ 173 h 761"/>
                <a:gd name="T68" fmla="*/ 319 w 454"/>
                <a:gd name="T69" fmla="*/ 184 h 761"/>
                <a:gd name="T70" fmla="*/ 313 w 454"/>
                <a:gd name="T71" fmla="*/ 200 h 761"/>
                <a:gd name="T72" fmla="*/ 293 w 454"/>
                <a:gd name="T73" fmla="*/ 203 h 761"/>
                <a:gd name="T74" fmla="*/ 279 w 454"/>
                <a:gd name="T75" fmla="*/ 210 h 761"/>
                <a:gd name="T76" fmla="*/ 260 w 454"/>
                <a:gd name="T77" fmla="*/ 216 h 761"/>
                <a:gd name="T78" fmla="*/ 266 w 454"/>
                <a:gd name="T79" fmla="*/ 231 h 761"/>
                <a:gd name="T80" fmla="*/ 299 w 454"/>
                <a:gd name="T81" fmla="*/ 288 h 761"/>
                <a:gd name="T82" fmla="*/ 316 w 454"/>
                <a:gd name="T83" fmla="*/ 369 h 761"/>
                <a:gd name="T84" fmla="*/ 321 w 454"/>
                <a:gd name="T85" fmla="*/ 424 h 761"/>
                <a:gd name="T86" fmla="*/ 323 w 454"/>
                <a:gd name="T87" fmla="*/ 447 h 761"/>
                <a:gd name="T88" fmla="*/ 334 w 454"/>
                <a:gd name="T89" fmla="*/ 447 h 761"/>
                <a:gd name="T90" fmla="*/ 345 w 454"/>
                <a:gd name="T91" fmla="*/ 437 h 761"/>
                <a:gd name="T92" fmla="*/ 362 w 454"/>
                <a:gd name="T93" fmla="*/ 422 h 761"/>
                <a:gd name="T94" fmla="*/ 392 w 454"/>
                <a:gd name="T95" fmla="*/ 407 h 761"/>
                <a:gd name="T96" fmla="*/ 408 w 454"/>
                <a:gd name="T97" fmla="*/ 421 h 761"/>
                <a:gd name="T98" fmla="*/ 419 w 454"/>
                <a:gd name="T99" fmla="*/ 420 h 761"/>
                <a:gd name="T100" fmla="*/ 434 w 454"/>
                <a:gd name="T101" fmla="*/ 417 h 761"/>
                <a:gd name="T102" fmla="*/ 449 w 454"/>
                <a:gd name="T103" fmla="*/ 421 h 761"/>
                <a:gd name="T104" fmla="*/ 454 w 454"/>
                <a:gd name="T105" fmla="*/ 431 h 761"/>
                <a:gd name="T106" fmla="*/ 444 w 454"/>
                <a:gd name="T107" fmla="*/ 451 h 761"/>
                <a:gd name="T108" fmla="*/ 444 w 454"/>
                <a:gd name="T109" fmla="*/ 468 h 761"/>
                <a:gd name="T110" fmla="*/ 442 w 454"/>
                <a:gd name="T111" fmla="*/ 501 h 76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54"/>
                <a:gd name="T169" fmla="*/ 0 h 761"/>
                <a:gd name="T170" fmla="*/ 454 w 454"/>
                <a:gd name="T171" fmla="*/ 761 h 76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54" h="761">
                  <a:moveTo>
                    <a:pt x="434" y="516"/>
                  </a:moveTo>
                  <a:lnTo>
                    <a:pt x="433" y="516"/>
                  </a:lnTo>
                  <a:lnTo>
                    <a:pt x="429" y="518"/>
                  </a:lnTo>
                  <a:lnTo>
                    <a:pt x="423" y="520"/>
                  </a:lnTo>
                  <a:lnTo>
                    <a:pt x="415" y="522"/>
                  </a:lnTo>
                  <a:lnTo>
                    <a:pt x="406" y="524"/>
                  </a:lnTo>
                  <a:lnTo>
                    <a:pt x="397" y="525"/>
                  </a:lnTo>
                  <a:lnTo>
                    <a:pt x="387" y="525"/>
                  </a:lnTo>
                  <a:lnTo>
                    <a:pt x="378" y="524"/>
                  </a:lnTo>
                  <a:lnTo>
                    <a:pt x="356" y="529"/>
                  </a:lnTo>
                  <a:lnTo>
                    <a:pt x="358" y="563"/>
                  </a:lnTo>
                  <a:lnTo>
                    <a:pt x="325" y="573"/>
                  </a:lnTo>
                  <a:lnTo>
                    <a:pt x="341" y="761"/>
                  </a:lnTo>
                  <a:lnTo>
                    <a:pt x="79" y="756"/>
                  </a:lnTo>
                  <a:lnTo>
                    <a:pt x="0" y="598"/>
                  </a:lnTo>
                  <a:lnTo>
                    <a:pt x="6" y="519"/>
                  </a:lnTo>
                  <a:lnTo>
                    <a:pt x="7" y="515"/>
                  </a:lnTo>
                  <a:lnTo>
                    <a:pt x="9" y="501"/>
                  </a:lnTo>
                  <a:lnTo>
                    <a:pt x="11" y="480"/>
                  </a:lnTo>
                  <a:lnTo>
                    <a:pt x="12" y="453"/>
                  </a:lnTo>
                  <a:lnTo>
                    <a:pt x="13" y="451"/>
                  </a:lnTo>
                  <a:lnTo>
                    <a:pt x="13" y="446"/>
                  </a:lnTo>
                  <a:lnTo>
                    <a:pt x="15" y="436"/>
                  </a:lnTo>
                  <a:lnTo>
                    <a:pt x="17" y="425"/>
                  </a:lnTo>
                  <a:lnTo>
                    <a:pt x="19" y="411"/>
                  </a:lnTo>
                  <a:lnTo>
                    <a:pt x="22" y="394"/>
                  </a:lnTo>
                  <a:lnTo>
                    <a:pt x="27" y="377"/>
                  </a:lnTo>
                  <a:lnTo>
                    <a:pt x="32" y="358"/>
                  </a:lnTo>
                  <a:lnTo>
                    <a:pt x="38" y="338"/>
                  </a:lnTo>
                  <a:lnTo>
                    <a:pt x="44" y="317"/>
                  </a:lnTo>
                  <a:lnTo>
                    <a:pt x="53" y="296"/>
                  </a:lnTo>
                  <a:lnTo>
                    <a:pt x="61" y="275"/>
                  </a:lnTo>
                  <a:lnTo>
                    <a:pt x="71" y="256"/>
                  </a:lnTo>
                  <a:lnTo>
                    <a:pt x="81" y="237"/>
                  </a:lnTo>
                  <a:lnTo>
                    <a:pt x="94" y="219"/>
                  </a:lnTo>
                  <a:lnTo>
                    <a:pt x="106" y="204"/>
                  </a:lnTo>
                  <a:lnTo>
                    <a:pt x="142" y="165"/>
                  </a:lnTo>
                  <a:lnTo>
                    <a:pt x="158" y="167"/>
                  </a:lnTo>
                  <a:lnTo>
                    <a:pt x="159" y="163"/>
                  </a:lnTo>
                  <a:lnTo>
                    <a:pt x="159" y="152"/>
                  </a:lnTo>
                  <a:lnTo>
                    <a:pt x="159" y="137"/>
                  </a:lnTo>
                  <a:lnTo>
                    <a:pt x="159" y="120"/>
                  </a:lnTo>
                  <a:lnTo>
                    <a:pt x="158" y="117"/>
                  </a:lnTo>
                  <a:lnTo>
                    <a:pt x="152" y="110"/>
                  </a:lnTo>
                  <a:lnTo>
                    <a:pt x="147" y="99"/>
                  </a:lnTo>
                  <a:lnTo>
                    <a:pt x="142" y="86"/>
                  </a:lnTo>
                  <a:lnTo>
                    <a:pt x="140" y="72"/>
                  </a:lnTo>
                  <a:lnTo>
                    <a:pt x="142" y="56"/>
                  </a:lnTo>
                  <a:lnTo>
                    <a:pt x="149" y="41"/>
                  </a:lnTo>
                  <a:lnTo>
                    <a:pt x="164" y="29"/>
                  </a:lnTo>
                  <a:lnTo>
                    <a:pt x="165" y="28"/>
                  </a:lnTo>
                  <a:lnTo>
                    <a:pt x="165" y="27"/>
                  </a:lnTo>
                  <a:lnTo>
                    <a:pt x="167" y="26"/>
                  </a:lnTo>
                  <a:lnTo>
                    <a:pt x="169" y="24"/>
                  </a:lnTo>
                  <a:lnTo>
                    <a:pt x="172" y="20"/>
                  </a:lnTo>
                  <a:lnTo>
                    <a:pt x="175" y="18"/>
                  </a:lnTo>
                  <a:lnTo>
                    <a:pt x="180" y="15"/>
                  </a:lnTo>
                  <a:lnTo>
                    <a:pt x="186" y="12"/>
                  </a:lnTo>
                  <a:lnTo>
                    <a:pt x="191" y="10"/>
                  </a:lnTo>
                  <a:lnTo>
                    <a:pt x="197" y="7"/>
                  </a:lnTo>
                  <a:lnTo>
                    <a:pt x="205" y="5"/>
                  </a:lnTo>
                  <a:lnTo>
                    <a:pt x="214" y="3"/>
                  </a:lnTo>
                  <a:lnTo>
                    <a:pt x="223" y="1"/>
                  </a:lnTo>
                  <a:lnTo>
                    <a:pt x="233" y="0"/>
                  </a:lnTo>
                  <a:lnTo>
                    <a:pt x="244" y="0"/>
                  </a:lnTo>
                  <a:lnTo>
                    <a:pt x="255" y="0"/>
                  </a:lnTo>
                  <a:lnTo>
                    <a:pt x="256" y="0"/>
                  </a:lnTo>
                  <a:lnTo>
                    <a:pt x="258" y="0"/>
                  </a:lnTo>
                  <a:lnTo>
                    <a:pt x="262" y="1"/>
                  </a:lnTo>
                  <a:lnTo>
                    <a:pt x="269" y="3"/>
                  </a:lnTo>
                  <a:lnTo>
                    <a:pt x="275" y="4"/>
                  </a:lnTo>
                  <a:lnTo>
                    <a:pt x="282" y="7"/>
                  </a:lnTo>
                  <a:lnTo>
                    <a:pt x="290" y="10"/>
                  </a:lnTo>
                  <a:lnTo>
                    <a:pt x="298" y="14"/>
                  </a:lnTo>
                  <a:lnTo>
                    <a:pt x="305" y="19"/>
                  </a:lnTo>
                  <a:lnTo>
                    <a:pt x="313" y="26"/>
                  </a:lnTo>
                  <a:lnTo>
                    <a:pt x="319" y="33"/>
                  </a:lnTo>
                  <a:lnTo>
                    <a:pt x="325" y="41"/>
                  </a:lnTo>
                  <a:lnTo>
                    <a:pt x="331" y="51"/>
                  </a:lnTo>
                  <a:lnTo>
                    <a:pt x="334" y="62"/>
                  </a:lnTo>
                  <a:lnTo>
                    <a:pt x="335" y="75"/>
                  </a:lnTo>
                  <a:lnTo>
                    <a:pt x="335" y="89"/>
                  </a:lnTo>
                  <a:lnTo>
                    <a:pt x="334" y="90"/>
                  </a:lnTo>
                  <a:lnTo>
                    <a:pt x="333" y="91"/>
                  </a:lnTo>
                  <a:lnTo>
                    <a:pt x="331" y="92"/>
                  </a:lnTo>
                  <a:lnTo>
                    <a:pt x="329" y="95"/>
                  </a:lnTo>
                  <a:lnTo>
                    <a:pt x="328" y="98"/>
                  </a:lnTo>
                  <a:lnTo>
                    <a:pt x="328" y="102"/>
                  </a:lnTo>
                  <a:lnTo>
                    <a:pt x="329" y="107"/>
                  </a:lnTo>
                  <a:lnTo>
                    <a:pt x="334" y="114"/>
                  </a:lnTo>
                  <a:lnTo>
                    <a:pt x="335" y="116"/>
                  </a:lnTo>
                  <a:lnTo>
                    <a:pt x="338" y="120"/>
                  </a:lnTo>
                  <a:lnTo>
                    <a:pt x="341" y="125"/>
                  </a:lnTo>
                  <a:lnTo>
                    <a:pt x="344" y="133"/>
                  </a:lnTo>
                  <a:lnTo>
                    <a:pt x="346" y="140"/>
                  </a:lnTo>
                  <a:lnTo>
                    <a:pt x="344" y="146"/>
                  </a:lnTo>
                  <a:lnTo>
                    <a:pt x="339" y="150"/>
                  </a:lnTo>
                  <a:lnTo>
                    <a:pt x="328" y="152"/>
                  </a:lnTo>
                  <a:lnTo>
                    <a:pt x="328" y="155"/>
                  </a:lnTo>
                  <a:lnTo>
                    <a:pt x="327" y="161"/>
                  </a:lnTo>
                  <a:lnTo>
                    <a:pt x="323" y="168"/>
                  </a:lnTo>
                  <a:lnTo>
                    <a:pt x="317" y="173"/>
                  </a:lnTo>
                  <a:lnTo>
                    <a:pt x="317" y="175"/>
                  </a:lnTo>
                  <a:lnTo>
                    <a:pt x="318" y="179"/>
                  </a:lnTo>
                  <a:lnTo>
                    <a:pt x="319" y="184"/>
                  </a:lnTo>
                  <a:lnTo>
                    <a:pt x="319" y="190"/>
                  </a:lnTo>
                  <a:lnTo>
                    <a:pt x="317" y="195"/>
                  </a:lnTo>
                  <a:lnTo>
                    <a:pt x="313" y="200"/>
                  </a:lnTo>
                  <a:lnTo>
                    <a:pt x="305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0" y="205"/>
                  </a:lnTo>
                  <a:lnTo>
                    <a:pt x="284" y="207"/>
                  </a:lnTo>
                  <a:lnTo>
                    <a:pt x="279" y="210"/>
                  </a:lnTo>
                  <a:lnTo>
                    <a:pt x="273" y="212"/>
                  </a:lnTo>
                  <a:lnTo>
                    <a:pt x="266" y="214"/>
                  </a:lnTo>
                  <a:lnTo>
                    <a:pt x="260" y="216"/>
                  </a:lnTo>
                  <a:lnTo>
                    <a:pt x="255" y="218"/>
                  </a:lnTo>
                  <a:lnTo>
                    <a:pt x="258" y="222"/>
                  </a:lnTo>
                  <a:lnTo>
                    <a:pt x="266" y="231"/>
                  </a:lnTo>
                  <a:lnTo>
                    <a:pt x="276" y="246"/>
                  </a:lnTo>
                  <a:lnTo>
                    <a:pt x="288" y="265"/>
                  </a:lnTo>
                  <a:lnTo>
                    <a:pt x="299" y="288"/>
                  </a:lnTo>
                  <a:lnTo>
                    <a:pt x="309" y="313"/>
                  </a:lnTo>
                  <a:lnTo>
                    <a:pt x="315" y="340"/>
                  </a:lnTo>
                  <a:lnTo>
                    <a:pt x="316" y="369"/>
                  </a:lnTo>
                  <a:lnTo>
                    <a:pt x="317" y="378"/>
                  </a:lnTo>
                  <a:lnTo>
                    <a:pt x="319" y="399"/>
                  </a:lnTo>
                  <a:lnTo>
                    <a:pt x="321" y="424"/>
                  </a:lnTo>
                  <a:lnTo>
                    <a:pt x="320" y="447"/>
                  </a:lnTo>
                  <a:lnTo>
                    <a:pt x="321" y="447"/>
                  </a:lnTo>
                  <a:lnTo>
                    <a:pt x="323" y="447"/>
                  </a:lnTo>
                  <a:lnTo>
                    <a:pt x="326" y="447"/>
                  </a:lnTo>
                  <a:lnTo>
                    <a:pt x="329" y="447"/>
                  </a:lnTo>
                  <a:lnTo>
                    <a:pt x="334" y="447"/>
                  </a:lnTo>
                  <a:lnTo>
                    <a:pt x="338" y="445"/>
                  </a:lnTo>
                  <a:lnTo>
                    <a:pt x="342" y="442"/>
                  </a:lnTo>
                  <a:lnTo>
                    <a:pt x="345" y="437"/>
                  </a:lnTo>
                  <a:lnTo>
                    <a:pt x="347" y="435"/>
                  </a:lnTo>
                  <a:lnTo>
                    <a:pt x="354" y="429"/>
                  </a:lnTo>
                  <a:lnTo>
                    <a:pt x="362" y="422"/>
                  </a:lnTo>
                  <a:lnTo>
                    <a:pt x="372" y="414"/>
                  </a:lnTo>
                  <a:lnTo>
                    <a:pt x="383" y="409"/>
                  </a:lnTo>
                  <a:lnTo>
                    <a:pt x="392" y="407"/>
                  </a:lnTo>
                  <a:lnTo>
                    <a:pt x="402" y="410"/>
                  </a:lnTo>
                  <a:lnTo>
                    <a:pt x="407" y="421"/>
                  </a:lnTo>
                  <a:lnTo>
                    <a:pt x="408" y="421"/>
                  </a:lnTo>
                  <a:lnTo>
                    <a:pt x="410" y="421"/>
                  </a:lnTo>
                  <a:lnTo>
                    <a:pt x="414" y="420"/>
                  </a:lnTo>
                  <a:lnTo>
                    <a:pt x="419" y="420"/>
                  </a:lnTo>
                  <a:lnTo>
                    <a:pt x="423" y="418"/>
                  </a:lnTo>
                  <a:lnTo>
                    <a:pt x="429" y="417"/>
                  </a:lnTo>
                  <a:lnTo>
                    <a:pt x="434" y="417"/>
                  </a:lnTo>
                  <a:lnTo>
                    <a:pt x="439" y="418"/>
                  </a:lnTo>
                  <a:lnTo>
                    <a:pt x="445" y="420"/>
                  </a:lnTo>
                  <a:lnTo>
                    <a:pt x="449" y="421"/>
                  </a:lnTo>
                  <a:lnTo>
                    <a:pt x="452" y="424"/>
                  </a:lnTo>
                  <a:lnTo>
                    <a:pt x="454" y="426"/>
                  </a:lnTo>
                  <a:lnTo>
                    <a:pt x="454" y="431"/>
                  </a:lnTo>
                  <a:lnTo>
                    <a:pt x="453" y="436"/>
                  </a:lnTo>
                  <a:lnTo>
                    <a:pt x="450" y="443"/>
                  </a:lnTo>
                  <a:lnTo>
                    <a:pt x="444" y="451"/>
                  </a:lnTo>
                  <a:lnTo>
                    <a:pt x="444" y="453"/>
                  </a:lnTo>
                  <a:lnTo>
                    <a:pt x="444" y="459"/>
                  </a:lnTo>
                  <a:lnTo>
                    <a:pt x="444" y="468"/>
                  </a:lnTo>
                  <a:lnTo>
                    <a:pt x="444" y="479"/>
                  </a:lnTo>
                  <a:lnTo>
                    <a:pt x="443" y="491"/>
                  </a:lnTo>
                  <a:lnTo>
                    <a:pt x="442" y="501"/>
                  </a:lnTo>
                  <a:lnTo>
                    <a:pt x="438" y="510"/>
                  </a:lnTo>
                  <a:lnTo>
                    <a:pt x="434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Freeform 212"/>
            <p:cNvSpPr>
              <a:spLocks/>
            </p:cNvSpPr>
            <p:nvPr/>
          </p:nvSpPr>
          <p:spPr bwMode="auto">
            <a:xfrm>
              <a:off x="1423" y="2040"/>
              <a:ext cx="164" cy="198"/>
            </a:xfrm>
            <a:custGeom>
              <a:avLst/>
              <a:gdLst>
                <a:gd name="T0" fmla="*/ 142 w 164"/>
                <a:gd name="T1" fmla="*/ 141 h 198"/>
                <a:gd name="T2" fmla="*/ 138 w 164"/>
                <a:gd name="T3" fmla="*/ 135 h 198"/>
                <a:gd name="T4" fmla="*/ 138 w 164"/>
                <a:gd name="T5" fmla="*/ 128 h 198"/>
                <a:gd name="T6" fmla="*/ 138 w 164"/>
                <a:gd name="T7" fmla="*/ 122 h 198"/>
                <a:gd name="T8" fmla="*/ 139 w 164"/>
                <a:gd name="T9" fmla="*/ 127 h 198"/>
                <a:gd name="T10" fmla="*/ 143 w 164"/>
                <a:gd name="T11" fmla="*/ 133 h 198"/>
                <a:gd name="T12" fmla="*/ 149 w 164"/>
                <a:gd name="T13" fmla="*/ 135 h 198"/>
                <a:gd name="T14" fmla="*/ 154 w 164"/>
                <a:gd name="T15" fmla="*/ 135 h 198"/>
                <a:gd name="T16" fmla="*/ 161 w 164"/>
                <a:gd name="T17" fmla="*/ 132 h 198"/>
                <a:gd name="T18" fmla="*/ 163 w 164"/>
                <a:gd name="T19" fmla="*/ 122 h 198"/>
                <a:gd name="T20" fmla="*/ 156 w 164"/>
                <a:gd name="T21" fmla="*/ 111 h 198"/>
                <a:gd name="T22" fmla="*/ 149 w 164"/>
                <a:gd name="T23" fmla="*/ 103 h 198"/>
                <a:gd name="T24" fmla="*/ 146 w 164"/>
                <a:gd name="T25" fmla="*/ 96 h 198"/>
                <a:gd name="T26" fmla="*/ 146 w 164"/>
                <a:gd name="T27" fmla="*/ 86 h 198"/>
                <a:gd name="T28" fmla="*/ 150 w 164"/>
                <a:gd name="T29" fmla="*/ 79 h 198"/>
                <a:gd name="T30" fmla="*/ 154 w 164"/>
                <a:gd name="T31" fmla="*/ 73 h 198"/>
                <a:gd name="T32" fmla="*/ 154 w 164"/>
                <a:gd name="T33" fmla="*/ 61 h 198"/>
                <a:gd name="T34" fmla="*/ 147 w 164"/>
                <a:gd name="T35" fmla="*/ 42 h 198"/>
                <a:gd name="T36" fmla="*/ 138 w 164"/>
                <a:gd name="T37" fmla="*/ 29 h 198"/>
                <a:gd name="T38" fmla="*/ 131 w 164"/>
                <a:gd name="T39" fmla="*/ 24 h 198"/>
                <a:gd name="T40" fmla="*/ 126 w 164"/>
                <a:gd name="T41" fmla="*/ 20 h 198"/>
                <a:gd name="T42" fmla="*/ 117 w 164"/>
                <a:gd name="T43" fmla="*/ 15 h 198"/>
                <a:gd name="T44" fmla="*/ 105 w 164"/>
                <a:gd name="T45" fmla="*/ 9 h 198"/>
                <a:gd name="T46" fmla="*/ 94 w 164"/>
                <a:gd name="T47" fmla="*/ 6 h 198"/>
                <a:gd name="T48" fmla="*/ 82 w 164"/>
                <a:gd name="T49" fmla="*/ 3 h 198"/>
                <a:gd name="T50" fmla="*/ 71 w 164"/>
                <a:gd name="T51" fmla="*/ 1 h 198"/>
                <a:gd name="T52" fmla="*/ 64 w 164"/>
                <a:gd name="T53" fmla="*/ 0 h 198"/>
                <a:gd name="T54" fmla="*/ 60 w 164"/>
                <a:gd name="T55" fmla="*/ 0 h 198"/>
                <a:gd name="T56" fmla="*/ 47 w 164"/>
                <a:gd name="T57" fmla="*/ 1 h 198"/>
                <a:gd name="T58" fmla="*/ 29 w 164"/>
                <a:gd name="T59" fmla="*/ 11 h 198"/>
                <a:gd name="T60" fmla="*/ 16 w 164"/>
                <a:gd name="T61" fmla="*/ 26 h 198"/>
                <a:gd name="T62" fmla="*/ 8 w 164"/>
                <a:gd name="T63" fmla="*/ 44 h 198"/>
                <a:gd name="T64" fmla="*/ 3 w 164"/>
                <a:gd name="T65" fmla="*/ 64 h 198"/>
                <a:gd name="T66" fmla="*/ 2 w 164"/>
                <a:gd name="T67" fmla="*/ 82 h 198"/>
                <a:gd name="T68" fmla="*/ 2 w 164"/>
                <a:gd name="T69" fmla="*/ 96 h 198"/>
                <a:gd name="T70" fmla="*/ 2 w 164"/>
                <a:gd name="T71" fmla="*/ 104 h 198"/>
                <a:gd name="T72" fmla="*/ 5 w 164"/>
                <a:gd name="T73" fmla="*/ 126 h 198"/>
                <a:gd name="T74" fmla="*/ 2 w 164"/>
                <a:gd name="T75" fmla="*/ 156 h 198"/>
                <a:gd name="T76" fmla="*/ 5 w 164"/>
                <a:gd name="T77" fmla="*/ 162 h 198"/>
                <a:gd name="T78" fmla="*/ 17 w 164"/>
                <a:gd name="T79" fmla="*/ 166 h 198"/>
                <a:gd name="T80" fmla="*/ 29 w 164"/>
                <a:gd name="T81" fmla="*/ 173 h 198"/>
                <a:gd name="T82" fmla="*/ 40 w 164"/>
                <a:gd name="T83" fmla="*/ 179 h 198"/>
                <a:gd name="T84" fmla="*/ 51 w 164"/>
                <a:gd name="T85" fmla="*/ 185 h 198"/>
                <a:gd name="T86" fmla="*/ 60 w 164"/>
                <a:gd name="T87" fmla="*/ 191 h 198"/>
                <a:gd name="T88" fmla="*/ 66 w 164"/>
                <a:gd name="T89" fmla="*/ 195 h 198"/>
                <a:gd name="T90" fmla="*/ 70 w 164"/>
                <a:gd name="T91" fmla="*/ 198 h 198"/>
                <a:gd name="T92" fmla="*/ 77 w 164"/>
                <a:gd name="T93" fmla="*/ 198 h 198"/>
                <a:gd name="T94" fmla="*/ 88 w 164"/>
                <a:gd name="T95" fmla="*/ 195 h 198"/>
                <a:gd name="T96" fmla="*/ 100 w 164"/>
                <a:gd name="T97" fmla="*/ 190 h 198"/>
                <a:gd name="T98" fmla="*/ 107 w 164"/>
                <a:gd name="T99" fmla="*/ 185 h 198"/>
                <a:gd name="T100" fmla="*/ 110 w 164"/>
                <a:gd name="T101" fmla="*/ 185 h 198"/>
                <a:gd name="T102" fmla="*/ 119 w 164"/>
                <a:gd name="T103" fmla="*/ 185 h 198"/>
                <a:gd name="T104" fmla="*/ 130 w 164"/>
                <a:gd name="T105" fmla="*/ 184 h 198"/>
                <a:gd name="T106" fmla="*/ 135 w 164"/>
                <a:gd name="T107" fmla="*/ 177 h 198"/>
                <a:gd name="T108" fmla="*/ 139 w 164"/>
                <a:gd name="T109" fmla="*/ 160 h 198"/>
                <a:gd name="T110" fmla="*/ 133 w 164"/>
                <a:gd name="T111" fmla="*/ 153 h 198"/>
                <a:gd name="T112" fmla="*/ 146 w 164"/>
                <a:gd name="T113" fmla="*/ 143 h 1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4"/>
                <a:gd name="T172" fmla="*/ 0 h 198"/>
                <a:gd name="T173" fmla="*/ 164 w 164"/>
                <a:gd name="T174" fmla="*/ 198 h 1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4" h="198">
                  <a:moveTo>
                    <a:pt x="146" y="143"/>
                  </a:moveTo>
                  <a:lnTo>
                    <a:pt x="142" y="141"/>
                  </a:lnTo>
                  <a:lnTo>
                    <a:pt x="139" y="139"/>
                  </a:lnTo>
                  <a:lnTo>
                    <a:pt x="138" y="135"/>
                  </a:lnTo>
                  <a:lnTo>
                    <a:pt x="136" y="131"/>
                  </a:lnTo>
                  <a:lnTo>
                    <a:pt x="138" y="128"/>
                  </a:lnTo>
                  <a:lnTo>
                    <a:pt x="138" y="125"/>
                  </a:lnTo>
                  <a:lnTo>
                    <a:pt x="138" y="122"/>
                  </a:lnTo>
                  <a:lnTo>
                    <a:pt x="139" y="122"/>
                  </a:lnTo>
                  <a:lnTo>
                    <a:pt x="139" y="127"/>
                  </a:lnTo>
                  <a:lnTo>
                    <a:pt x="140" y="131"/>
                  </a:lnTo>
                  <a:lnTo>
                    <a:pt x="143" y="133"/>
                  </a:lnTo>
                  <a:lnTo>
                    <a:pt x="146" y="134"/>
                  </a:lnTo>
                  <a:lnTo>
                    <a:pt x="149" y="135"/>
                  </a:lnTo>
                  <a:lnTo>
                    <a:pt x="152" y="135"/>
                  </a:lnTo>
                  <a:lnTo>
                    <a:pt x="154" y="135"/>
                  </a:lnTo>
                  <a:lnTo>
                    <a:pt x="155" y="135"/>
                  </a:lnTo>
                  <a:lnTo>
                    <a:pt x="161" y="132"/>
                  </a:lnTo>
                  <a:lnTo>
                    <a:pt x="164" y="128"/>
                  </a:lnTo>
                  <a:lnTo>
                    <a:pt x="163" y="122"/>
                  </a:lnTo>
                  <a:lnTo>
                    <a:pt x="160" y="116"/>
                  </a:lnTo>
                  <a:lnTo>
                    <a:pt x="156" y="111"/>
                  </a:lnTo>
                  <a:lnTo>
                    <a:pt x="152" y="107"/>
                  </a:lnTo>
                  <a:lnTo>
                    <a:pt x="149" y="103"/>
                  </a:lnTo>
                  <a:lnTo>
                    <a:pt x="148" y="102"/>
                  </a:lnTo>
                  <a:lnTo>
                    <a:pt x="146" y="96"/>
                  </a:lnTo>
                  <a:lnTo>
                    <a:pt x="145" y="91"/>
                  </a:lnTo>
                  <a:lnTo>
                    <a:pt x="146" y="86"/>
                  </a:lnTo>
                  <a:lnTo>
                    <a:pt x="148" y="82"/>
                  </a:lnTo>
                  <a:lnTo>
                    <a:pt x="150" y="79"/>
                  </a:lnTo>
                  <a:lnTo>
                    <a:pt x="152" y="75"/>
                  </a:lnTo>
                  <a:lnTo>
                    <a:pt x="154" y="73"/>
                  </a:lnTo>
                  <a:lnTo>
                    <a:pt x="154" y="61"/>
                  </a:lnTo>
                  <a:lnTo>
                    <a:pt x="151" y="50"/>
                  </a:lnTo>
                  <a:lnTo>
                    <a:pt x="147" y="42"/>
                  </a:lnTo>
                  <a:lnTo>
                    <a:pt x="143" y="35"/>
                  </a:lnTo>
                  <a:lnTo>
                    <a:pt x="138" y="29"/>
                  </a:lnTo>
                  <a:lnTo>
                    <a:pt x="133" y="26"/>
                  </a:lnTo>
                  <a:lnTo>
                    <a:pt x="131" y="24"/>
                  </a:lnTo>
                  <a:lnTo>
                    <a:pt x="129" y="24"/>
                  </a:lnTo>
                  <a:lnTo>
                    <a:pt x="126" y="20"/>
                  </a:lnTo>
                  <a:lnTo>
                    <a:pt x="121" y="17"/>
                  </a:lnTo>
                  <a:lnTo>
                    <a:pt x="117" y="15"/>
                  </a:lnTo>
                  <a:lnTo>
                    <a:pt x="110" y="11"/>
                  </a:lnTo>
                  <a:lnTo>
                    <a:pt x="105" y="9"/>
                  </a:lnTo>
                  <a:lnTo>
                    <a:pt x="99" y="7"/>
                  </a:lnTo>
                  <a:lnTo>
                    <a:pt x="94" y="6"/>
                  </a:lnTo>
                  <a:lnTo>
                    <a:pt x="87" y="4"/>
                  </a:lnTo>
                  <a:lnTo>
                    <a:pt x="82" y="3"/>
                  </a:lnTo>
                  <a:lnTo>
                    <a:pt x="77" y="2"/>
                  </a:lnTo>
                  <a:lnTo>
                    <a:pt x="71" y="1"/>
                  </a:lnTo>
                  <a:lnTo>
                    <a:pt x="68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47" y="1"/>
                  </a:lnTo>
                  <a:lnTo>
                    <a:pt x="37" y="5"/>
                  </a:lnTo>
                  <a:lnTo>
                    <a:pt x="29" y="11"/>
                  </a:lnTo>
                  <a:lnTo>
                    <a:pt x="21" y="18"/>
                  </a:lnTo>
                  <a:lnTo>
                    <a:pt x="16" y="26"/>
                  </a:lnTo>
                  <a:lnTo>
                    <a:pt x="11" y="35"/>
                  </a:lnTo>
                  <a:lnTo>
                    <a:pt x="8" y="44"/>
                  </a:lnTo>
                  <a:lnTo>
                    <a:pt x="5" y="54"/>
                  </a:lnTo>
                  <a:lnTo>
                    <a:pt x="3" y="64"/>
                  </a:lnTo>
                  <a:lnTo>
                    <a:pt x="2" y="73"/>
                  </a:lnTo>
                  <a:lnTo>
                    <a:pt x="2" y="82"/>
                  </a:lnTo>
                  <a:lnTo>
                    <a:pt x="2" y="89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2" y="104"/>
                  </a:lnTo>
                  <a:lnTo>
                    <a:pt x="2" y="105"/>
                  </a:lnTo>
                  <a:lnTo>
                    <a:pt x="5" y="126"/>
                  </a:lnTo>
                  <a:lnTo>
                    <a:pt x="4" y="143"/>
                  </a:lnTo>
                  <a:lnTo>
                    <a:pt x="2" y="156"/>
                  </a:lnTo>
                  <a:lnTo>
                    <a:pt x="0" y="161"/>
                  </a:lnTo>
                  <a:lnTo>
                    <a:pt x="5" y="162"/>
                  </a:lnTo>
                  <a:lnTo>
                    <a:pt x="11" y="164"/>
                  </a:lnTo>
                  <a:lnTo>
                    <a:pt x="17" y="166"/>
                  </a:lnTo>
                  <a:lnTo>
                    <a:pt x="22" y="170"/>
                  </a:lnTo>
                  <a:lnTo>
                    <a:pt x="29" y="173"/>
                  </a:lnTo>
                  <a:lnTo>
                    <a:pt x="34" y="175"/>
                  </a:lnTo>
                  <a:lnTo>
                    <a:pt x="40" y="179"/>
                  </a:lnTo>
                  <a:lnTo>
                    <a:pt x="45" y="181"/>
                  </a:lnTo>
                  <a:lnTo>
                    <a:pt x="51" y="185"/>
                  </a:lnTo>
                  <a:lnTo>
                    <a:pt x="56" y="187"/>
                  </a:lnTo>
                  <a:lnTo>
                    <a:pt x="60" y="191"/>
                  </a:lnTo>
                  <a:lnTo>
                    <a:pt x="63" y="193"/>
                  </a:lnTo>
                  <a:lnTo>
                    <a:pt x="66" y="195"/>
                  </a:lnTo>
                  <a:lnTo>
                    <a:pt x="68" y="197"/>
                  </a:lnTo>
                  <a:lnTo>
                    <a:pt x="70" y="198"/>
                  </a:lnTo>
                  <a:lnTo>
                    <a:pt x="77" y="198"/>
                  </a:lnTo>
                  <a:lnTo>
                    <a:pt x="82" y="197"/>
                  </a:lnTo>
                  <a:lnTo>
                    <a:pt x="88" y="195"/>
                  </a:lnTo>
                  <a:lnTo>
                    <a:pt x="95" y="192"/>
                  </a:lnTo>
                  <a:lnTo>
                    <a:pt x="100" y="190"/>
                  </a:lnTo>
                  <a:lnTo>
                    <a:pt x="104" y="187"/>
                  </a:lnTo>
                  <a:lnTo>
                    <a:pt x="107" y="185"/>
                  </a:lnTo>
                  <a:lnTo>
                    <a:pt x="108" y="184"/>
                  </a:lnTo>
                  <a:lnTo>
                    <a:pt x="110" y="185"/>
                  </a:lnTo>
                  <a:lnTo>
                    <a:pt x="113" y="185"/>
                  </a:lnTo>
                  <a:lnTo>
                    <a:pt x="119" y="185"/>
                  </a:lnTo>
                  <a:lnTo>
                    <a:pt x="125" y="185"/>
                  </a:lnTo>
                  <a:lnTo>
                    <a:pt x="130" y="184"/>
                  </a:lnTo>
                  <a:lnTo>
                    <a:pt x="133" y="181"/>
                  </a:lnTo>
                  <a:lnTo>
                    <a:pt x="135" y="177"/>
                  </a:lnTo>
                  <a:lnTo>
                    <a:pt x="134" y="170"/>
                  </a:lnTo>
                  <a:lnTo>
                    <a:pt x="139" y="160"/>
                  </a:lnTo>
                  <a:lnTo>
                    <a:pt x="130" y="157"/>
                  </a:lnTo>
                  <a:lnTo>
                    <a:pt x="133" y="153"/>
                  </a:lnTo>
                  <a:lnTo>
                    <a:pt x="144" y="154"/>
                  </a:lnTo>
                  <a:lnTo>
                    <a:pt x="146" y="143"/>
                  </a:lnTo>
                  <a:close/>
                </a:path>
              </a:pathLst>
            </a:custGeom>
            <a:solidFill>
              <a:srgbClr val="C459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Freeform 213"/>
            <p:cNvSpPr>
              <a:spLocks/>
            </p:cNvSpPr>
            <p:nvPr/>
          </p:nvSpPr>
          <p:spPr bwMode="auto">
            <a:xfrm>
              <a:off x="1529" y="2134"/>
              <a:ext cx="27" cy="52"/>
            </a:xfrm>
            <a:custGeom>
              <a:avLst/>
              <a:gdLst>
                <a:gd name="T0" fmla="*/ 26 w 27"/>
                <a:gd name="T1" fmla="*/ 4 h 52"/>
                <a:gd name="T2" fmla="*/ 26 w 27"/>
                <a:gd name="T3" fmla="*/ 4 h 52"/>
                <a:gd name="T4" fmla="*/ 27 w 27"/>
                <a:gd name="T5" fmla="*/ 8 h 52"/>
                <a:gd name="T6" fmla="*/ 27 w 27"/>
                <a:gd name="T7" fmla="*/ 12 h 52"/>
                <a:gd name="T8" fmla="*/ 27 w 27"/>
                <a:gd name="T9" fmla="*/ 17 h 52"/>
                <a:gd name="T10" fmla="*/ 27 w 27"/>
                <a:gd name="T11" fmla="*/ 24 h 52"/>
                <a:gd name="T12" fmla="*/ 25 w 27"/>
                <a:gd name="T13" fmla="*/ 33 h 52"/>
                <a:gd name="T14" fmla="*/ 21 w 27"/>
                <a:gd name="T15" fmla="*/ 41 h 52"/>
                <a:gd name="T16" fmla="*/ 15 w 27"/>
                <a:gd name="T17" fmla="*/ 52 h 52"/>
                <a:gd name="T18" fmla="*/ 15 w 27"/>
                <a:gd name="T19" fmla="*/ 49 h 52"/>
                <a:gd name="T20" fmla="*/ 15 w 27"/>
                <a:gd name="T21" fmla="*/ 44 h 52"/>
                <a:gd name="T22" fmla="*/ 14 w 27"/>
                <a:gd name="T23" fmla="*/ 37 h 52"/>
                <a:gd name="T24" fmla="*/ 13 w 27"/>
                <a:gd name="T25" fmla="*/ 28 h 52"/>
                <a:gd name="T26" fmla="*/ 11 w 27"/>
                <a:gd name="T27" fmla="*/ 20 h 52"/>
                <a:gd name="T28" fmla="*/ 8 w 27"/>
                <a:gd name="T29" fmla="*/ 12 h 52"/>
                <a:gd name="T30" fmla="*/ 4 w 27"/>
                <a:gd name="T31" fmla="*/ 4 h 52"/>
                <a:gd name="T32" fmla="*/ 0 w 27"/>
                <a:gd name="T33" fmla="*/ 0 h 52"/>
                <a:gd name="T34" fmla="*/ 26 w 27"/>
                <a:gd name="T35" fmla="*/ 4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52"/>
                <a:gd name="T56" fmla="*/ 27 w 27"/>
                <a:gd name="T57" fmla="*/ 52 h 5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52">
                  <a:moveTo>
                    <a:pt x="26" y="4"/>
                  </a:moveTo>
                  <a:lnTo>
                    <a:pt x="26" y="4"/>
                  </a:lnTo>
                  <a:lnTo>
                    <a:pt x="27" y="8"/>
                  </a:lnTo>
                  <a:lnTo>
                    <a:pt x="27" y="12"/>
                  </a:lnTo>
                  <a:lnTo>
                    <a:pt x="27" y="17"/>
                  </a:lnTo>
                  <a:lnTo>
                    <a:pt x="27" y="24"/>
                  </a:lnTo>
                  <a:lnTo>
                    <a:pt x="25" y="33"/>
                  </a:lnTo>
                  <a:lnTo>
                    <a:pt x="21" y="41"/>
                  </a:lnTo>
                  <a:lnTo>
                    <a:pt x="15" y="52"/>
                  </a:lnTo>
                  <a:lnTo>
                    <a:pt x="15" y="49"/>
                  </a:lnTo>
                  <a:lnTo>
                    <a:pt x="15" y="44"/>
                  </a:lnTo>
                  <a:lnTo>
                    <a:pt x="14" y="37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8" y="12"/>
                  </a:lnTo>
                  <a:lnTo>
                    <a:pt x="4" y="4"/>
                  </a:lnTo>
                  <a:lnTo>
                    <a:pt x="0" y="0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AA19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Freeform 214"/>
            <p:cNvSpPr>
              <a:spLocks/>
            </p:cNvSpPr>
            <p:nvPr/>
          </p:nvSpPr>
          <p:spPr bwMode="auto">
            <a:xfrm>
              <a:off x="1512" y="2048"/>
              <a:ext cx="57" cy="60"/>
            </a:xfrm>
            <a:custGeom>
              <a:avLst/>
              <a:gdLst>
                <a:gd name="T0" fmla="*/ 57 w 57"/>
                <a:gd name="T1" fmla="*/ 58 h 60"/>
                <a:gd name="T2" fmla="*/ 40 w 57"/>
                <a:gd name="T3" fmla="*/ 60 h 60"/>
                <a:gd name="T4" fmla="*/ 40 w 57"/>
                <a:gd name="T5" fmla="*/ 58 h 60"/>
                <a:gd name="T6" fmla="*/ 40 w 57"/>
                <a:gd name="T7" fmla="*/ 52 h 60"/>
                <a:gd name="T8" fmla="*/ 38 w 57"/>
                <a:gd name="T9" fmla="*/ 43 h 60"/>
                <a:gd name="T10" fmla="*/ 34 w 57"/>
                <a:gd name="T11" fmla="*/ 34 h 60"/>
                <a:gd name="T12" fmla="*/ 30 w 57"/>
                <a:gd name="T13" fmla="*/ 23 h 60"/>
                <a:gd name="T14" fmla="*/ 22 w 57"/>
                <a:gd name="T15" fmla="*/ 13 h 60"/>
                <a:gd name="T16" fmla="*/ 13 w 57"/>
                <a:gd name="T17" fmla="*/ 6 h 60"/>
                <a:gd name="T18" fmla="*/ 0 w 57"/>
                <a:gd name="T19" fmla="*/ 0 h 60"/>
                <a:gd name="T20" fmla="*/ 2 w 57"/>
                <a:gd name="T21" fmla="*/ 0 h 60"/>
                <a:gd name="T22" fmla="*/ 8 w 57"/>
                <a:gd name="T23" fmla="*/ 1 h 60"/>
                <a:gd name="T24" fmla="*/ 16 w 57"/>
                <a:gd name="T25" fmla="*/ 5 h 60"/>
                <a:gd name="T26" fmla="*/ 25 w 57"/>
                <a:gd name="T27" fmla="*/ 10 h 60"/>
                <a:gd name="T28" fmla="*/ 36 w 57"/>
                <a:gd name="T29" fmla="*/ 17 h 60"/>
                <a:gd name="T30" fmla="*/ 45 w 57"/>
                <a:gd name="T31" fmla="*/ 28 h 60"/>
                <a:gd name="T32" fmla="*/ 53 w 57"/>
                <a:gd name="T33" fmla="*/ 41 h 60"/>
                <a:gd name="T34" fmla="*/ 57 w 57"/>
                <a:gd name="T35" fmla="*/ 58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0"/>
                <a:gd name="T56" fmla="*/ 57 w 57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0">
                  <a:moveTo>
                    <a:pt x="57" y="58"/>
                  </a:moveTo>
                  <a:lnTo>
                    <a:pt x="40" y="60"/>
                  </a:lnTo>
                  <a:lnTo>
                    <a:pt x="40" y="58"/>
                  </a:lnTo>
                  <a:lnTo>
                    <a:pt x="40" y="52"/>
                  </a:lnTo>
                  <a:lnTo>
                    <a:pt x="38" y="43"/>
                  </a:lnTo>
                  <a:lnTo>
                    <a:pt x="34" y="34"/>
                  </a:lnTo>
                  <a:lnTo>
                    <a:pt x="30" y="23"/>
                  </a:lnTo>
                  <a:lnTo>
                    <a:pt x="22" y="13"/>
                  </a:lnTo>
                  <a:lnTo>
                    <a:pt x="13" y="6"/>
                  </a:lnTo>
                  <a:lnTo>
                    <a:pt x="0" y="0"/>
                  </a:lnTo>
                  <a:lnTo>
                    <a:pt x="2" y="0"/>
                  </a:lnTo>
                  <a:lnTo>
                    <a:pt x="8" y="1"/>
                  </a:lnTo>
                  <a:lnTo>
                    <a:pt x="16" y="5"/>
                  </a:lnTo>
                  <a:lnTo>
                    <a:pt x="25" y="10"/>
                  </a:lnTo>
                  <a:lnTo>
                    <a:pt x="36" y="17"/>
                  </a:lnTo>
                  <a:lnTo>
                    <a:pt x="45" y="28"/>
                  </a:lnTo>
                  <a:lnTo>
                    <a:pt x="53" y="41"/>
                  </a:lnTo>
                  <a:lnTo>
                    <a:pt x="57" y="58"/>
                  </a:lnTo>
                  <a:close/>
                </a:path>
              </a:pathLst>
            </a:custGeom>
            <a:solidFill>
              <a:srgbClr val="AA19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215"/>
            <p:cNvSpPr>
              <a:spLocks/>
            </p:cNvSpPr>
            <p:nvPr/>
          </p:nvSpPr>
          <p:spPr bwMode="auto">
            <a:xfrm>
              <a:off x="1466" y="2114"/>
              <a:ext cx="26" cy="24"/>
            </a:xfrm>
            <a:custGeom>
              <a:avLst/>
              <a:gdLst>
                <a:gd name="T0" fmla="*/ 21 w 26"/>
                <a:gd name="T1" fmla="*/ 24 h 24"/>
                <a:gd name="T2" fmla="*/ 21 w 26"/>
                <a:gd name="T3" fmla="*/ 22 h 24"/>
                <a:gd name="T4" fmla="*/ 22 w 26"/>
                <a:gd name="T5" fmla="*/ 20 h 24"/>
                <a:gd name="T6" fmla="*/ 21 w 26"/>
                <a:gd name="T7" fmla="*/ 16 h 24"/>
                <a:gd name="T8" fmla="*/ 21 w 26"/>
                <a:gd name="T9" fmla="*/ 12 h 24"/>
                <a:gd name="T10" fmla="*/ 18 w 26"/>
                <a:gd name="T11" fmla="*/ 8 h 24"/>
                <a:gd name="T12" fmla="*/ 15 w 26"/>
                <a:gd name="T13" fmla="*/ 3 h 24"/>
                <a:gd name="T14" fmla="*/ 9 w 26"/>
                <a:gd name="T15" fmla="*/ 1 h 24"/>
                <a:gd name="T16" fmla="*/ 0 w 26"/>
                <a:gd name="T17" fmla="*/ 1 h 24"/>
                <a:gd name="T18" fmla="*/ 0 w 26"/>
                <a:gd name="T19" fmla="*/ 1 h 24"/>
                <a:gd name="T20" fmla="*/ 3 w 26"/>
                <a:gd name="T21" fmla="*/ 0 h 24"/>
                <a:gd name="T22" fmla="*/ 6 w 26"/>
                <a:gd name="T23" fmla="*/ 0 h 24"/>
                <a:gd name="T24" fmla="*/ 11 w 26"/>
                <a:gd name="T25" fmla="*/ 0 h 24"/>
                <a:gd name="T26" fmla="*/ 15 w 26"/>
                <a:gd name="T27" fmla="*/ 1 h 24"/>
                <a:gd name="T28" fmla="*/ 19 w 26"/>
                <a:gd name="T29" fmla="*/ 3 h 24"/>
                <a:gd name="T30" fmla="*/ 23 w 26"/>
                <a:gd name="T31" fmla="*/ 7 h 24"/>
                <a:gd name="T32" fmla="*/ 26 w 26"/>
                <a:gd name="T33" fmla="*/ 12 h 24"/>
                <a:gd name="T34" fmla="*/ 26 w 26"/>
                <a:gd name="T35" fmla="*/ 13 h 24"/>
                <a:gd name="T36" fmla="*/ 25 w 26"/>
                <a:gd name="T37" fmla="*/ 16 h 24"/>
                <a:gd name="T38" fmla="*/ 24 w 26"/>
                <a:gd name="T39" fmla="*/ 18 h 24"/>
                <a:gd name="T40" fmla="*/ 23 w 26"/>
                <a:gd name="T41" fmla="*/ 20 h 24"/>
                <a:gd name="T42" fmla="*/ 21 w 26"/>
                <a:gd name="T43" fmla="*/ 24 h 2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"/>
                <a:gd name="T67" fmla="*/ 0 h 24"/>
                <a:gd name="T68" fmla="*/ 26 w 26"/>
                <a:gd name="T69" fmla="*/ 24 h 2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" h="24">
                  <a:moveTo>
                    <a:pt x="21" y="24"/>
                  </a:moveTo>
                  <a:lnTo>
                    <a:pt x="21" y="22"/>
                  </a:lnTo>
                  <a:lnTo>
                    <a:pt x="22" y="20"/>
                  </a:lnTo>
                  <a:lnTo>
                    <a:pt x="21" y="16"/>
                  </a:lnTo>
                  <a:lnTo>
                    <a:pt x="21" y="12"/>
                  </a:lnTo>
                  <a:lnTo>
                    <a:pt x="18" y="8"/>
                  </a:lnTo>
                  <a:lnTo>
                    <a:pt x="15" y="3"/>
                  </a:lnTo>
                  <a:lnTo>
                    <a:pt x="9" y="1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5" y="1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6" y="12"/>
                  </a:lnTo>
                  <a:lnTo>
                    <a:pt x="26" y="13"/>
                  </a:lnTo>
                  <a:lnTo>
                    <a:pt x="25" y="16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1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216"/>
            <p:cNvSpPr>
              <a:spLocks/>
            </p:cNvSpPr>
            <p:nvPr/>
          </p:nvSpPr>
          <p:spPr bwMode="auto">
            <a:xfrm>
              <a:off x="1446" y="2115"/>
              <a:ext cx="33" cy="63"/>
            </a:xfrm>
            <a:custGeom>
              <a:avLst/>
              <a:gdLst>
                <a:gd name="T0" fmla="*/ 20 w 33"/>
                <a:gd name="T1" fmla="*/ 0 h 63"/>
                <a:gd name="T2" fmla="*/ 18 w 33"/>
                <a:gd name="T3" fmla="*/ 0 h 63"/>
                <a:gd name="T4" fmla="*/ 16 w 33"/>
                <a:gd name="T5" fmla="*/ 2 h 63"/>
                <a:gd name="T6" fmla="*/ 13 w 33"/>
                <a:gd name="T7" fmla="*/ 7 h 63"/>
                <a:gd name="T8" fmla="*/ 9 w 33"/>
                <a:gd name="T9" fmla="*/ 11 h 63"/>
                <a:gd name="T10" fmla="*/ 7 w 33"/>
                <a:gd name="T11" fmla="*/ 18 h 63"/>
                <a:gd name="T12" fmla="*/ 7 w 33"/>
                <a:gd name="T13" fmla="*/ 27 h 63"/>
                <a:gd name="T14" fmla="*/ 8 w 33"/>
                <a:gd name="T15" fmla="*/ 36 h 63"/>
                <a:gd name="T16" fmla="*/ 13 w 33"/>
                <a:gd name="T17" fmla="*/ 49 h 63"/>
                <a:gd name="T18" fmla="*/ 13 w 33"/>
                <a:gd name="T19" fmla="*/ 50 h 63"/>
                <a:gd name="T20" fmla="*/ 14 w 33"/>
                <a:gd name="T21" fmla="*/ 51 h 63"/>
                <a:gd name="T22" fmla="*/ 16 w 33"/>
                <a:gd name="T23" fmla="*/ 53 h 63"/>
                <a:gd name="T24" fmla="*/ 18 w 33"/>
                <a:gd name="T25" fmla="*/ 55 h 63"/>
                <a:gd name="T26" fmla="*/ 21 w 33"/>
                <a:gd name="T27" fmla="*/ 56 h 63"/>
                <a:gd name="T28" fmla="*/ 24 w 33"/>
                <a:gd name="T29" fmla="*/ 57 h 63"/>
                <a:gd name="T30" fmla="*/ 29 w 33"/>
                <a:gd name="T31" fmla="*/ 56 h 63"/>
                <a:gd name="T32" fmla="*/ 33 w 33"/>
                <a:gd name="T33" fmla="*/ 53 h 63"/>
                <a:gd name="T34" fmla="*/ 33 w 33"/>
                <a:gd name="T35" fmla="*/ 54 h 63"/>
                <a:gd name="T36" fmla="*/ 31 w 33"/>
                <a:gd name="T37" fmla="*/ 56 h 63"/>
                <a:gd name="T38" fmla="*/ 30 w 33"/>
                <a:gd name="T39" fmla="*/ 58 h 63"/>
                <a:gd name="T40" fmla="*/ 26 w 33"/>
                <a:gd name="T41" fmla="*/ 60 h 63"/>
                <a:gd name="T42" fmla="*/ 23 w 33"/>
                <a:gd name="T43" fmla="*/ 62 h 63"/>
                <a:gd name="T44" fmla="*/ 19 w 33"/>
                <a:gd name="T45" fmla="*/ 63 h 63"/>
                <a:gd name="T46" fmla="*/ 14 w 33"/>
                <a:gd name="T47" fmla="*/ 62 h 63"/>
                <a:gd name="T48" fmla="*/ 9 w 33"/>
                <a:gd name="T49" fmla="*/ 59 h 63"/>
                <a:gd name="T50" fmla="*/ 8 w 33"/>
                <a:gd name="T51" fmla="*/ 58 h 63"/>
                <a:gd name="T52" fmla="*/ 6 w 33"/>
                <a:gd name="T53" fmla="*/ 53 h 63"/>
                <a:gd name="T54" fmla="*/ 2 w 33"/>
                <a:gd name="T55" fmla="*/ 46 h 63"/>
                <a:gd name="T56" fmla="*/ 0 w 33"/>
                <a:gd name="T57" fmla="*/ 38 h 63"/>
                <a:gd name="T58" fmla="*/ 0 w 33"/>
                <a:gd name="T59" fmla="*/ 28 h 63"/>
                <a:gd name="T60" fmla="*/ 2 w 33"/>
                <a:gd name="T61" fmla="*/ 18 h 63"/>
                <a:gd name="T62" fmla="*/ 9 w 33"/>
                <a:gd name="T63" fmla="*/ 9 h 63"/>
                <a:gd name="T64" fmla="*/ 20 w 33"/>
                <a:gd name="T65" fmla="*/ 0 h 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3"/>
                <a:gd name="T100" fmla="*/ 0 h 63"/>
                <a:gd name="T101" fmla="*/ 33 w 33"/>
                <a:gd name="T102" fmla="*/ 63 h 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3" h="63">
                  <a:moveTo>
                    <a:pt x="20" y="0"/>
                  </a:moveTo>
                  <a:lnTo>
                    <a:pt x="18" y="0"/>
                  </a:lnTo>
                  <a:lnTo>
                    <a:pt x="16" y="2"/>
                  </a:lnTo>
                  <a:lnTo>
                    <a:pt x="13" y="7"/>
                  </a:lnTo>
                  <a:lnTo>
                    <a:pt x="9" y="11"/>
                  </a:lnTo>
                  <a:lnTo>
                    <a:pt x="7" y="18"/>
                  </a:lnTo>
                  <a:lnTo>
                    <a:pt x="7" y="27"/>
                  </a:lnTo>
                  <a:lnTo>
                    <a:pt x="8" y="36"/>
                  </a:lnTo>
                  <a:lnTo>
                    <a:pt x="13" y="49"/>
                  </a:lnTo>
                  <a:lnTo>
                    <a:pt x="13" y="50"/>
                  </a:lnTo>
                  <a:lnTo>
                    <a:pt x="14" y="51"/>
                  </a:lnTo>
                  <a:lnTo>
                    <a:pt x="16" y="53"/>
                  </a:lnTo>
                  <a:lnTo>
                    <a:pt x="18" y="55"/>
                  </a:lnTo>
                  <a:lnTo>
                    <a:pt x="21" y="56"/>
                  </a:lnTo>
                  <a:lnTo>
                    <a:pt x="24" y="57"/>
                  </a:lnTo>
                  <a:lnTo>
                    <a:pt x="29" y="56"/>
                  </a:lnTo>
                  <a:lnTo>
                    <a:pt x="33" y="53"/>
                  </a:lnTo>
                  <a:lnTo>
                    <a:pt x="33" y="54"/>
                  </a:lnTo>
                  <a:lnTo>
                    <a:pt x="31" y="56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2"/>
                  </a:lnTo>
                  <a:lnTo>
                    <a:pt x="19" y="63"/>
                  </a:lnTo>
                  <a:lnTo>
                    <a:pt x="14" y="62"/>
                  </a:lnTo>
                  <a:lnTo>
                    <a:pt x="9" y="59"/>
                  </a:lnTo>
                  <a:lnTo>
                    <a:pt x="8" y="58"/>
                  </a:lnTo>
                  <a:lnTo>
                    <a:pt x="6" y="53"/>
                  </a:lnTo>
                  <a:lnTo>
                    <a:pt x="2" y="46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9" y="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Freeform 217"/>
            <p:cNvSpPr>
              <a:spLocks/>
            </p:cNvSpPr>
            <p:nvPr/>
          </p:nvSpPr>
          <p:spPr bwMode="auto">
            <a:xfrm>
              <a:off x="1468" y="2172"/>
              <a:ext cx="9" cy="41"/>
            </a:xfrm>
            <a:custGeom>
              <a:avLst/>
              <a:gdLst>
                <a:gd name="T0" fmla="*/ 9 w 9"/>
                <a:gd name="T1" fmla="*/ 0 h 41"/>
                <a:gd name="T2" fmla="*/ 8 w 9"/>
                <a:gd name="T3" fmla="*/ 1 h 41"/>
                <a:gd name="T4" fmla="*/ 6 w 9"/>
                <a:gd name="T5" fmla="*/ 3 h 41"/>
                <a:gd name="T6" fmla="*/ 3 w 9"/>
                <a:gd name="T7" fmla="*/ 6 h 41"/>
                <a:gd name="T8" fmla="*/ 1 w 9"/>
                <a:gd name="T9" fmla="*/ 10 h 41"/>
                <a:gd name="T10" fmla="*/ 0 w 9"/>
                <a:gd name="T11" fmla="*/ 17 h 41"/>
                <a:gd name="T12" fmla="*/ 0 w 9"/>
                <a:gd name="T13" fmla="*/ 24 h 41"/>
                <a:gd name="T14" fmla="*/ 3 w 9"/>
                <a:gd name="T15" fmla="*/ 31 h 41"/>
                <a:gd name="T16" fmla="*/ 9 w 9"/>
                <a:gd name="T17" fmla="*/ 41 h 41"/>
                <a:gd name="T18" fmla="*/ 7 w 9"/>
                <a:gd name="T19" fmla="*/ 37 h 41"/>
                <a:gd name="T20" fmla="*/ 4 w 9"/>
                <a:gd name="T21" fmla="*/ 26 h 41"/>
                <a:gd name="T22" fmla="*/ 4 w 9"/>
                <a:gd name="T23" fmla="*/ 14 h 41"/>
                <a:gd name="T24" fmla="*/ 9 w 9"/>
                <a:gd name="T25" fmla="*/ 0 h 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"/>
                <a:gd name="T40" fmla="*/ 0 h 41"/>
                <a:gd name="T41" fmla="*/ 9 w 9"/>
                <a:gd name="T42" fmla="*/ 41 h 4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" h="41">
                  <a:moveTo>
                    <a:pt x="9" y="0"/>
                  </a:moveTo>
                  <a:lnTo>
                    <a:pt x="8" y="1"/>
                  </a:lnTo>
                  <a:lnTo>
                    <a:pt x="6" y="3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3" y="31"/>
                  </a:lnTo>
                  <a:lnTo>
                    <a:pt x="9" y="41"/>
                  </a:lnTo>
                  <a:lnTo>
                    <a:pt x="7" y="37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Freeform 218"/>
            <p:cNvSpPr>
              <a:spLocks/>
            </p:cNvSpPr>
            <p:nvPr/>
          </p:nvSpPr>
          <p:spPr bwMode="auto">
            <a:xfrm>
              <a:off x="1468" y="2138"/>
              <a:ext cx="14" cy="22"/>
            </a:xfrm>
            <a:custGeom>
              <a:avLst/>
              <a:gdLst>
                <a:gd name="T0" fmla="*/ 14 w 14"/>
                <a:gd name="T1" fmla="*/ 0 h 22"/>
                <a:gd name="T2" fmla="*/ 14 w 14"/>
                <a:gd name="T3" fmla="*/ 1 h 22"/>
                <a:gd name="T4" fmla="*/ 12 w 14"/>
                <a:gd name="T5" fmla="*/ 1 h 22"/>
                <a:gd name="T6" fmla="*/ 11 w 14"/>
                <a:gd name="T7" fmla="*/ 3 h 22"/>
                <a:gd name="T8" fmla="*/ 9 w 14"/>
                <a:gd name="T9" fmla="*/ 5 h 22"/>
                <a:gd name="T10" fmla="*/ 7 w 14"/>
                <a:gd name="T11" fmla="*/ 7 h 22"/>
                <a:gd name="T12" fmla="*/ 7 w 14"/>
                <a:gd name="T13" fmla="*/ 9 h 22"/>
                <a:gd name="T14" fmla="*/ 7 w 14"/>
                <a:gd name="T15" fmla="*/ 12 h 22"/>
                <a:gd name="T16" fmla="*/ 9 w 14"/>
                <a:gd name="T17" fmla="*/ 16 h 22"/>
                <a:gd name="T18" fmla="*/ 9 w 14"/>
                <a:gd name="T19" fmla="*/ 17 h 22"/>
                <a:gd name="T20" fmla="*/ 9 w 14"/>
                <a:gd name="T21" fmla="*/ 19 h 22"/>
                <a:gd name="T22" fmla="*/ 8 w 14"/>
                <a:gd name="T23" fmla="*/ 21 h 22"/>
                <a:gd name="T24" fmla="*/ 4 w 14"/>
                <a:gd name="T25" fmla="*/ 22 h 22"/>
                <a:gd name="T26" fmla="*/ 3 w 14"/>
                <a:gd name="T27" fmla="*/ 21 h 22"/>
                <a:gd name="T28" fmla="*/ 2 w 14"/>
                <a:gd name="T29" fmla="*/ 19 h 22"/>
                <a:gd name="T30" fmla="*/ 0 w 14"/>
                <a:gd name="T31" fmla="*/ 16 h 22"/>
                <a:gd name="T32" fmla="*/ 0 w 14"/>
                <a:gd name="T33" fmla="*/ 13 h 22"/>
                <a:gd name="T34" fmla="*/ 0 w 14"/>
                <a:gd name="T35" fmla="*/ 9 h 22"/>
                <a:gd name="T36" fmla="*/ 2 w 14"/>
                <a:gd name="T37" fmla="*/ 6 h 22"/>
                <a:gd name="T38" fmla="*/ 7 w 14"/>
                <a:gd name="T39" fmla="*/ 3 h 22"/>
                <a:gd name="T40" fmla="*/ 14 w 14"/>
                <a:gd name="T41" fmla="*/ 0 h 2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"/>
                <a:gd name="T64" fmla="*/ 0 h 22"/>
                <a:gd name="T65" fmla="*/ 14 w 14"/>
                <a:gd name="T66" fmla="*/ 22 h 2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" h="22">
                  <a:moveTo>
                    <a:pt x="14" y="0"/>
                  </a:moveTo>
                  <a:lnTo>
                    <a:pt x="14" y="1"/>
                  </a:lnTo>
                  <a:lnTo>
                    <a:pt x="12" y="1"/>
                  </a:lnTo>
                  <a:lnTo>
                    <a:pt x="11" y="3"/>
                  </a:lnTo>
                  <a:lnTo>
                    <a:pt x="9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12"/>
                  </a:lnTo>
                  <a:lnTo>
                    <a:pt x="9" y="16"/>
                  </a:lnTo>
                  <a:lnTo>
                    <a:pt x="9" y="17"/>
                  </a:lnTo>
                  <a:lnTo>
                    <a:pt x="9" y="19"/>
                  </a:lnTo>
                  <a:lnTo>
                    <a:pt x="8" y="21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6"/>
                  </a:lnTo>
                  <a:lnTo>
                    <a:pt x="7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Freeform 219"/>
            <p:cNvSpPr>
              <a:spLocks/>
            </p:cNvSpPr>
            <p:nvPr/>
          </p:nvSpPr>
          <p:spPr bwMode="auto">
            <a:xfrm>
              <a:off x="1523" y="2113"/>
              <a:ext cx="49" cy="25"/>
            </a:xfrm>
            <a:custGeom>
              <a:avLst/>
              <a:gdLst>
                <a:gd name="T0" fmla="*/ 31 w 49"/>
                <a:gd name="T1" fmla="*/ 17 h 25"/>
                <a:gd name="T2" fmla="*/ 30 w 49"/>
                <a:gd name="T3" fmla="*/ 25 h 25"/>
                <a:gd name="T4" fmla="*/ 11 w 49"/>
                <a:gd name="T5" fmla="*/ 17 h 25"/>
                <a:gd name="T6" fmla="*/ 27 w 49"/>
                <a:gd name="T7" fmla="*/ 16 h 25"/>
                <a:gd name="T8" fmla="*/ 27 w 49"/>
                <a:gd name="T9" fmla="*/ 16 h 25"/>
                <a:gd name="T10" fmla="*/ 24 w 49"/>
                <a:gd name="T11" fmla="*/ 15 h 25"/>
                <a:gd name="T12" fmla="*/ 21 w 49"/>
                <a:gd name="T13" fmla="*/ 14 h 25"/>
                <a:gd name="T14" fmla="*/ 16 w 49"/>
                <a:gd name="T15" fmla="*/ 12 h 25"/>
                <a:gd name="T16" fmla="*/ 11 w 49"/>
                <a:gd name="T17" fmla="*/ 11 h 25"/>
                <a:gd name="T18" fmla="*/ 6 w 49"/>
                <a:gd name="T19" fmla="*/ 11 h 25"/>
                <a:gd name="T20" fmla="*/ 2 w 49"/>
                <a:gd name="T21" fmla="*/ 11 h 25"/>
                <a:gd name="T22" fmla="*/ 0 w 49"/>
                <a:gd name="T23" fmla="*/ 11 h 25"/>
                <a:gd name="T24" fmla="*/ 1 w 49"/>
                <a:gd name="T25" fmla="*/ 11 h 25"/>
                <a:gd name="T26" fmla="*/ 4 w 49"/>
                <a:gd name="T27" fmla="*/ 9 h 25"/>
                <a:gd name="T28" fmla="*/ 9 w 49"/>
                <a:gd name="T29" fmla="*/ 6 h 25"/>
                <a:gd name="T30" fmla="*/ 17 w 49"/>
                <a:gd name="T31" fmla="*/ 2 h 25"/>
                <a:gd name="T32" fmla="*/ 24 w 49"/>
                <a:gd name="T33" fmla="*/ 0 h 25"/>
                <a:gd name="T34" fmla="*/ 32 w 49"/>
                <a:gd name="T35" fmla="*/ 0 h 25"/>
                <a:gd name="T36" fmla="*/ 41 w 49"/>
                <a:gd name="T37" fmla="*/ 0 h 25"/>
                <a:gd name="T38" fmla="*/ 49 w 49"/>
                <a:gd name="T39" fmla="*/ 4 h 25"/>
                <a:gd name="T40" fmla="*/ 31 w 49"/>
                <a:gd name="T41" fmla="*/ 17 h 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9"/>
                <a:gd name="T64" fmla="*/ 0 h 25"/>
                <a:gd name="T65" fmla="*/ 49 w 49"/>
                <a:gd name="T66" fmla="*/ 25 h 2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9" h="25">
                  <a:moveTo>
                    <a:pt x="31" y="17"/>
                  </a:moveTo>
                  <a:lnTo>
                    <a:pt x="30" y="25"/>
                  </a:lnTo>
                  <a:lnTo>
                    <a:pt x="11" y="17"/>
                  </a:lnTo>
                  <a:lnTo>
                    <a:pt x="27" y="16"/>
                  </a:lnTo>
                  <a:lnTo>
                    <a:pt x="24" y="15"/>
                  </a:lnTo>
                  <a:lnTo>
                    <a:pt x="21" y="14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6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4" y="9"/>
                  </a:lnTo>
                  <a:lnTo>
                    <a:pt x="9" y="6"/>
                  </a:lnTo>
                  <a:lnTo>
                    <a:pt x="17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9" y="4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Freeform 220"/>
            <p:cNvSpPr>
              <a:spLocks/>
            </p:cNvSpPr>
            <p:nvPr/>
          </p:nvSpPr>
          <p:spPr bwMode="auto">
            <a:xfrm>
              <a:off x="1544" y="2119"/>
              <a:ext cx="17" cy="5"/>
            </a:xfrm>
            <a:custGeom>
              <a:avLst/>
              <a:gdLst>
                <a:gd name="T0" fmla="*/ 17 w 17"/>
                <a:gd name="T1" fmla="*/ 0 h 5"/>
                <a:gd name="T2" fmla="*/ 15 w 17"/>
                <a:gd name="T3" fmla="*/ 0 h 5"/>
                <a:gd name="T4" fmla="*/ 14 w 17"/>
                <a:gd name="T5" fmla="*/ 0 h 5"/>
                <a:gd name="T6" fmla="*/ 11 w 17"/>
                <a:gd name="T7" fmla="*/ 0 h 5"/>
                <a:gd name="T8" fmla="*/ 8 w 17"/>
                <a:gd name="T9" fmla="*/ 0 h 5"/>
                <a:gd name="T10" fmla="*/ 6 w 17"/>
                <a:gd name="T11" fmla="*/ 0 h 5"/>
                <a:gd name="T12" fmla="*/ 3 w 17"/>
                <a:gd name="T13" fmla="*/ 0 h 5"/>
                <a:gd name="T14" fmla="*/ 1 w 17"/>
                <a:gd name="T15" fmla="*/ 1 h 5"/>
                <a:gd name="T16" fmla="*/ 0 w 17"/>
                <a:gd name="T17" fmla="*/ 1 h 5"/>
                <a:gd name="T18" fmla="*/ 10 w 17"/>
                <a:gd name="T19" fmla="*/ 5 h 5"/>
                <a:gd name="T20" fmla="*/ 17 w 17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5"/>
                <a:gd name="T35" fmla="*/ 17 w 17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5">
                  <a:moveTo>
                    <a:pt x="17" y="0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0" y="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Freeform 221"/>
            <p:cNvSpPr>
              <a:spLocks/>
            </p:cNvSpPr>
            <p:nvPr/>
          </p:nvSpPr>
          <p:spPr bwMode="auto">
            <a:xfrm>
              <a:off x="1452" y="2291"/>
              <a:ext cx="68" cy="153"/>
            </a:xfrm>
            <a:custGeom>
              <a:avLst/>
              <a:gdLst>
                <a:gd name="T0" fmla="*/ 0 w 68"/>
                <a:gd name="T1" fmla="*/ 0 h 153"/>
                <a:gd name="T2" fmla="*/ 3 w 68"/>
                <a:gd name="T3" fmla="*/ 3 h 153"/>
                <a:gd name="T4" fmla="*/ 9 w 68"/>
                <a:gd name="T5" fmla="*/ 11 h 153"/>
                <a:gd name="T6" fmla="*/ 17 w 68"/>
                <a:gd name="T7" fmla="*/ 22 h 153"/>
                <a:gd name="T8" fmla="*/ 28 w 68"/>
                <a:gd name="T9" fmla="*/ 36 h 153"/>
                <a:gd name="T10" fmla="*/ 37 w 68"/>
                <a:gd name="T11" fmla="*/ 52 h 153"/>
                <a:gd name="T12" fmla="*/ 46 w 68"/>
                <a:gd name="T13" fmla="*/ 66 h 153"/>
                <a:gd name="T14" fmla="*/ 52 w 68"/>
                <a:gd name="T15" fmla="*/ 81 h 153"/>
                <a:gd name="T16" fmla="*/ 54 w 68"/>
                <a:gd name="T17" fmla="*/ 95 h 153"/>
                <a:gd name="T18" fmla="*/ 68 w 68"/>
                <a:gd name="T19" fmla="*/ 153 h 153"/>
                <a:gd name="T20" fmla="*/ 67 w 68"/>
                <a:gd name="T21" fmla="*/ 52 h 153"/>
                <a:gd name="T22" fmla="*/ 57 w 68"/>
                <a:gd name="T23" fmla="*/ 73 h 153"/>
                <a:gd name="T24" fmla="*/ 57 w 68"/>
                <a:gd name="T25" fmla="*/ 70 h 153"/>
                <a:gd name="T26" fmla="*/ 57 w 68"/>
                <a:gd name="T27" fmla="*/ 65 h 153"/>
                <a:gd name="T28" fmla="*/ 55 w 68"/>
                <a:gd name="T29" fmla="*/ 57 h 153"/>
                <a:gd name="T30" fmla="*/ 51 w 68"/>
                <a:gd name="T31" fmla="*/ 46 h 153"/>
                <a:gd name="T32" fmla="*/ 45 w 68"/>
                <a:gd name="T33" fmla="*/ 35 h 153"/>
                <a:gd name="T34" fmla="*/ 34 w 68"/>
                <a:gd name="T35" fmla="*/ 23 h 153"/>
                <a:gd name="T36" fmla="*/ 19 w 68"/>
                <a:gd name="T37" fmla="*/ 11 h 153"/>
                <a:gd name="T38" fmla="*/ 0 w 68"/>
                <a:gd name="T39" fmla="*/ 0 h 15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8"/>
                <a:gd name="T61" fmla="*/ 0 h 153"/>
                <a:gd name="T62" fmla="*/ 68 w 68"/>
                <a:gd name="T63" fmla="*/ 153 h 15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8" h="153">
                  <a:moveTo>
                    <a:pt x="0" y="0"/>
                  </a:moveTo>
                  <a:lnTo>
                    <a:pt x="3" y="3"/>
                  </a:lnTo>
                  <a:lnTo>
                    <a:pt x="9" y="11"/>
                  </a:lnTo>
                  <a:lnTo>
                    <a:pt x="17" y="22"/>
                  </a:lnTo>
                  <a:lnTo>
                    <a:pt x="28" y="36"/>
                  </a:lnTo>
                  <a:lnTo>
                    <a:pt x="37" y="52"/>
                  </a:lnTo>
                  <a:lnTo>
                    <a:pt x="46" y="66"/>
                  </a:lnTo>
                  <a:lnTo>
                    <a:pt x="52" y="81"/>
                  </a:lnTo>
                  <a:lnTo>
                    <a:pt x="54" y="95"/>
                  </a:lnTo>
                  <a:lnTo>
                    <a:pt x="68" y="153"/>
                  </a:lnTo>
                  <a:lnTo>
                    <a:pt x="67" y="52"/>
                  </a:lnTo>
                  <a:lnTo>
                    <a:pt x="57" y="73"/>
                  </a:lnTo>
                  <a:lnTo>
                    <a:pt x="57" y="70"/>
                  </a:lnTo>
                  <a:lnTo>
                    <a:pt x="57" y="65"/>
                  </a:lnTo>
                  <a:lnTo>
                    <a:pt x="55" y="57"/>
                  </a:lnTo>
                  <a:lnTo>
                    <a:pt x="51" y="46"/>
                  </a:lnTo>
                  <a:lnTo>
                    <a:pt x="45" y="35"/>
                  </a:lnTo>
                  <a:lnTo>
                    <a:pt x="34" y="23"/>
                  </a:lnTo>
                  <a:lnTo>
                    <a:pt x="19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222"/>
            <p:cNvSpPr>
              <a:spLocks/>
            </p:cNvSpPr>
            <p:nvPr/>
          </p:nvSpPr>
          <p:spPr bwMode="auto">
            <a:xfrm>
              <a:off x="1597" y="2448"/>
              <a:ext cx="94" cy="94"/>
            </a:xfrm>
            <a:custGeom>
              <a:avLst/>
              <a:gdLst>
                <a:gd name="T0" fmla="*/ 79 w 94"/>
                <a:gd name="T1" fmla="*/ 89 h 94"/>
                <a:gd name="T2" fmla="*/ 55 w 94"/>
                <a:gd name="T3" fmla="*/ 94 h 94"/>
                <a:gd name="T4" fmla="*/ 8 w 94"/>
                <a:gd name="T5" fmla="*/ 92 h 94"/>
                <a:gd name="T6" fmla="*/ 0 w 94"/>
                <a:gd name="T7" fmla="*/ 40 h 94"/>
                <a:gd name="T8" fmla="*/ 16 w 94"/>
                <a:gd name="T9" fmla="*/ 26 h 94"/>
                <a:gd name="T10" fmla="*/ 20 w 94"/>
                <a:gd name="T11" fmla="*/ 23 h 94"/>
                <a:gd name="T12" fmla="*/ 24 w 94"/>
                <a:gd name="T13" fmla="*/ 19 h 94"/>
                <a:gd name="T14" fmla="*/ 28 w 94"/>
                <a:gd name="T15" fmla="*/ 15 h 94"/>
                <a:gd name="T16" fmla="*/ 34 w 94"/>
                <a:gd name="T17" fmla="*/ 11 h 94"/>
                <a:gd name="T18" fmla="*/ 37 w 94"/>
                <a:gd name="T19" fmla="*/ 7 h 94"/>
                <a:gd name="T20" fmla="*/ 40 w 94"/>
                <a:gd name="T21" fmla="*/ 4 h 94"/>
                <a:gd name="T22" fmla="*/ 42 w 94"/>
                <a:gd name="T23" fmla="*/ 1 h 94"/>
                <a:gd name="T24" fmla="*/ 43 w 94"/>
                <a:gd name="T25" fmla="*/ 0 h 94"/>
                <a:gd name="T26" fmla="*/ 50 w 94"/>
                <a:gd name="T27" fmla="*/ 1 h 94"/>
                <a:gd name="T28" fmla="*/ 53 w 94"/>
                <a:gd name="T29" fmla="*/ 7 h 94"/>
                <a:gd name="T30" fmla="*/ 53 w 94"/>
                <a:gd name="T31" fmla="*/ 12 h 94"/>
                <a:gd name="T32" fmla="*/ 53 w 94"/>
                <a:gd name="T33" fmla="*/ 14 h 94"/>
                <a:gd name="T34" fmla="*/ 55 w 94"/>
                <a:gd name="T35" fmla="*/ 16 h 94"/>
                <a:gd name="T36" fmla="*/ 57 w 94"/>
                <a:gd name="T37" fmla="*/ 17 h 94"/>
                <a:gd name="T38" fmla="*/ 61 w 94"/>
                <a:gd name="T39" fmla="*/ 17 h 94"/>
                <a:gd name="T40" fmla="*/ 65 w 94"/>
                <a:gd name="T41" fmla="*/ 18 h 94"/>
                <a:gd name="T42" fmla="*/ 68 w 94"/>
                <a:gd name="T43" fmla="*/ 17 h 94"/>
                <a:gd name="T44" fmla="*/ 71 w 94"/>
                <a:gd name="T45" fmla="*/ 17 h 94"/>
                <a:gd name="T46" fmla="*/ 74 w 94"/>
                <a:gd name="T47" fmla="*/ 17 h 94"/>
                <a:gd name="T48" fmla="*/ 75 w 94"/>
                <a:gd name="T49" fmla="*/ 17 h 94"/>
                <a:gd name="T50" fmla="*/ 76 w 94"/>
                <a:gd name="T51" fmla="*/ 16 h 94"/>
                <a:gd name="T52" fmla="*/ 78 w 94"/>
                <a:gd name="T53" fmla="*/ 15 h 94"/>
                <a:gd name="T54" fmla="*/ 81 w 94"/>
                <a:gd name="T55" fmla="*/ 14 h 94"/>
                <a:gd name="T56" fmla="*/ 85 w 94"/>
                <a:gd name="T57" fmla="*/ 13 h 94"/>
                <a:gd name="T58" fmla="*/ 88 w 94"/>
                <a:gd name="T59" fmla="*/ 13 h 94"/>
                <a:gd name="T60" fmla="*/ 92 w 94"/>
                <a:gd name="T61" fmla="*/ 13 h 94"/>
                <a:gd name="T62" fmla="*/ 93 w 94"/>
                <a:gd name="T63" fmla="*/ 15 h 94"/>
                <a:gd name="T64" fmla="*/ 94 w 94"/>
                <a:gd name="T65" fmla="*/ 18 h 94"/>
                <a:gd name="T66" fmla="*/ 82 w 94"/>
                <a:gd name="T67" fmla="*/ 35 h 94"/>
                <a:gd name="T68" fmla="*/ 83 w 94"/>
                <a:gd name="T69" fmla="*/ 43 h 94"/>
                <a:gd name="T70" fmla="*/ 84 w 94"/>
                <a:gd name="T71" fmla="*/ 60 h 94"/>
                <a:gd name="T72" fmla="*/ 82 w 94"/>
                <a:gd name="T73" fmla="*/ 79 h 94"/>
                <a:gd name="T74" fmla="*/ 79 w 94"/>
                <a:gd name="T75" fmla="*/ 89 h 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4"/>
                <a:gd name="T115" fmla="*/ 0 h 94"/>
                <a:gd name="T116" fmla="*/ 94 w 94"/>
                <a:gd name="T117" fmla="*/ 94 h 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4" h="94">
                  <a:moveTo>
                    <a:pt x="79" y="89"/>
                  </a:moveTo>
                  <a:lnTo>
                    <a:pt x="55" y="94"/>
                  </a:lnTo>
                  <a:lnTo>
                    <a:pt x="8" y="92"/>
                  </a:lnTo>
                  <a:lnTo>
                    <a:pt x="0" y="40"/>
                  </a:lnTo>
                  <a:lnTo>
                    <a:pt x="16" y="26"/>
                  </a:lnTo>
                  <a:lnTo>
                    <a:pt x="20" y="23"/>
                  </a:lnTo>
                  <a:lnTo>
                    <a:pt x="24" y="19"/>
                  </a:lnTo>
                  <a:lnTo>
                    <a:pt x="28" y="15"/>
                  </a:lnTo>
                  <a:lnTo>
                    <a:pt x="34" y="11"/>
                  </a:lnTo>
                  <a:lnTo>
                    <a:pt x="37" y="7"/>
                  </a:lnTo>
                  <a:lnTo>
                    <a:pt x="40" y="4"/>
                  </a:lnTo>
                  <a:lnTo>
                    <a:pt x="42" y="1"/>
                  </a:lnTo>
                  <a:lnTo>
                    <a:pt x="43" y="0"/>
                  </a:lnTo>
                  <a:lnTo>
                    <a:pt x="50" y="1"/>
                  </a:lnTo>
                  <a:lnTo>
                    <a:pt x="53" y="7"/>
                  </a:lnTo>
                  <a:lnTo>
                    <a:pt x="53" y="12"/>
                  </a:lnTo>
                  <a:lnTo>
                    <a:pt x="53" y="14"/>
                  </a:lnTo>
                  <a:lnTo>
                    <a:pt x="55" y="16"/>
                  </a:lnTo>
                  <a:lnTo>
                    <a:pt x="57" y="17"/>
                  </a:lnTo>
                  <a:lnTo>
                    <a:pt x="61" y="17"/>
                  </a:lnTo>
                  <a:lnTo>
                    <a:pt x="65" y="18"/>
                  </a:lnTo>
                  <a:lnTo>
                    <a:pt x="68" y="17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5" y="17"/>
                  </a:lnTo>
                  <a:lnTo>
                    <a:pt x="76" y="16"/>
                  </a:lnTo>
                  <a:lnTo>
                    <a:pt x="78" y="15"/>
                  </a:lnTo>
                  <a:lnTo>
                    <a:pt x="81" y="14"/>
                  </a:lnTo>
                  <a:lnTo>
                    <a:pt x="85" y="13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3" y="15"/>
                  </a:lnTo>
                  <a:lnTo>
                    <a:pt x="94" y="18"/>
                  </a:lnTo>
                  <a:lnTo>
                    <a:pt x="82" y="35"/>
                  </a:lnTo>
                  <a:lnTo>
                    <a:pt x="83" y="43"/>
                  </a:lnTo>
                  <a:lnTo>
                    <a:pt x="84" y="60"/>
                  </a:lnTo>
                  <a:lnTo>
                    <a:pt x="82" y="79"/>
                  </a:lnTo>
                  <a:lnTo>
                    <a:pt x="79" y="89"/>
                  </a:lnTo>
                  <a:close/>
                </a:path>
              </a:pathLst>
            </a:custGeom>
            <a:solidFill>
              <a:srgbClr val="C459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Freeform 223"/>
            <p:cNvSpPr>
              <a:spLocks/>
            </p:cNvSpPr>
            <p:nvPr/>
          </p:nvSpPr>
          <p:spPr bwMode="auto">
            <a:xfrm>
              <a:off x="1313" y="2303"/>
              <a:ext cx="56" cy="176"/>
            </a:xfrm>
            <a:custGeom>
              <a:avLst/>
              <a:gdLst>
                <a:gd name="T0" fmla="*/ 56 w 56"/>
                <a:gd name="T1" fmla="*/ 0 h 176"/>
                <a:gd name="T2" fmla="*/ 54 w 56"/>
                <a:gd name="T3" fmla="*/ 22 h 176"/>
                <a:gd name="T4" fmla="*/ 52 w 56"/>
                <a:gd name="T5" fmla="*/ 72 h 176"/>
                <a:gd name="T6" fmla="*/ 51 w 56"/>
                <a:gd name="T7" fmla="*/ 124 h 176"/>
                <a:gd name="T8" fmla="*/ 52 w 56"/>
                <a:gd name="T9" fmla="*/ 154 h 176"/>
                <a:gd name="T10" fmla="*/ 55 w 56"/>
                <a:gd name="T11" fmla="*/ 176 h 176"/>
                <a:gd name="T12" fmla="*/ 0 w 56"/>
                <a:gd name="T13" fmla="*/ 133 h 176"/>
                <a:gd name="T14" fmla="*/ 13 w 56"/>
                <a:gd name="T15" fmla="*/ 112 h 176"/>
                <a:gd name="T16" fmla="*/ 37 w 56"/>
                <a:gd name="T17" fmla="*/ 146 h 176"/>
                <a:gd name="T18" fmla="*/ 24 w 56"/>
                <a:gd name="T19" fmla="*/ 22 h 176"/>
                <a:gd name="T20" fmla="*/ 37 w 56"/>
                <a:gd name="T21" fmla="*/ 56 h 176"/>
                <a:gd name="T22" fmla="*/ 56 w 56"/>
                <a:gd name="T23" fmla="*/ 0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6"/>
                <a:gd name="T37" fmla="*/ 0 h 176"/>
                <a:gd name="T38" fmla="*/ 56 w 56"/>
                <a:gd name="T39" fmla="*/ 176 h 1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6" h="176">
                  <a:moveTo>
                    <a:pt x="56" y="0"/>
                  </a:moveTo>
                  <a:lnTo>
                    <a:pt x="54" y="22"/>
                  </a:lnTo>
                  <a:lnTo>
                    <a:pt x="52" y="72"/>
                  </a:lnTo>
                  <a:lnTo>
                    <a:pt x="51" y="124"/>
                  </a:lnTo>
                  <a:lnTo>
                    <a:pt x="52" y="154"/>
                  </a:lnTo>
                  <a:lnTo>
                    <a:pt x="55" y="176"/>
                  </a:lnTo>
                  <a:lnTo>
                    <a:pt x="0" y="133"/>
                  </a:lnTo>
                  <a:lnTo>
                    <a:pt x="13" y="112"/>
                  </a:lnTo>
                  <a:lnTo>
                    <a:pt x="37" y="146"/>
                  </a:lnTo>
                  <a:lnTo>
                    <a:pt x="24" y="22"/>
                  </a:lnTo>
                  <a:lnTo>
                    <a:pt x="37" y="5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Freeform 224"/>
            <p:cNvSpPr>
              <a:spLocks/>
            </p:cNvSpPr>
            <p:nvPr/>
          </p:nvSpPr>
          <p:spPr bwMode="auto">
            <a:xfrm>
              <a:off x="1415" y="2038"/>
              <a:ext cx="90" cy="120"/>
            </a:xfrm>
            <a:custGeom>
              <a:avLst/>
              <a:gdLst>
                <a:gd name="T0" fmla="*/ 77 w 90"/>
                <a:gd name="T1" fmla="*/ 1 h 120"/>
                <a:gd name="T2" fmla="*/ 76 w 90"/>
                <a:gd name="T3" fmla="*/ 2 h 120"/>
                <a:gd name="T4" fmla="*/ 74 w 90"/>
                <a:gd name="T5" fmla="*/ 3 h 120"/>
                <a:gd name="T6" fmla="*/ 70 w 90"/>
                <a:gd name="T7" fmla="*/ 6 h 120"/>
                <a:gd name="T8" fmla="*/ 68 w 90"/>
                <a:gd name="T9" fmla="*/ 9 h 120"/>
                <a:gd name="T10" fmla="*/ 66 w 90"/>
                <a:gd name="T11" fmla="*/ 15 h 120"/>
                <a:gd name="T12" fmla="*/ 67 w 90"/>
                <a:gd name="T13" fmla="*/ 20 h 120"/>
                <a:gd name="T14" fmla="*/ 71 w 90"/>
                <a:gd name="T15" fmla="*/ 25 h 120"/>
                <a:gd name="T16" fmla="*/ 81 w 90"/>
                <a:gd name="T17" fmla="*/ 31 h 120"/>
                <a:gd name="T18" fmla="*/ 90 w 90"/>
                <a:gd name="T19" fmla="*/ 61 h 120"/>
                <a:gd name="T20" fmla="*/ 77 w 90"/>
                <a:gd name="T21" fmla="*/ 88 h 120"/>
                <a:gd name="T22" fmla="*/ 75 w 90"/>
                <a:gd name="T23" fmla="*/ 87 h 120"/>
                <a:gd name="T24" fmla="*/ 70 w 90"/>
                <a:gd name="T25" fmla="*/ 84 h 120"/>
                <a:gd name="T26" fmla="*/ 62 w 90"/>
                <a:gd name="T27" fmla="*/ 79 h 120"/>
                <a:gd name="T28" fmla="*/ 53 w 90"/>
                <a:gd name="T29" fmla="*/ 77 h 120"/>
                <a:gd name="T30" fmla="*/ 44 w 90"/>
                <a:gd name="T31" fmla="*/ 77 h 120"/>
                <a:gd name="T32" fmla="*/ 37 w 90"/>
                <a:gd name="T33" fmla="*/ 83 h 120"/>
                <a:gd name="T34" fmla="*/ 31 w 90"/>
                <a:gd name="T35" fmla="*/ 92 h 120"/>
                <a:gd name="T36" fmla="*/ 31 w 90"/>
                <a:gd name="T37" fmla="*/ 110 h 120"/>
                <a:gd name="T38" fmla="*/ 11 w 90"/>
                <a:gd name="T39" fmla="*/ 120 h 120"/>
                <a:gd name="T40" fmla="*/ 10 w 90"/>
                <a:gd name="T41" fmla="*/ 119 h 120"/>
                <a:gd name="T42" fmla="*/ 9 w 90"/>
                <a:gd name="T43" fmla="*/ 115 h 120"/>
                <a:gd name="T44" fmla="*/ 7 w 90"/>
                <a:gd name="T45" fmla="*/ 108 h 120"/>
                <a:gd name="T46" fmla="*/ 5 w 90"/>
                <a:gd name="T47" fmla="*/ 99 h 120"/>
                <a:gd name="T48" fmla="*/ 3 w 90"/>
                <a:gd name="T49" fmla="*/ 89 h 120"/>
                <a:gd name="T50" fmla="*/ 1 w 90"/>
                <a:gd name="T51" fmla="*/ 77 h 120"/>
                <a:gd name="T52" fmla="*/ 0 w 90"/>
                <a:gd name="T53" fmla="*/ 66 h 120"/>
                <a:gd name="T54" fmla="*/ 0 w 90"/>
                <a:gd name="T55" fmla="*/ 54 h 120"/>
                <a:gd name="T56" fmla="*/ 2 w 90"/>
                <a:gd name="T57" fmla="*/ 42 h 120"/>
                <a:gd name="T58" fmla="*/ 4 w 90"/>
                <a:gd name="T59" fmla="*/ 31 h 120"/>
                <a:gd name="T60" fmla="*/ 9 w 90"/>
                <a:gd name="T61" fmla="*/ 20 h 120"/>
                <a:gd name="T62" fmla="*/ 17 w 90"/>
                <a:gd name="T63" fmla="*/ 11 h 120"/>
                <a:gd name="T64" fmla="*/ 27 w 90"/>
                <a:gd name="T65" fmla="*/ 5 h 120"/>
                <a:gd name="T66" fmla="*/ 41 w 90"/>
                <a:gd name="T67" fmla="*/ 1 h 120"/>
                <a:gd name="T68" fmla="*/ 57 w 90"/>
                <a:gd name="T69" fmla="*/ 0 h 120"/>
                <a:gd name="T70" fmla="*/ 77 w 90"/>
                <a:gd name="T71" fmla="*/ 1 h 1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"/>
                <a:gd name="T109" fmla="*/ 0 h 120"/>
                <a:gd name="T110" fmla="*/ 90 w 90"/>
                <a:gd name="T111" fmla="*/ 120 h 1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" h="120">
                  <a:moveTo>
                    <a:pt x="77" y="1"/>
                  </a:moveTo>
                  <a:lnTo>
                    <a:pt x="76" y="2"/>
                  </a:lnTo>
                  <a:lnTo>
                    <a:pt x="74" y="3"/>
                  </a:lnTo>
                  <a:lnTo>
                    <a:pt x="70" y="6"/>
                  </a:lnTo>
                  <a:lnTo>
                    <a:pt x="68" y="9"/>
                  </a:lnTo>
                  <a:lnTo>
                    <a:pt x="66" y="15"/>
                  </a:lnTo>
                  <a:lnTo>
                    <a:pt x="67" y="20"/>
                  </a:lnTo>
                  <a:lnTo>
                    <a:pt x="71" y="25"/>
                  </a:lnTo>
                  <a:lnTo>
                    <a:pt x="81" y="31"/>
                  </a:lnTo>
                  <a:lnTo>
                    <a:pt x="90" y="61"/>
                  </a:lnTo>
                  <a:lnTo>
                    <a:pt x="77" y="88"/>
                  </a:lnTo>
                  <a:lnTo>
                    <a:pt x="75" y="87"/>
                  </a:lnTo>
                  <a:lnTo>
                    <a:pt x="70" y="84"/>
                  </a:lnTo>
                  <a:lnTo>
                    <a:pt x="62" y="79"/>
                  </a:lnTo>
                  <a:lnTo>
                    <a:pt x="53" y="77"/>
                  </a:lnTo>
                  <a:lnTo>
                    <a:pt x="44" y="77"/>
                  </a:lnTo>
                  <a:lnTo>
                    <a:pt x="37" y="83"/>
                  </a:lnTo>
                  <a:lnTo>
                    <a:pt x="31" y="92"/>
                  </a:lnTo>
                  <a:lnTo>
                    <a:pt x="31" y="110"/>
                  </a:lnTo>
                  <a:lnTo>
                    <a:pt x="11" y="120"/>
                  </a:lnTo>
                  <a:lnTo>
                    <a:pt x="10" y="119"/>
                  </a:lnTo>
                  <a:lnTo>
                    <a:pt x="9" y="115"/>
                  </a:lnTo>
                  <a:lnTo>
                    <a:pt x="7" y="108"/>
                  </a:lnTo>
                  <a:lnTo>
                    <a:pt x="5" y="99"/>
                  </a:lnTo>
                  <a:lnTo>
                    <a:pt x="3" y="89"/>
                  </a:lnTo>
                  <a:lnTo>
                    <a:pt x="1" y="77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2" y="42"/>
                  </a:lnTo>
                  <a:lnTo>
                    <a:pt x="4" y="31"/>
                  </a:lnTo>
                  <a:lnTo>
                    <a:pt x="9" y="20"/>
                  </a:lnTo>
                  <a:lnTo>
                    <a:pt x="17" y="11"/>
                  </a:lnTo>
                  <a:lnTo>
                    <a:pt x="27" y="5"/>
                  </a:lnTo>
                  <a:lnTo>
                    <a:pt x="41" y="1"/>
                  </a:lnTo>
                  <a:lnTo>
                    <a:pt x="57" y="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Freeform 225"/>
            <p:cNvSpPr>
              <a:spLocks/>
            </p:cNvSpPr>
            <p:nvPr/>
          </p:nvSpPr>
          <p:spPr bwMode="auto">
            <a:xfrm>
              <a:off x="1408" y="2045"/>
              <a:ext cx="81" cy="91"/>
            </a:xfrm>
            <a:custGeom>
              <a:avLst/>
              <a:gdLst>
                <a:gd name="T0" fmla="*/ 68 w 81"/>
                <a:gd name="T1" fmla="*/ 0 h 91"/>
                <a:gd name="T2" fmla="*/ 67 w 81"/>
                <a:gd name="T3" fmla="*/ 1 h 91"/>
                <a:gd name="T4" fmla="*/ 64 w 81"/>
                <a:gd name="T5" fmla="*/ 3 h 91"/>
                <a:gd name="T6" fmla="*/ 62 w 81"/>
                <a:gd name="T7" fmla="*/ 6 h 91"/>
                <a:gd name="T8" fmla="*/ 60 w 81"/>
                <a:gd name="T9" fmla="*/ 10 h 91"/>
                <a:gd name="T10" fmla="*/ 59 w 81"/>
                <a:gd name="T11" fmla="*/ 14 h 91"/>
                <a:gd name="T12" fmla="*/ 59 w 81"/>
                <a:gd name="T13" fmla="*/ 18 h 91"/>
                <a:gd name="T14" fmla="*/ 62 w 81"/>
                <a:gd name="T15" fmla="*/ 23 h 91"/>
                <a:gd name="T16" fmla="*/ 70 w 81"/>
                <a:gd name="T17" fmla="*/ 27 h 91"/>
                <a:gd name="T18" fmla="*/ 81 w 81"/>
                <a:gd name="T19" fmla="*/ 46 h 91"/>
                <a:gd name="T20" fmla="*/ 72 w 81"/>
                <a:gd name="T21" fmla="*/ 66 h 91"/>
                <a:gd name="T22" fmla="*/ 70 w 81"/>
                <a:gd name="T23" fmla="*/ 65 h 91"/>
                <a:gd name="T24" fmla="*/ 64 w 81"/>
                <a:gd name="T25" fmla="*/ 63 h 91"/>
                <a:gd name="T26" fmla="*/ 58 w 81"/>
                <a:gd name="T27" fmla="*/ 60 h 91"/>
                <a:gd name="T28" fmla="*/ 51 w 81"/>
                <a:gd name="T29" fmla="*/ 59 h 91"/>
                <a:gd name="T30" fmla="*/ 44 w 81"/>
                <a:gd name="T31" fmla="*/ 59 h 91"/>
                <a:gd name="T32" fmla="*/ 37 w 81"/>
                <a:gd name="T33" fmla="*/ 62 h 91"/>
                <a:gd name="T34" fmla="*/ 33 w 81"/>
                <a:gd name="T35" fmla="*/ 70 h 91"/>
                <a:gd name="T36" fmla="*/ 33 w 81"/>
                <a:gd name="T37" fmla="*/ 83 h 91"/>
                <a:gd name="T38" fmla="*/ 17 w 81"/>
                <a:gd name="T39" fmla="*/ 91 h 91"/>
                <a:gd name="T40" fmla="*/ 16 w 81"/>
                <a:gd name="T41" fmla="*/ 91 h 91"/>
                <a:gd name="T42" fmla="*/ 15 w 81"/>
                <a:gd name="T43" fmla="*/ 89 h 91"/>
                <a:gd name="T44" fmla="*/ 12 w 81"/>
                <a:gd name="T45" fmla="*/ 86 h 91"/>
                <a:gd name="T46" fmla="*/ 9 w 81"/>
                <a:gd name="T47" fmla="*/ 82 h 91"/>
                <a:gd name="T48" fmla="*/ 6 w 81"/>
                <a:gd name="T49" fmla="*/ 77 h 91"/>
                <a:gd name="T50" fmla="*/ 3 w 81"/>
                <a:gd name="T51" fmla="*/ 71 h 91"/>
                <a:gd name="T52" fmla="*/ 1 w 81"/>
                <a:gd name="T53" fmla="*/ 65 h 91"/>
                <a:gd name="T54" fmla="*/ 0 w 81"/>
                <a:gd name="T55" fmla="*/ 58 h 91"/>
                <a:gd name="T56" fmla="*/ 0 w 81"/>
                <a:gd name="T57" fmla="*/ 50 h 91"/>
                <a:gd name="T58" fmla="*/ 1 w 81"/>
                <a:gd name="T59" fmla="*/ 43 h 91"/>
                <a:gd name="T60" fmla="*/ 5 w 81"/>
                <a:gd name="T61" fmla="*/ 36 h 91"/>
                <a:gd name="T62" fmla="*/ 11 w 81"/>
                <a:gd name="T63" fmla="*/ 28 h 91"/>
                <a:gd name="T64" fmla="*/ 19 w 81"/>
                <a:gd name="T65" fmla="*/ 21 h 91"/>
                <a:gd name="T66" fmla="*/ 32 w 81"/>
                <a:gd name="T67" fmla="*/ 14 h 91"/>
                <a:gd name="T68" fmla="*/ 48 w 81"/>
                <a:gd name="T69" fmla="*/ 6 h 91"/>
                <a:gd name="T70" fmla="*/ 68 w 81"/>
                <a:gd name="T71" fmla="*/ 0 h 9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1"/>
                <a:gd name="T109" fmla="*/ 0 h 91"/>
                <a:gd name="T110" fmla="*/ 81 w 81"/>
                <a:gd name="T111" fmla="*/ 91 h 9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1" h="91">
                  <a:moveTo>
                    <a:pt x="68" y="0"/>
                  </a:moveTo>
                  <a:lnTo>
                    <a:pt x="67" y="1"/>
                  </a:lnTo>
                  <a:lnTo>
                    <a:pt x="64" y="3"/>
                  </a:lnTo>
                  <a:lnTo>
                    <a:pt x="62" y="6"/>
                  </a:lnTo>
                  <a:lnTo>
                    <a:pt x="60" y="10"/>
                  </a:lnTo>
                  <a:lnTo>
                    <a:pt x="59" y="14"/>
                  </a:lnTo>
                  <a:lnTo>
                    <a:pt x="59" y="18"/>
                  </a:lnTo>
                  <a:lnTo>
                    <a:pt x="62" y="23"/>
                  </a:lnTo>
                  <a:lnTo>
                    <a:pt x="70" y="27"/>
                  </a:lnTo>
                  <a:lnTo>
                    <a:pt x="81" y="46"/>
                  </a:lnTo>
                  <a:lnTo>
                    <a:pt x="72" y="66"/>
                  </a:lnTo>
                  <a:lnTo>
                    <a:pt x="70" y="65"/>
                  </a:lnTo>
                  <a:lnTo>
                    <a:pt x="64" y="63"/>
                  </a:lnTo>
                  <a:lnTo>
                    <a:pt x="58" y="60"/>
                  </a:lnTo>
                  <a:lnTo>
                    <a:pt x="51" y="59"/>
                  </a:lnTo>
                  <a:lnTo>
                    <a:pt x="44" y="59"/>
                  </a:lnTo>
                  <a:lnTo>
                    <a:pt x="37" y="62"/>
                  </a:lnTo>
                  <a:lnTo>
                    <a:pt x="33" y="70"/>
                  </a:lnTo>
                  <a:lnTo>
                    <a:pt x="33" y="83"/>
                  </a:lnTo>
                  <a:lnTo>
                    <a:pt x="17" y="91"/>
                  </a:lnTo>
                  <a:lnTo>
                    <a:pt x="16" y="91"/>
                  </a:lnTo>
                  <a:lnTo>
                    <a:pt x="15" y="89"/>
                  </a:lnTo>
                  <a:lnTo>
                    <a:pt x="12" y="86"/>
                  </a:lnTo>
                  <a:lnTo>
                    <a:pt x="9" y="82"/>
                  </a:lnTo>
                  <a:lnTo>
                    <a:pt x="6" y="77"/>
                  </a:lnTo>
                  <a:lnTo>
                    <a:pt x="3" y="71"/>
                  </a:lnTo>
                  <a:lnTo>
                    <a:pt x="1" y="65"/>
                  </a:lnTo>
                  <a:lnTo>
                    <a:pt x="0" y="58"/>
                  </a:lnTo>
                  <a:lnTo>
                    <a:pt x="0" y="50"/>
                  </a:lnTo>
                  <a:lnTo>
                    <a:pt x="1" y="43"/>
                  </a:lnTo>
                  <a:lnTo>
                    <a:pt x="5" y="36"/>
                  </a:lnTo>
                  <a:lnTo>
                    <a:pt x="11" y="28"/>
                  </a:lnTo>
                  <a:lnTo>
                    <a:pt x="19" y="21"/>
                  </a:lnTo>
                  <a:lnTo>
                    <a:pt x="32" y="14"/>
                  </a:lnTo>
                  <a:lnTo>
                    <a:pt x="48" y="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Freeform 226"/>
            <p:cNvSpPr>
              <a:spLocks/>
            </p:cNvSpPr>
            <p:nvPr/>
          </p:nvSpPr>
          <p:spPr bwMode="auto">
            <a:xfrm>
              <a:off x="1267" y="2213"/>
              <a:ext cx="325" cy="562"/>
            </a:xfrm>
            <a:custGeom>
              <a:avLst/>
              <a:gdLst>
                <a:gd name="T0" fmla="*/ 133 w 325"/>
                <a:gd name="T1" fmla="*/ 0 h 562"/>
                <a:gd name="T2" fmla="*/ 223 w 325"/>
                <a:gd name="T3" fmla="*/ 43 h 562"/>
                <a:gd name="T4" fmla="*/ 275 w 325"/>
                <a:gd name="T5" fmla="*/ 121 h 562"/>
                <a:gd name="T6" fmla="*/ 279 w 325"/>
                <a:gd name="T7" fmla="*/ 159 h 562"/>
                <a:gd name="T8" fmla="*/ 223 w 325"/>
                <a:gd name="T9" fmla="*/ 75 h 562"/>
                <a:gd name="T10" fmla="*/ 284 w 325"/>
                <a:gd name="T11" fmla="*/ 207 h 562"/>
                <a:gd name="T12" fmla="*/ 291 w 325"/>
                <a:gd name="T13" fmla="*/ 258 h 562"/>
                <a:gd name="T14" fmla="*/ 254 w 325"/>
                <a:gd name="T15" fmla="*/ 256 h 562"/>
                <a:gd name="T16" fmla="*/ 216 w 325"/>
                <a:gd name="T17" fmla="*/ 221 h 562"/>
                <a:gd name="T18" fmla="*/ 156 w 325"/>
                <a:gd name="T19" fmla="*/ 238 h 562"/>
                <a:gd name="T20" fmla="*/ 213 w 325"/>
                <a:gd name="T21" fmla="*/ 251 h 562"/>
                <a:gd name="T22" fmla="*/ 154 w 325"/>
                <a:gd name="T23" fmla="*/ 294 h 562"/>
                <a:gd name="T24" fmla="*/ 246 w 325"/>
                <a:gd name="T25" fmla="*/ 280 h 562"/>
                <a:gd name="T26" fmla="*/ 312 w 325"/>
                <a:gd name="T27" fmla="*/ 284 h 562"/>
                <a:gd name="T28" fmla="*/ 325 w 325"/>
                <a:gd name="T29" fmla="*/ 362 h 562"/>
                <a:gd name="T30" fmla="*/ 133 w 325"/>
                <a:gd name="T31" fmla="*/ 342 h 562"/>
                <a:gd name="T32" fmla="*/ 261 w 325"/>
                <a:gd name="T33" fmla="*/ 378 h 562"/>
                <a:gd name="T34" fmla="*/ 106 w 325"/>
                <a:gd name="T35" fmla="*/ 362 h 562"/>
                <a:gd name="T36" fmla="*/ 104 w 325"/>
                <a:gd name="T37" fmla="*/ 355 h 562"/>
                <a:gd name="T38" fmla="*/ 98 w 325"/>
                <a:gd name="T39" fmla="*/ 335 h 562"/>
                <a:gd name="T40" fmla="*/ 91 w 325"/>
                <a:gd name="T41" fmla="*/ 305 h 562"/>
                <a:gd name="T42" fmla="*/ 83 w 325"/>
                <a:gd name="T43" fmla="*/ 267 h 562"/>
                <a:gd name="T44" fmla="*/ 78 w 325"/>
                <a:gd name="T45" fmla="*/ 225 h 562"/>
                <a:gd name="T46" fmla="*/ 75 w 325"/>
                <a:gd name="T47" fmla="*/ 182 h 562"/>
                <a:gd name="T48" fmla="*/ 76 w 325"/>
                <a:gd name="T49" fmla="*/ 139 h 562"/>
                <a:gd name="T50" fmla="*/ 83 w 325"/>
                <a:gd name="T51" fmla="*/ 99 h 562"/>
                <a:gd name="T52" fmla="*/ 81 w 325"/>
                <a:gd name="T53" fmla="*/ 103 h 562"/>
                <a:gd name="T54" fmla="*/ 77 w 325"/>
                <a:gd name="T55" fmla="*/ 115 h 562"/>
                <a:gd name="T56" fmla="*/ 72 w 325"/>
                <a:gd name="T57" fmla="*/ 131 h 562"/>
                <a:gd name="T58" fmla="*/ 67 w 325"/>
                <a:gd name="T59" fmla="*/ 151 h 562"/>
                <a:gd name="T60" fmla="*/ 62 w 325"/>
                <a:gd name="T61" fmla="*/ 174 h 562"/>
                <a:gd name="T62" fmla="*/ 60 w 325"/>
                <a:gd name="T63" fmla="*/ 198 h 562"/>
                <a:gd name="T64" fmla="*/ 60 w 325"/>
                <a:gd name="T65" fmla="*/ 221 h 562"/>
                <a:gd name="T66" fmla="*/ 65 w 325"/>
                <a:gd name="T67" fmla="*/ 243 h 562"/>
                <a:gd name="T68" fmla="*/ 44 w 325"/>
                <a:gd name="T69" fmla="*/ 188 h 562"/>
                <a:gd name="T70" fmla="*/ 70 w 325"/>
                <a:gd name="T71" fmla="*/ 318 h 562"/>
                <a:gd name="T72" fmla="*/ 23 w 325"/>
                <a:gd name="T73" fmla="*/ 388 h 562"/>
                <a:gd name="T74" fmla="*/ 75 w 325"/>
                <a:gd name="T75" fmla="*/ 364 h 562"/>
                <a:gd name="T76" fmla="*/ 44 w 325"/>
                <a:gd name="T77" fmla="*/ 443 h 562"/>
                <a:gd name="T78" fmla="*/ 98 w 325"/>
                <a:gd name="T79" fmla="*/ 388 h 562"/>
                <a:gd name="T80" fmla="*/ 216 w 325"/>
                <a:gd name="T81" fmla="*/ 402 h 562"/>
                <a:gd name="T82" fmla="*/ 229 w 325"/>
                <a:gd name="T83" fmla="*/ 484 h 562"/>
                <a:gd name="T84" fmla="*/ 246 w 325"/>
                <a:gd name="T85" fmla="*/ 405 h 562"/>
                <a:gd name="T86" fmla="*/ 297 w 325"/>
                <a:gd name="T87" fmla="*/ 402 h 562"/>
                <a:gd name="T88" fmla="*/ 298 w 325"/>
                <a:gd name="T89" fmla="*/ 562 h 562"/>
                <a:gd name="T90" fmla="*/ 78 w 325"/>
                <a:gd name="T91" fmla="*/ 554 h 562"/>
                <a:gd name="T92" fmla="*/ 0 w 325"/>
                <a:gd name="T93" fmla="*/ 405 h 562"/>
                <a:gd name="T94" fmla="*/ 0 w 325"/>
                <a:gd name="T95" fmla="*/ 402 h 562"/>
                <a:gd name="T96" fmla="*/ 0 w 325"/>
                <a:gd name="T97" fmla="*/ 393 h 562"/>
                <a:gd name="T98" fmla="*/ 1 w 325"/>
                <a:gd name="T99" fmla="*/ 378 h 562"/>
                <a:gd name="T100" fmla="*/ 2 w 325"/>
                <a:gd name="T101" fmla="*/ 359 h 562"/>
                <a:gd name="T102" fmla="*/ 3 w 325"/>
                <a:gd name="T103" fmla="*/ 336 h 562"/>
                <a:gd name="T104" fmla="*/ 6 w 325"/>
                <a:gd name="T105" fmla="*/ 310 h 562"/>
                <a:gd name="T106" fmla="*/ 11 w 325"/>
                <a:gd name="T107" fmla="*/ 280 h 562"/>
                <a:gd name="T108" fmla="*/ 15 w 325"/>
                <a:gd name="T109" fmla="*/ 249 h 562"/>
                <a:gd name="T110" fmla="*/ 22 w 325"/>
                <a:gd name="T111" fmla="*/ 217 h 562"/>
                <a:gd name="T112" fmla="*/ 31 w 325"/>
                <a:gd name="T113" fmla="*/ 182 h 562"/>
                <a:gd name="T114" fmla="*/ 42 w 325"/>
                <a:gd name="T115" fmla="*/ 148 h 562"/>
                <a:gd name="T116" fmla="*/ 55 w 325"/>
                <a:gd name="T117" fmla="*/ 116 h 562"/>
                <a:gd name="T118" fmla="*/ 70 w 325"/>
                <a:gd name="T119" fmla="*/ 84 h 562"/>
                <a:gd name="T120" fmla="*/ 88 w 325"/>
                <a:gd name="T121" fmla="*/ 53 h 562"/>
                <a:gd name="T122" fmla="*/ 109 w 325"/>
                <a:gd name="T123" fmla="*/ 25 h 562"/>
                <a:gd name="T124" fmla="*/ 133 w 325"/>
                <a:gd name="T125" fmla="*/ 0 h 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5"/>
                <a:gd name="T190" fmla="*/ 0 h 562"/>
                <a:gd name="T191" fmla="*/ 325 w 325"/>
                <a:gd name="T192" fmla="*/ 562 h 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5" h="562">
                  <a:moveTo>
                    <a:pt x="133" y="0"/>
                  </a:moveTo>
                  <a:lnTo>
                    <a:pt x="223" y="43"/>
                  </a:lnTo>
                  <a:lnTo>
                    <a:pt x="275" y="121"/>
                  </a:lnTo>
                  <a:lnTo>
                    <a:pt x="279" y="159"/>
                  </a:lnTo>
                  <a:lnTo>
                    <a:pt x="223" y="75"/>
                  </a:lnTo>
                  <a:lnTo>
                    <a:pt x="284" y="207"/>
                  </a:lnTo>
                  <a:lnTo>
                    <a:pt x="291" y="258"/>
                  </a:lnTo>
                  <a:lnTo>
                    <a:pt x="254" y="256"/>
                  </a:lnTo>
                  <a:lnTo>
                    <a:pt x="216" y="221"/>
                  </a:lnTo>
                  <a:lnTo>
                    <a:pt x="156" y="238"/>
                  </a:lnTo>
                  <a:lnTo>
                    <a:pt x="213" y="251"/>
                  </a:lnTo>
                  <a:lnTo>
                    <a:pt x="154" y="294"/>
                  </a:lnTo>
                  <a:lnTo>
                    <a:pt x="246" y="280"/>
                  </a:lnTo>
                  <a:lnTo>
                    <a:pt x="312" y="284"/>
                  </a:lnTo>
                  <a:lnTo>
                    <a:pt x="325" y="362"/>
                  </a:lnTo>
                  <a:lnTo>
                    <a:pt x="133" y="342"/>
                  </a:lnTo>
                  <a:lnTo>
                    <a:pt x="261" y="378"/>
                  </a:lnTo>
                  <a:lnTo>
                    <a:pt x="106" y="362"/>
                  </a:lnTo>
                  <a:lnTo>
                    <a:pt x="104" y="355"/>
                  </a:lnTo>
                  <a:lnTo>
                    <a:pt x="98" y="335"/>
                  </a:lnTo>
                  <a:lnTo>
                    <a:pt x="91" y="305"/>
                  </a:lnTo>
                  <a:lnTo>
                    <a:pt x="83" y="267"/>
                  </a:lnTo>
                  <a:lnTo>
                    <a:pt x="78" y="225"/>
                  </a:lnTo>
                  <a:lnTo>
                    <a:pt x="75" y="182"/>
                  </a:lnTo>
                  <a:lnTo>
                    <a:pt x="76" y="139"/>
                  </a:lnTo>
                  <a:lnTo>
                    <a:pt x="83" y="99"/>
                  </a:lnTo>
                  <a:lnTo>
                    <a:pt x="81" y="103"/>
                  </a:lnTo>
                  <a:lnTo>
                    <a:pt x="77" y="115"/>
                  </a:lnTo>
                  <a:lnTo>
                    <a:pt x="72" y="131"/>
                  </a:lnTo>
                  <a:lnTo>
                    <a:pt x="67" y="151"/>
                  </a:lnTo>
                  <a:lnTo>
                    <a:pt x="62" y="174"/>
                  </a:lnTo>
                  <a:lnTo>
                    <a:pt x="60" y="198"/>
                  </a:lnTo>
                  <a:lnTo>
                    <a:pt x="60" y="221"/>
                  </a:lnTo>
                  <a:lnTo>
                    <a:pt x="65" y="243"/>
                  </a:lnTo>
                  <a:lnTo>
                    <a:pt x="44" y="188"/>
                  </a:lnTo>
                  <a:lnTo>
                    <a:pt x="70" y="318"/>
                  </a:lnTo>
                  <a:lnTo>
                    <a:pt x="23" y="388"/>
                  </a:lnTo>
                  <a:lnTo>
                    <a:pt x="75" y="364"/>
                  </a:lnTo>
                  <a:lnTo>
                    <a:pt x="44" y="443"/>
                  </a:lnTo>
                  <a:lnTo>
                    <a:pt x="98" y="388"/>
                  </a:lnTo>
                  <a:lnTo>
                    <a:pt x="216" y="402"/>
                  </a:lnTo>
                  <a:lnTo>
                    <a:pt x="229" y="484"/>
                  </a:lnTo>
                  <a:lnTo>
                    <a:pt x="246" y="405"/>
                  </a:lnTo>
                  <a:lnTo>
                    <a:pt x="297" y="402"/>
                  </a:lnTo>
                  <a:lnTo>
                    <a:pt x="298" y="562"/>
                  </a:lnTo>
                  <a:lnTo>
                    <a:pt x="78" y="554"/>
                  </a:lnTo>
                  <a:lnTo>
                    <a:pt x="0" y="405"/>
                  </a:lnTo>
                  <a:lnTo>
                    <a:pt x="0" y="402"/>
                  </a:lnTo>
                  <a:lnTo>
                    <a:pt x="0" y="393"/>
                  </a:lnTo>
                  <a:lnTo>
                    <a:pt x="1" y="378"/>
                  </a:lnTo>
                  <a:lnTo>
                    <a:pt x="2" y="359"/>
                  </a:lnTo>
                  <a:lnTo>
                    <a:pt x="3" y="336"/>
                  </a:lnTo>
                  <a:lnTo>
                    <a:pt x="6" y="310"/>
                  </a:lnTo>
                  <a:lnTo>
                    <a:pt x="11" y="280"/>
                  </a:lnTo>
                  <a:lnTo>
                    <a:pt x="15" y="249"/>
                  </a:lnTo>
                  <a:lnTo>
                    <a:pt x="22" y="217"/>
                  </a:lnTo>
                  <a:lnTo>
                    <a:pt x="31" y="182"/>
                  </a:lnTo>
                  <a:lnTo>
                    <a:pt x="42" y="148"/>
                  </a:lnTo>
                  <a:lnTo>
                    <a:pt x="55" y="116"/>
                  </a:lnTo>
                  <a:lnTo>
                    <a:pt x="70" y="84"/>
                  </a:lnTo>
                  <a:lnTo>
                    <a:pt x="88" y="53"/>
                  </a:lnTo>
                  <a:lnTo>
                    <a:pt x="109" y="2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Freeform 227"/>
            <p:cNvSpPr>
              <a:spLocks/>
            </p:cNvSpPr>
            <p:nvPr/>
          </p:nvSpPr>
          <p:spPr bwMode="auto">
            <a:xfrm>
              <a:off x="1357" y="2312"/>
              <a:ext cx="43" cy="169"/>
            </a:xfrm>
            <a:custGeom>
              <a:avLst/>
              <a:gdLst>
                <a:gd name="T0" fmla="*/ 0 w 43"/>
                <a:gd name="T1" fmla="*/ 169 h 169"/>
                <a:gd name="T2" fmla="*/ 43 w 43"/>
                <a:gd name="T3" fmla="*/ 163 h 169"/>
                <a:gd name="T4" fmla="*/ 39 w 43"/>
                <a:gd name="T5" fmla="*/ 0 h 169"/>
                <a:gd name="T6" fmla="*/ 0 w 43"/>
                <a:gd name="T7" fmla="*/ 169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169"/>
                <a:gd name="T14" fmla="*/ 43 w 43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169">
                  <a:moveTo>
                    <a:pt x="0" y="169"/>
                  </a:moveTo>
                  <a:lnTo>
                    <a:pt x="43" y="163"/>
                  </a:lnTo>
                  <a:lnTo>
                    <a:pt x="39" y="0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BAE5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Freeform 228"/>
            <p:cNvSpPr>
              <a:spLocks/>
            </p:cNvSpPr>
            <p:nvPr/>
          </p:nvSpPr>
          <p:spPr bwMode="auto">
            <a:xfrm>
              <a:off x="1390" y="2220"/>
              <a:ext cx="33" cy="39"/>
            </a:xfrm>
            <a:custGeom>
              <a:avLst/>
              <a:gdLst>
                <a:gd name="T0" fmla="*/ 29 w 33"/>
                <a:gd name="T1" fmla="*/ 11 h 39"/>
                <a:gd name="T2" fmla="*/ 33 w 33"/>
                <a:gd name="T3" fmla="*/ 39 h 39"/>
                <a:gd name="T4" fmla="*/ 0 w 33"/>
                <a:gd name="T5" fmla="*/ 13 h 39"/>
                <a:gd name="T6" fmla="*/ 9 w 33"/>
                <a:gd name="T7" fmla="*/ 0 h 39"/>
                <a:gd name="T8" fmla="*/ 29 w 33"/>
                <a:gd name="T9" fmla="*/ 11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9"/>
                <a:gd name="T17" fmla="*/ 33 w 33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9">
                  <a:moveTo>
                    <a:pt x="29" y="11"/>
                  </a:moveTo>
                  <a:lnTo>
                    <a:pt x="33" y="39"/>
                  </a:lnTo>
                  <a:lnTo>
                    <a:pt x="0" y="13"/>
                  </a:lnTo>
                  <a:lnTo>
                    <a:pt x="9" y="0"/>
                  </a:lnTo>
                  <a:lnTo>
                    <a:pt x="29" y="11"/>
                  </a:lnTo>
                  <a:close/>
                </a:path>
              </a:pathLst>
            </a:custGeom>
            <a:solidFill>
              <a:srgbClr val="BAE5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Freeform 229"/>
            <p:cNvSpPr>
              <a:spLocks/>
            </p:cNvSpPr>
            <p:nvPr/>
          </p:nvSpPr>
          <p:spPr bwMode="auto">
            <a:xfrm>
              <a:off x="1357" y="2606"/>
              <a:ext cx="83" cy="82"/>
            </a:xfrm>
            <a:custGeom>
              <a:avLst/>
              <a:gdLst>
                <a:gd name="T0" fmla="*/ 83 w 83"/>
                <a:gd name="T1" fmla="*/ 82 h 82"/>
                <a:gd name="T2" fmla="*/ 81 w 83"/>
                <a:gd name="T3" fmla="*/ 60 h 82"/>
                <a:gd name="T4" fmla="*/ 14 w 83"/>
                <a:gd name="T5" fmla="*/ 0 h 82"/>
                <a:gd name="T6" fmla="*/ 35 w 83"/>
                <a:gd name="T7" fmla="*/ 38 h 82"/>
                <a:gd name="T8" fmla="*/ 0 w 83"/>
                <a:gd name="T9" fmla="*/ 31 h 82"/>
                <a:gd name="T10" fmla="*/ 83 w 83"/>
                <a:gd name="T11" fmla="*/ 82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3"/>
                <a:gd name="T19" fmla="*/ 0 h 82"/>
                <a:gd name="T20" fmla="*/ 83 w 83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3" h="82">
                  <a:moveTo>
                    <a:pt x="83" y="82"/>
                  </a:moveTo>
                  <a:lnTo>
                    <a:pt x="81" y="60"/>
                  </a:lnTo>
                  <a:lnTo>
                    <a:pt x="14" y="0"/>
                  </a:lnTo>
                  <a:lnTo>
                    <a:pt x="35" y="38"/>
                  </a:lnTo>
                  <a:lnTo>
                    <a:pt x="0" y="31"/>
                  </a:lnTo>
                  <a:lnTo>
                    <a:pt x="83" y="82"/>
                  </a:lnTo>
                  <a:close/>
                </a:path>
              </a:pathLst>
            </a:custGeom>
            <a:solidFill>
              <a:srgbClr val="BAE5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Freeform 230"/>
            <p:cNvSpPr>
              <a:spLocks/>
            </p:cNvSpPr>
            <p:nvPr/>
          </p:nvSpPr>
          <p:spPr bwMode="auto">
            <a:xfrm>
              <a:off x="1453" y="2318"/>
              <a:ext cx="45" cy="107"/>
            </a:xfrm>
            <a:custGeom>
              <a:avLst/>
              <a:gdLst>
                <a:gd name="T0" fmla="*/ 0 w 45"/>
                <a:gd name="T1" fmla="*/ 0 h 107"/>
                <a:gd name="T2" fmla="*/ 30 w 45"/>
                <a:gd name="T3" fmla="*/ 105 h 107"/>
                <a:gd name="T4" fmla="*/ 45 w 45"/>
                <a:gd name="T5" fmla="*/ 107 h 107"/>
                <a:gd name="T6" fmla="*/ 35 w 45"/>
                <a:gd name="T7" fmla="*/ 57 h 107"/>
                <a:gd name="T8" fmla="*/ 0 w 45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07"/>
                <a:gd name="T17" fmla="*/ 45 w 45"/>
                <a:gd name="T18" fmla="*/ 107 h 1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07">
                  <a:moveTo>
                    <a:pt x="0" y="0"/>
                  </a:moveTo>
                  <a:lnTo>
                    <a:pt x="30" y="105"/>
                  </a:lnTo>
                  <a:lnTo>
                    <a:pt x="45" y="107"/>
                  </a:lnTo>
                  <a:lnTo>
                    <a:pt x="3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E5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Freeform 231"/>
            <p:cNvSpPr>
              <a:spLocks/>
            </p:cNvSpPr>
            <p:nvPr/>
          </p:nvSpPr>
          <p:spPr bwMode="auto">
            <a:xfrm>
              <a:off x="1440" y="2307"/>
              <a:ext cx="43" cy="140"/>
            </a:xfrm>
            <a:custGeom>
              <a:avLst/>
              <a:gdLst>
                <a:gd name="T0" fmla="*/ 43 w 43"/>
                <a:gd name="T1" fmla="*/ 137 h 140"/>
                <a:gd name="T2" fmla="*/ 0 w 43"/>
                <a:gd name="T3" fmla="*/ 0 h 140"/>
                <a:gd name="T4" fmla="*/ 23 w 43"/>
                <a:gd name="T5" fmla="*/ 140 h 140"/>
                <a:gd name="T6" fmla="*/ 43 w 43"/>
                <a:gd name="T7" fmla="*/ 137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140"/>
                <a:gd name="T14" fmla="*/ 43 w 43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140">
                  <a:moveTo>
                    <a:pt x="43" y="137"/>
                  </a:moveTo>
                  <a:lnTo>
                    <a:pt x="0" y="0"/>
                  </a:lnTo>
                  <a:lnTo>
                    <a:pt x="23" y="140"/>
                  </a:lnTo>
                  <a:lnTo>
                    <a:pt x="43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Freeform 232"/>
            <p:cNvSpPr>
              <a:spLocks/>
            </p:cNvSpPr>
            <p:nvPr/>
          </p:nvSpPr>
          <p:spPr bwMode="auto">
            <a:xfrm>
              <a:off x="1396" y="2247"/>
              <a:ext cx="94" cy="109"/>
            </a:xfrm>
            <a:custGeom>
              <a:avLst/>
              <a:gdLst>
                <a:gd name="T0" fmla="*/ 91 w 94"/>
                <a:gd name="T1" fmla="*/ 55 h 109"/>
                <a:gd name="T2" fmla="*/ 0 w 94"/>
                <a:gd name="T3" fmla="*/ 0 h 109"/>
                <a:gd name="T4" fmla="*/ 94 w 94"/>
                <a:gd name="T5" fmla="*/ 109 h 109"/>
                <a:gd name="T6" fmla="*/ 73 w 94"/>
                <a:gd name="T7" fmla="*/ 60 h 109"/>
                <a:gd name="T8" fmla="*/ 91 w 94"/>
                <a:gd name="T9" fmla="*/ 55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09"/>
                <a:gd name="T17" fmla="*/ 94 w 94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09">
                  <a:moveTo>
                    <a:pt x="91" y="55"/>
                  </a:moveTo>
                  <a:lnTo>
                    <a:pt x="0" y="0"/>
                  </a:lnTo>
                  <a:lnTo>
                    <a:pt x="94" y="109"/>
                  </a:lnTo>
                  <a:lnTo>
                    <a:pt x="73" y="60"/>
                  </a:lnTo>
                  <a:lnTo>
                    <a:pt x="91" y="55"/>
                  </a:lnTo>
                  <a:close/>
                </a:path>
              </a:pathLst>
            </a:custGeom>
            <a:solidFill>
              <a:srgbClr val="BAE5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Freeform 233"/>
            <p:cNvSpPr>
              <a:spLocks/>
            </p:cNvSpPr>
            <p:nvPr/>
          </p:nvSpPr>
          <p:spPr bwMode="auto">
            <a:xfrm>
              <a:off x="1556" y="2134"/>
              <a:ext cx="31" cy="35"/>
            </a:xfrm>
            <a:custGeom>
              <a:avLst/>
              <a:gdLst>
                <a:gd name="T0" fmla="*/ 31 w 31"/>
                <a:gd name="T1" fmla="*/ 0 h 35"/>
                <a:gd name="T2" fmla="*/ 0 w 31"/>
                <a:gd name="T3" fmla="*/ 35 h 35"/>
                <a:gd name="T4" fmla="*/ 2 w 31"/>
                <a:gd name="T5" fmla="*/ 34 h 35"/>
                <a:gd name="T6" fmla="*/ 6 w 31"/>
                <a:gd name="T7" fmla="*/ 32 h 35"/>
                <a:gd name="T8" fmla="*/ 11 w 31"/>
                <a:gd name="T9" fmla="*/ 28 h 35"/>
                <a:gd name="T10" fmla="*/ 16 w 31"/>
                <a:gd name="T11" fmla="*/ 25 h 35"/>
                <a:gd name="T12" fmla="*/ 22 w 31"/>
                <a:gd name="T13" fmla="*/ 20 h 35"/>
                <a:gd name="T14" fmla="*/ 27 w 31"/>
                <a:gd name="T15" fmla="*/ 14 h 35"/>
                <a:gd name="T16" fmla="*/ 30 w 31"/>
                <a:gd name="T17" fmla="*/ 8 h 35"/>
                <a:gd name="T18" fmla="*/ 31 w 3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35"/>
                <a:gd name="T32" fmla="*/ 31 w 31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35">
                  <a:moveTo>
                    <a:pt x="31" y="0"/>
                  </a:moveTo>
                  <a:lnTo>
                    <a:pt x="0" y="35"/>
                  </a:lnTo>
                  <a:lnTo>
                    <a:pt x="2" y="34"/>
                  </a:lnTo>
                  <a:lnTo>
                    <a:pt x="6" y="32"/>
                  </a:lnTo>
                  <a:lnTo>
                    <a:pt x="11" y="28"/>
                  </a:lnTo>
                  <a:lnTo>
                    <a:pt x="16" y="25"/>
                  </a:lnTo>
                  <a:lnTo>
                    <a:pt x="22" y="20"/>
                  </a:lnTo>
                  <a:lnTo>
                    <a:pt x="27" y="14"/>
                  </a:lnTo>
                  <a:lnTo>
                    <a:pt x="30" y="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Freeform 234"/>
            <p:cNvSpPr>
              <a:spLocks/>
            </p:cNvSpPr>
            <p:nvPr/>
          </p:nvSpPr>
          <p:spPr bwMode="auto">
            <a:xfrm>
              <a:off x="1484" y="2115"/>
              <a:ext cx="88" cy="42"/>
            </a:xfrm>
            <a:custGeom>
              <a:avLst/>
              <a:gdLst>
                <a:gd name="T0" fmla="*/ 88 w 88"/>
                <a:gd name="T1" fmla="*/ 36 h 42"/>
                <a:gd name="T2" fmla="*/ 0 w 88"/>
                <a:gd name="T3" fmla="*/ 0 h 42"/>
                <a:gd name="T4" fmla="*/ 84 w 88"/>
                <a:gd name="T5" fmla="*/ 42 h 42"/>
                <a:gd name="T6" fmla="*/ 88 w 88"/>
                <a:gd name="T7" fmla="*/ 36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42"/>
                <a:gd name="T14" fmla="*/ 88 w 88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42">
                  <a:moveTo>
                    <a:pt x="88" y="36"/>
                  </a:moveTo>
                  <a:lnTo>
                    <a:pt x="0" y="0"/>
                  </a:lnTo>
                  <a:lnTo>
                    <a:pt x="84" y="42"/>
                  </a:lnTo>
                  <a:lnTo>
                    <a:pt x="88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Freeform 235"/>
            <p:cNvSpPr>
              <a:spLocks/>
            </p:cNvSpPr>
            <p:nvPr/>
          </p:nvSpPr>
          <p:spPr bwMode="auto">
            <a:xfrm>
              <a:off x="1767" y="2376"/>
              <a:ext cx="52" cy="20"/>
            </a:xfrm>
            <a:custGeom>
              <a:avLst/>
              <a:gdLst>
                <a:gd name="T0" fmla="*/ 7 w 52"/>
                <a:gd name="T1" fmla="*/ 0 h 20"/>
                <a:gd name="T2" fmla="*/ 0 w 52"/>
                <a:gd name="T3" fmla="*/ 15 h 20"/>
                <a:gd name="T4" fmla="*/ 52 w 52"/>
                <a:gd name="T5" fmla="*/ 20 h 20"/>
                <a:gd name="T6" fmla="*/ 7 w 52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20"/>
                <a:gd name="T14" fmla="*/ 52 w 52"/>
                <a:gd name="T15" fmla="*/ 20 h 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20">
                  <a:moveTo>
                    <a:pt x="7" y="0"/>
                  </a:moveTo>
                  <a:lnTo>
                    <a:pt x="0" y="15"/>
                  </a:lnTo>
                  <a:lnTo>
                    <a:pt x="52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9E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Freeform 236"/>
            <p:cNvSpPr>
              <a:spLocks/>
            </p:cNvSpPr>
            <p:nvPr/>
          </p:nvSpPr>
          <p:spPr bwMode="auto">
            <a:xfrm>
              <a:off x="1798" y="2284"/>
              <a:ext cx="151" cy="196"/>
            </a:xfrm>
            <a:custGeom>
              <a:avLst/>
              <a:gdLst>
                <a:gd name="T0" fmla="*/ 18 w 151"/>
                <a:gd name="T1" fmla="*/ 14 h 196"/>
                <a:gd name="T2" fmla="*/ 12 w 151"/>
                <a:gd name="T3" fmla="*/ 15 h 196"/>
                <a:gd name="T4" fmla="*/ 3 w 151"/>
                <a:gd name="T5" fmla="*/ 17 h 196"/>
                <a:gd name="T6" fmla="*/ 0 w 151"/>
                <a:gd name="T7" fmla="*/ 24 h 196"/>
                <a:gd name="T8" fmla="*/ 3 w 151"/>
                <a:gd name="T9" fmla="*/ 30 h 196"/>
                <a:gd name="T10" fmla="*/ 12 w 151"/>
                <a:gd name="T11" fmla="*/ 38 h 196"/>
                <a:gd name="T12" fmla="*/ 20 w 151"/>
                <a:gd name="T13" fmla="*/ 50 h 196"/>
                <a:gd name="T14" fmla="*/ 20 w 151"/>
                <a:gd name="T15" fmla="*/ 62 h 196"/>
                <a:gd name="T16" fmla="*/ 16 w 151"/>
                <a:gd name="T17" fmla="*/ 65 h 196"/>
                <a:gd name="T18" fmla="*/ 21 w 151"/>
                <a:gd name="T19" fmla="*/ 65 h 196"/>
                <a:gd name="T20" fmla="*/ 28 w 151"/>
                <a:gd name="T21" fmla="*/ 62 h 196"/>
                <a:gd name="T22" fmla="*/ 32 w 151"/>
                <a:gd name="T23" fmla="*/ 56 h 196"/>
                <a:gd name="T24" fmla="*/ 33 w 151"/>
                <a:gd name="T25" fmla="*/ 53 h 196"/>
                <a:gd name="T26" fmla="*/ 37 w 151"/>
                <a:gd name="T27" fmla="*/ 72 h 196"/>
                <a:gd name="T28" fmla="*/ 35 w 151"/>
                <a:gd name="T29" fmla="*/ 99 h 196"/>
                <a:gd name="T30" fmla="*/ 18 w 151"/>
                <a:gd name="T31" fmla="*/ 124 h 196"/>
                <a:gd name="T32" fmla="*/ 1 w 151"/>
                <a:gd name="T33" fmla="*/ 133 h 196"/>
                <a:gd name="T34" fmla="*/ 1 w 151"/>
                <a:gd name="T35" fmla="*/ 136 h 196"/>
                <a:gd name="T36" fmla="*/ 6 w 151"/>
                <a:gd name="T37" fmla="*/ 141 h 196"/>
                <a:gd name="T38" fmla="*/ 14 w 151"/>
                <a:gd name="T39" fmla="*/ 145 h 196"/>
                <a:gd name="T40" fmla="*/ 23 w 151"/>
                <a:gd name="T41" fmla="*/ 145 h 196"/>
                <a:gd name="T42" fmla="*/ 38 w 151"/>
                <a:gd name="T43" fmla="*/ 141 h 196"/>
                <a:gd name="T44" fmla="*/ 52 w 151"/>
                <a:gd name="T45" fmla="*/ 146 h 196"/>
                <a:gd name="T46" fmla="*/ 51 w 151"/>
                <a:gd name="T47" fmla="*/ 170 h 196"/>
                <a:gd name="T48" fmla="*/ 40 w 151"/>
                <a:gd name="T49" fmla="*/ 194 h 196"/>
                <a:gd name="T50" fmla="*/ 45 w 151"/>
                <a:gd name="T51" fmla="*/ 196 h 196"/>
                <a:gd name="T52" fmla="*/ 58 w 151"/>
                <a:gd name="T53" fmla="*/ 194 h 196"/>
                <a:gd name="T54" fmla="*/ 78 w 151"/>
                <a:gd name="T55" fmla="*/ 177 h 196"/>
                <a:gd name="T56" fmla="*/ 91 w 151"/>
                <a:gd name="T57" fmla="*/ 161 h 196"/>
                <a:gd name="T58" fmla="*/ 98 w 151"/>
                <a:gd name="T59" fmla="*/ 156 h 196"/>
                <a:gd name="T60" fmla="*/ 107 w 151"/>
                <a:gd name="T61" fmla="*/ 147 h 196"/>
                <a:gd name="T62" fmla="*/ 120 w 151"/>
                <a:gd name="T63" fmla="*/ 135 h 196"/>
                <a:gd name="T64" fmla="*/ 131 w 151"/>
                <a:gd name="T65" fmla="*/ 123 h 196"/>
                <a:gd name="T66" fmla="*/ 141 w 151"/>
                <a:gd name="T67" fmla="*/ 111 h 196"/>
                <a:gd name="T68" fmla="*/ 144 w 151"/>
                <a:gd name="T69" fmla="*/ 101 h 196"/>
                <a:gd name="T70" fmla="*/ 141 w 151"/>
                <a:gd name="T71" fmla="*/ 95 h 196"/>
                <a:gd name="T72" fmla="*/ 138 w 151"/>
                <a:gd name="T73" fmla="*/ 92 h 196"/>
                <a:gd name="T74" fmla="*/ 147 w 151"/>
                <a:gd name="T75" fmla="*/ 85 h 196"/>
                <a:gd name="T76" fmla="*/ 151 w 151"/>
                <a:gd name="T77" fmla="*/ 73 h 196"/>
                <a:gd name="T78" fmla="*/ 137 w 151"/>
                <a:gd name="T79" fmla="*/ 62 h 196"/>
                <a:gd name="T80" fmla="*/ 116 w 151"/>
                <a:gd name="T81" fmla="*/ 56 h 196"/>
                <a:gd name="T82" fmla="*/ 111 w 151"/>
                <a:gd name="T83" fmla="*/ 44 h 196"/>
                <a:gd name="T84" fmla="*/ 101 w 151"/>
                <a:gd name="T85" fmla="*/ 28 h 196"/>
                <a:gd name="T86" fmla="*/ 80 w 151"/>
                <a:gd name="T87" fmla="*/ 20 h 196"/>
                <a:gd name="T88" fmla="*/ 64 w 151"/>
                <a:gd name="T89" fmla="*/ 20 h 196"/>
                <a:gd name="T90" fmla="*/ 52 w 151"/>
                <a:gd name="T91" fmla="*/ 9 h 196"/>
                <a:gd name="T92" fmla="*/ 35 w 151"/>
                <a:gd name="T93" fmla="*/ 0 h 196"/>
                <a:gd name="T94" fmla="*/ 22 w 151"/>
                <a:gd name="T95" fmla="*/ 4 h 19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51"/>
                <a:gd name="T145" fmla="*/ 0 h 196"/>
                <a:gd name="T146" fmla="*/ 151 w 151"/>
                <a:gd name="T147" fmla="*/ 196 h 19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51" h="196">
                  <a:moveTo>
                    <a:pt x="20" y="14"/>
                  </a:moveTo>
                  <a:lnTo>
                    <a:pt x="18" y="14"/>
                  </a:lnTo>
                  <a:lnTo>
                    <a:pt x="16" y="14"/>
                  </a:lnTo>
                  <a:lnTo>
                    <a:pt x="12" y="15"/>
                  </a:lnTo>
                  <a:lnTo>
                    <a:pt x="8" y="16"/>
                  </a:lnTo>
                  <a:lnTo>
                    <a:pt x="3" y="17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3" y="30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6" y="44"/>
                  </a:lnTo>
                  <a:lnTo>
                    <a:pt x="20" y="50"/>
                  </a:lnTo>
                  <a:lnTo>
                    <a:pt x="21" y="57"/>
                  </a:lnTo>
                  <a:lnTo>
                    <a:pt x="20" y="62"/>
                  </a:lnTo>
                  <a:lnTo>
                    <a:pt x="16" y="65"/>
                  </a:lnTo>
                  <a:lnTo>
                    <a:pt x="18" y="65"/>
                  </a:lnTo>
                  <a:lnTo>
                    <a:pt x="21" y="65"/>
                  </a:lnTo>
                  <a:lnTo>
                    <a:pt x="24" y="64"/>
                  </a:lnTo>
                  <a:lnTo>
                    <a:pt x="28" y="62"/>
                  </a:lnTo>
                  <a:lnTo>
                    <a:pt x="31" y="60"/>
                  </a:lnTo>
                  <a:lnTo>
                    <a:pt x="32" y="56"/>
                  </a:lnTo>
                  <a:lnTo>
                    <a:pt x="32" y="50"/>
                  </a:lnTo>
                  <a:lnTo>
                    <a:pt x="33" y="53"/>
                  </a:lnTo>
                  <a:lnTo>
                    <a:pt x="35" y="61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35" y="99"/>
                  </a:lnTo>
                  <a:lnTo>
                    <a:pt x="30" y="112"/>
                  </a:lnTo>
                  <a:lnTo>
                    <a:pt x="18" y="124"/>
                  </a:lnTo>
                  <a:lnTo>
                    <a:pt x="1" y="132"/>
                  </a:lnTo>
                  <a:lnTo>
                    <a:pt x="1" y="133"/>
                  </a:lnTo>
                  <a:lnTo>
                    <a:pt x="1" y="134"/>
                  </a:lnTo>
                  <a:lnTo>
                    <a:pt x="1" y="136"/>
                  </a:lnTo>
                  <a:lnTo>
                    <a:pt x="3" y="138"/>
                  </a:lnTo>
                  <a:lnTo>
                    <a:pt x="6" y="141"/>
                  </a:lnTo>
                  <a:lnTo>
                    <a:pt x="9" y="143"/>
                  </a:lnTo>
                  <a:lnTo>
                    <a:pt x="14" y="145"/>
                  </a:lnTo>
                  <a:lnTo>
                    <a:pt x="21" y="146"/>
                  </a:lnTo>
                  <a:lnTo>
                    <a:pt x="23" y="145"/>
                  </a:lnTo>
                  <a:lnTo>
                    <a:pt x="30" y="142"/>
                  </a:lnTo>
                  <a:lnTo>
                    <a:pt x="38" y="141"/>
                  </a:lnTo>
                  <a:lnTo>
                    <a:pt x="46" y="141"/>
                  </a:lnTo>
                  <a:lnTo>
                    <a:pt x="52" y="146"/>
                  </a:lnTo>
                  <a:lnTo>
                    <a:pt x="54" y="155"/>
                  </a:lnTo>
                  <a:lnTo>
                    <a:pt x="51" y="170"/>
                  </a:lnTo>
                  <a:lnTo>
                    <a:pt x="39" y="193"/>
                  </a:lnTo>
                  <a:lnTo>
                    <a:pt x="40" y="194"/>
                  </a:lnTo>
                  <a:lnTo>
                    <a:pt x="42" y="195"/>
                  </a:lnTo>
                  <a:lnTo>
                    <a:pt x="45" y="196"/>
                  </a:lnTo>
                  <a:lnTo>
                    <a:pt x="52" y="196"/>
                  </a:lnTo>
                  <a:lnTo>
                    <a:pt x="58" y="194"/>
                  </a:lnTo>
                  <a:lnTo>
                    <a:pt x="66" y="187"/>
                  </a:lnTo>
                  <a:lnTo>
                    <a:pt x="78" y="177"/>
                  </a:lnTo>
                  <a:lnTo>
                    <a:pt x="90" y="162"/>
                  </a:lnTo>
                  <a:lnTo>
                    <a:pt x="91" y="161"/>
                  </a:lnTo>
                  <a:lnTo>
                    <a:pt x="94" y="159"/>
                  </a:lnTo>
                  <a:lnTo>
                    <a:pt x="98" y="156"/>
                  </a:lnTo>
                  <a:lnTo>
                    <a:pt x="102" y="152"/>
                  </a:lnTo>
                  <a:lnTo>
                    <a:pt x="107" y="147"/>
                  </a:lnTo>
                  <a:lnTo>
                    <a:pt x="113" y="141"/>
                  </a:lnTo>
                  <a:lnTo>
                    <a:pt x="120" y="135"/>
                  </a:lnTo>
                  <a:lnTo>
                    <a:pt x="126" y="129"/>
                  </a:lnTo>
                  <a:lnTo>
                    <a:pt x="131" y="123"/>
                  </a:lnTo>
                  <a:lnTo>
                    <a:pt x="137" y="116"/>
                  </a:lnTo>
                  <a:lnTo>
                    <a:pt x="141" y="111"/>
                  </a:lnTo>
                  <a:lnTo>
                    <a:pt x="143" y="106"/>
                  </a:lnTo>
                  <a:lnTo>
                    <a:pt x="144" y="101"/>
                  </a:lnTo>
                  <a:lnTo>
                    <a:pt x="143" y="97"/>
                  </a:lnTo>
                  <a:lnTo>
                    <a:pt x="141" y="95"/>
                  </a:lnTo>
                  <a:lnTo>
                    <a:pt x="135" y="94"/>
                  </a:lnTo>
                  <a:lnTo>
                    <a:pt x="138" y="92"/>
                  </a:lnTo>
                  <a:lnTo>
                    <a:pt x="142" y="89"/>
                  </a:lnTo>
                  <a:lnTo>
                    <a:pt x="147" y="85"/>
                  </a:lnTo>
                  <a:lnTo>
                    <a:pt x="150" y="79"/>
                  </a:lnTo>
                  <a:lnTo>
                    <a:pt x="151" y="73"/>
                  </a:lnTo>
                  <a:lnTo>
                    <a:pt x="147" y="67"/>
                  </a:lnTo>
                  <a:lnTo>
                    <a:pt x="137" y="62"/>
                  </a:lnTo>
                  <a:lnTo>
                    <a:pt x="117" y="58"/>
                  </a:lnTo>
                  <a:lnTo>
                    <a:pt x="116" y="56"/>
                  </a:lnTo>
                  <a:lnTo>
                    <a:pt x="115" y="50"/>
                  </a:lnTo>
                  <a:lnTo>
                    <a:pt x="111" y="44"/>
                  </a:lnTo>
                  <a:lnTo>
                    <a:pt x="107" y="36"/>
                  </a:lnTo>
                  <a:lnTo>
                    <a:pt x="101" y="28"/>
                  </a:lnTo>
                  <a:lnTo>
                    <a:pt x="91" y="22"/>
                  </a:lnTo>
                  <a:lnTo>
                    <a:pt x="80" y="20"/>
                  </a:lnTo>
                  <a:lnTo>
                    <a:pt x="66" y="21"/>
                  </a:lnTo>
                  <a:lnTo>
                    <a:pt x="64" y="20"/>
                  </a:lnTo>
                  <a:lnTo>
                    <a:pt x="59" y="15"/>
                  </a:lnTo>
                  <a:lnTo>
                    <a:pt x="52" y="9"/>
                  </a:lnTo>
                  <a:lnTo>
                    <a:pt x="43" y="4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2" y="4"/>
                  </a:lnTo>
                  <a:lnTo>
                    <a:pt x="2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Freeform 237"/>
            <p:cNvSpPr>
              <a:spLocks/>
            </p:cNvSpPr>
            <p:nvPr/>
          </p:nvSpPr>
          <p:spPr bwMode="auto">
            <a:xfrm>
              <a:off x="1816" y="2298"/>
              <a:ext cx="121" cy="173"/>
            </a:xfrm>
            <a:custGeom>
              <a:avLst/>
              <a:gdLst>
                <a:gd name="T0" fmla="*/ 44 w 121"/>
                <a:gd name="T1" fmla="*/ 16 h 173"/>
                <a:gd name="T2" fmla="*/ 36 w 121"/>
                <a:gd name="T3" fmla="*/ 9 h 173"/>
                <a:gd name="T4" fmla="*/ 24 w 121"/>
                <a:gd name="T5" fmla="*/ 1 h 173"/>
                <a:gd name="T6" fmla="*/ 17 w 121"/>
                <a:gd name="T7" fmla="*/ 0 h 173"/>
                <a:gd name="T8" fmla="*/ 15 w 121"/>
                <a:gd name="T9" fmla="*/ 4 h 173"/>
                <a:gd name="T10" fmla="*/ 9 w 121"/>
                <a:gd name="T11" fmla="*/ 6 h 173"/>
                <a:gd name="T12" fmla="*/ 1 w 121"/>
                <a:gd name="T13" fmla="*/ 9 h 173"/>
                <a:gd name="T14" fmla="*/ 0 w 121"/>
                <a:gd name="T15" fmla="*/ 15 h 173"/>
                <a:gd name="T16" fmla="*/ 5 w 121"/>
                <a:gd name="T17" fmla="*/ 22 h 173"/>
                <a:gd name="T18" fmla="*/ 11 w 121"/>
                <a:gd name="T19" fmla="*/ 29 h 173"/>
                <a:gd name="T20" fmla="*/ 12 w 121"/>
                <a:gd name="T21" fmla="*/ 32 h 173"/>
                <a:gd name="T22" fmla="*/ 14 w 121"/>
                <a:gd name="T23" fmla="*/ 22 h 173"/>
                <a:gd name="T24" fmla="*/ 13 w 121"/>
                <a:gd name="T25" fmla="*/ 18 h 173"/>
                <a:gd name="T26" fmla="*/ 22 w 121"/>
                <a:gd name="T27" fmla="*/ 37 h 173"/>
                <a:gd name="T28" fmla="*/ 29 w 121"/>
                <a:gd name="T29" fmla="*/ 68 h 173"/>
                <a:gd name="T30" fmla="*/ 21 w 121"/>
                <a:gd name="T31" fmla="*/ 102 h 173"/>
                <a:gd name="T32" fmla="*/ 6 w 121"/>
                <a:gd name="T33" fmla="*/ 119 h 173"/>
                <a:gd name="T34" fmla="*/ 10 w 121"/>
                <a:gd name="T35" fmla="*/ 118 h 173"/>
                <a:gd name="T36" fmla="*/ 15 w 121"/>
                <a:gd name="T37" fmla="*/ 117 h 173"/>
                <a:gd name="T38" fmla="*/ 22 w 121"/>
                <a:gd name="T39" fmla="*/ 116 h 173"/>
                <a:gd name="T40" fmla="*/ 28 w 121"/>
                <a:gd name="T41" fmla="*/ 115 h 173"/>
                <a:gd name="T42" fmla="*/ 38 w 121"/>
                <a:gd name="T43" fmla="*/ 121 h 173"/>
                <a:gd name="T44" fmla="*/ 45 w 121"/>
                <a:gd name="T45" fmla="*/ 134 h 173"/>
                <a:gd name="T46" fmla="*/ 37 w 121"/>
                <a:gd name="T47" fmla="*/ 158 h 173"/>
                <a:gd name="T48" fmla="*/ 23 w 121"/>
                <a:gd name="T49" fmla="*/ 173 h 173"/>
                <a:gd name="T50" fmla="*/ 27 w 121"/>
                <a:gd name="T51" fmla="*/ 172 h 173"/>
                <a:gd name="T52" fmla="*/ 36 w 121"/>
                <a:gd name="T53" fmla="*/ 171 h 173"/>
                <a:gd name="T54" fmla="*/ 45 w 121"/>
                <a:gd name="T55" fmla="*/ 169 h 173"/>
                <a:gd name="T56" fmla="*/ 53 w 121"/>
                <a:gd name="T57" fmla="*/ 168 h 173"/>
                <a:gd name="T58" fmla="*/ 65 w 121"/>
                <a:gd name="T59" fmla="*/ 164 h 173"/>
                <a:gd name="T60" fmla="*/ 83 w 121"/>
                <a:gd name="T61" fmla="*/ 150 h 173"/>
                <a:gd name="T62" fmla="*/ 99 w 121"/>
                <a:gd name="T63" fmla="*/ 124 h 173"/>
                <a:gd name="T64" fmla="*/ 104 w 121"/>
                <a:gd name="T65" fmla="*/ 103 h 173"/>
                <a:gd name="T66" fmla="*/ 111 w 121"/>
                <a:gd name="T67" fmla="*/ 99 h 173"/>
                <a:gd name="T68" fmla="*/ 116 w 121"/>
                <a:gd name="T69" fmla="*/ 93 h 173"/>
                <a:gd name="T70" fmla="*/ 113 w 121"/>
                <a:gd name="T71" fmla="*/ 83 h 173"/>
                <a:gd name="T72" fmla="*/ 108 w 121"/>
                <a:gd name="T73" fmla="*/ 77 h 173"/>
                <a:gd name="T74" fmla="*/ 116 w 121"/>
                <a:gd name="T75" fmla="*/ 70 h 173"/>
                <a:gd name="T76" fmla="*/ 121 w 121"/>
                <a:gd name="T77" fmla="*/ 60 h 173"/>
                <a:gd name="T78" fmla="*/ 107 w 121"/>
                <a:gd name="T79" fmla="*/ 51 h 173"/>
                <a:gd name="T80" fmla="*/ 89 w 121"/>
                <a:gd name="T81" fmla="*/ 47 h 173"/>
                <a:gd name="T82" fmla="*/ 85 w 121"/>
                <a:gd name="T83" fmla="*/ 37 h 173"/>
                <a:gd name="T84" fmla="*/ 73 w 121"/>
                <a:gd name="T85" fmla="*/ 25 h 173"/>
                <a:gd name="T86" fmla="*/ 57 w 121"/>
                <a:gd name="T87" fmla="*/ 1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1"/>
                <a:gd name="T133" fmla="*/ 0 h 173"/>
                <a:gd name="T134" fmla="*/ 121 w 121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1" h="173">
                  <a:moveTo>
                    <a:pt x="45" y="17"/>
                  </a:moveTo>
                  <a:lnTo>
                    <a:pt x="44" y="16"/>
                  </a:lnTo>
                  <a:lnTo>
                    <a:pt x="40" y="13"/>
                  </a:lnTo>
                  <a:lnTo>
                    <a:pt x="36" y="9"/>
                  </a:lnTo>
                  <a:lnTo>
                    <a:pt x="29" y="4"/>
                  </a:lnTo>
                  <a:lnTo>
                    <a:pt x="24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4"/>
                  </a:lnTo>
                  <a:lnTo>
                    <a:pt x="15" y="4"/>
                  </a:lnTo>
                  <a:lnTo>
                    <a:pt x="13" y="5"/>
                  </a:lnTo>
                  <a:lnTo>
                    <a:pt x="9" y="6"/>
                  </a:lnTo>
                  <a:lnTo>
                    <a:pt x="4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4" y="21"/>
                  </a:lnTo>
                  <a:lnTo>
                    <a:pt x="5" y="22"/>
                  </a:lnTo>
                  <a:lnTo>
                    <a:pt x="9" y="25"/>
                  </a:lnTo>
                  <a:lnTo>
                    <a:pt x="11" y="29"/>
                  </a:lnTo>
                  <a:lnTo>
                    <a:pt x="11" y="34"/>
                  </a:lnTo>
                  <a:lnTo>
                    <a:pt x="12" y="32"/>
                  </a:lnTo>
                  <a:lnTo>
                    <a:pt x="14" y="27"/>
                  </a:lnTo>
                  <a:lnTo>
                    <a:pt x="14" y="22"/>
                  </a:lnTo>
                  <a:lnTo>
                    <a:pt x="11" y="16"/>
                  </a:lnTo>
                  <a:lnTo>
                    <a:pt x="13" y="18"/>
                  </a:lnTo>
                  <a:lnTo>
                    <a:pt x="17" y="26"/>
                  </a:lnTo>
                  <a:lnTo>
                    <a:pt x="22" y="37"/>
                  </a:lnTo>
                  <a:lnTo>
                    <a:pt x="27" y="51"/>
                  </a:lnTo>
                  <a:lnTo>
                    <a:pt x="29" y="68"/>
                  </a:lnTo>
                  <a:lnTo>
                    <a:pt x="27" y="84"/>
                  </a:lnTo>
                  <a:lnTo>
                    <a:pt x="21" y="102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10" y="118"/>
                  </a:lnTo>
                  <a:lnTo>
                    <a:pt x="12" y="118"/>
                  </a:lnTo>
                  <a:lnTo>
                    <a:pt x="15" y="117"/>
                  </a:lnTo>
                  <a:lnTo>
                    <a:pt x="18" y="116"/>
                  </a:lnTo>
                  <a:lnTo>
                    <a:pt x="22" y="116"/>
                  </a:lnTo>
                  <a:lnTo>
                    <a:pt x="26" y="115"/>
                  </a:lnTo>
                  <a:lnTo>
                    <a:pt x="28" y="115"/>
                  </a:lnTo>
                  <a:lnTo>
                    <a:pt x="33" y="117"/>
                  </a:lnTo>
                  <a:lnTo>
                    <a:pt x="38" y="121"/>
                  </a:lnTo>
                  <a:lnTo>
                    <a:pt x="43" y="126"/>
                  </a:lnTo>
                  <a:lnTo>
                    <a:pt x="45" y="134"/>
                  </a:lnTo>
                  <a:lnTo>
                    <a:pt x="44" y="144"/>
                  </a:lnTo>
                  <a:lnTo>
                    <a:pt x="37" y="158"/>
                  </a:lnTo>
                  <a:lnTo>
                    <a:pt x="22" y="173"/>
                  </a:lnTo>
                  <a:lnTo>
                    <a:pt x="23" y="173"/>
                  </a:lnTo>
                  <a:lnTo>
                    <a:pt x="25" y="173"/>
                  </a:lnTo>
                  <a:lnTo>
                    <a:pt x="27" y="172"/>
                  </a:lnTo>
                  <a:lnTo>
                    <a:pt x="32" y="171"/>
                  </a:lnTo>
                  <a:lnTo>
                    <a:pt x="36" y="171"/>
                  </a:lnTo>
                  <a:lnTo>
                    <a:pt x="40" y="170"/>
                  </a:lnTo>
                  <a:lnTo>
                    <a:pt x="45" y="169"/>
                  </a:lnTo>
                  <a:lnTo>
                    <a:pt x="50" y="168"/>
                  </a:lnTo>
                  <a:lnTo>
                    <a:pt x="53" y="168"/>
                  </a:lnTo>
                  <a:lnTo>
                    <a:pt x="58" y="167"/>
                  </a:lnTo>
                  <a:lnTo>
                    <a:pt x="65" y="164"/>
                  </a:lnTo>
                  <a:lnTo>
                    <a:pt x="75" y="159"/>
                  </a:lnTo>
                  <a:lnTo>
                    <a:pt x="83" y="150"/>
                  </a:lnTo>
                  <a:lnTo>
                    <a:pt x="91" y="140"/>
                  </a:lnTo>
                  <a:lnTo>
                    <a:pt x="99" y="124"/>
                  </a:lnTo>
                  <a:lnTo>
                    <a:pt x="103" y="103"/>
                  </a:lnTo>
                  <a:lnTo>
                    <a:pt x="104" y="103"/>
                  </a:lnTo>
                  <a:lnTo>
                    <a:pt x="107" y="101"/>
                  </a:lnTo>
                  <a:lnTo>
                    <a:pt x="111" y="99"/>
                  </a:lnTo>
                  <a:lnTo>
                    <a:pt x="114" y="97"/>
                  </a:lnTo>
                  <a:lnTo>
                    <a:pt x="116" y="93"/>
                  </a:lnTo>
                  <a:lnTo>
                    <a:pt x="116" y="89"/>
                  </a:lnTo>
                  <a:lnTo>
                    <a:pt x="113" y="83"/>
                  </a:lnTo>
                  <a:lnTo>
                    <a:pt x="106" y="78"/>
                  </a:lnTo>
                  <a:lnTo>
                    <a:pt x="108" y="77"/>
                  </a:lnTo>
                  <a:lnTo>
                    <a:pt x="111" y="74"/>
                  </a:lnTo>
                  <a:lnTo>
                    <a:pt x="116" y="70"/>
                  </a:lnTo>
                  <a:lnTo>
                    <a:pt x="120" y="66"/>
                  </a:lnTo>
                  <a:lnTo>
                    <a:pt x="121" y="60"/>
                  </a:lnTo>
                  <a:lnTo>
                    <a:pt x="116" y="55"/>
                  </a:lnTo>
                  <a:lnTo>
                    <a:pt x="107" y="51"/>
                  </a:lnTo>
                  <a:lnTo>
                    <a:pt x="90" y="49"/>
                  </a:lnTo>
                  <a:lnTo>
                    <a:pt x="89" y="47"/>
                  </a:lnTo>
                  <a:lnTo>
                    <a:pt x="87" y="43"/>
                  </a:lnTo>
                  <a:lnTo>
                    <a:pt x="85" y="37"/>
                  </a:lnTo>
                  <a:lnTo>
                    <a:pt x="80" y="32"/>
                  </a:lnTo>
                  <a:lnTo>
                    <a:pt x="73" y="25"/>
                  </a:lnTo>
                  <a:lnTo>
                    <a:pt x="66" y="21"/>
                  </a:lnTo>
                  <a:lnTo>
                    <a:pt x="57" y="17"/>
                  </a:lnTo>
                  <a:lnTo>
                    <a:pt x="45" y="17"/>
                  </a:lnTo>
                  <a:close/>
                </a:path>
              </a:pathLst>
            </a:custGeom>
            <a:solidFill>
              <a:srgbClr val="FF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Freeform 238"/>
            <p:cNvSpPr>
              <a:spLocks/>
            </p:cNvSpPr>
            <p:nvPr/>
          </p:nvSpPr>
          <p:spPr bwMode="auto">
            <a:xfrm>
              <a:off x="1500" y="2631"/>
              <a:ext cx="55" cy="122"/>
            </a:xfrm>
            <a:custGeom>
              <a:avLst/>
              <a:gdLst>
                <a:gd name="T0" fmla="*/ 50 w 55"/>
                <a:gd name="T1" fmla="*/ 0 h 122"/>
                <a:gd name="T2" fmla="*/ 55 w 55"/>
                <a:gd name="T3" fmla="*/ 122 h 122"/>
                <a:gd name="T4" fmla="*/ 0 w 55"/>
                <a:gd name="T5" fmla="*/ 122 h 122"/>
                <a:gd name="T6" fmla="*/ 50 w 5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122"/>
                <a:gd name="T14" fmla="*/ 55 w 5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122">
                  <a:moveTo>
                    <a:pt x="50" y="0"/>
                  </a:moveTo>
                  <a:lnTo>
                    <a:pt x="55" y="122"/>
                  </a:lnTo>
                  <a:lnTo>
                    <a:pt x="0" y="12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BAE5F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41" name="Picture 23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7" y="2439"/>
              <a:ext cx="387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42" name="Freeform 240"/>
            <p:cNvSpPr>
              <a:spLocks/>
            </p:cNvSpPr>
            <p:nvPr/>
          </p:nvSpPr>
          <p:spPr bwMode="auto">
            <a:xfrm>
              <a:off x="2080" y="1811"/>
              <a:ext cx="123" cy="294"/>
            </a:xfrm>
            <a:custGeom>
              <a:avLst/>
              <a:gdLst>
                <a:gd name="T0" fmla="*/ 26 w 123"/>
                <a:gd name="T1" fmla="*/ 13 h 294"/>
                <a:gd name="T2" fmla="*/ 31 w 123"/>
                <a:gd name="T3" fmla="*/ 29 h 294"/>
                <a:gd name="T4" fmla="*/ 36 w 123"/>
                <a:gd name="T5" fmla="*/ 39 h 294"/>
                <a:gd name="T6" fmla="*/ 44 w 123"/>
                <a:gd name="T7" fmla="*/ 48 h 294"/>
                <a:gd name="T8" fmla="*/ 57 w 123"/>
                <a:gd name="T9" fmla="*/ 54 h 294"/>
                <a:gd name="T10" fmla="*/ 66 w 123"/>
                <a:gd name="T11" fmla="*/ 63 h 294"/>
                <a:gd name="T12" fmla="*/ 57 w 123"/>
                <a:gd name="T13" fmla="*/ 75 h 294"/>
                <a:gd name="T14" fmla="*/ 45 w 123"/>
                <a:gd name="T15" fmla="*/ 83 h 294"/>
                <a:gd name="T16" fmla="*/ 25 w 123"/>
                <a:gd name="T17" fmla="*/ 92 h 294"/>
                <a:gd name="T18" fmla="*/ 10 w 123"/>
                <a:gd name="T19" fmla="*/ 96 h 294"/>
                <a:gd name="T20" fmla="*/ 2 w 123"/>
                <a:gd name="T21" fmla="*/ 105 h 294"/>
                <a:gd name="T22" fmla="*/ 0 w 123"/>
                <a:gd name="T23" fmla="*/ 114 h 294"/>
                <a:gd name="T24" fmla="*/ 1 w 123"/>
                <a:gd name="T25" fmla="*/ 119 h 294"/>
                <a:gd name="T26" fmla="*/ 8 w 123"/>
                <a:gd name="T27" fmla="*/ 124 h 294"/>
                <a:gd name="T28" fmla="*/ 20 w 123"/>
                <a:gd name="T29" fmla="*/ 125 h 294"/>
                <a:gd name="T30" fmla="*/ 37 w 123"/>
                <a:gd name="T31" fmla="*/ 127 h 294"/>
                <a:gd name="T32" fmla="*/ 49 w 123"/>
                <a:gd name="T33" fmla="*/ 133 h 294"/>
                <a:gd name="T34" fmla="*/ 58 w 123"/>
                <a:gd name="T35" fmla="*/ 141 h 294"/>
                <a:gd name="T36" fmla="*/ 60 w 123"/>
                <a:gd name="T37" fmla="*/ 149 h 294"/>
                <a:gd name="T38" fmla="*/ 61 w 123"/>
                <a:gd name="T39" fmla="*/ 156 h 294"/>
                <a:gd name="T40" fmla="*/ 62 w 123"/>
                <a:gd name="T41" fmla="*/ 162 h 294"/>
                <a:gd name="T42" fmla="*/ 63 w 123"/>
                <a:gd name="T43" fmla="*/ 163 h 294"/>
                <a:gd name="T44" fmla="*/ 67 w 123"/>
                <a:gd name="T45" fmla="*/ 163 h 294"/>
                <a:gd name="T46" fmla="*/ 78 w 123"/>
                <a:gd name="T47" fmla="*/ 167 h 294"/>
                <a:gd name="T48" fmla="*/ 96 w 123"/>
                <a:gd name="T49" fmla="*/ 177 h 294"/>
                <a:gd name="T50" fmla="*/ 111 w 123"/>
                <a:gd name="T51" fmla="*/ 187 h 294"/>
                <a:gd name="T52" fmla="*/ 119 w 123"/>
                <a:gd name="T53" fmla="*/ 192 h 294"/>
                <a:gd name="T54" fmla="*/ 122 w 123"/>
                <a:gd name="T55" fmla="*/ 195 h 294"/>
                <a:gd name="T56" fmla="*/ 121 w 123"/>
                <a:gd name="T57" fmla="*/ 206 h 294"/>
                <a:gd name="T58" fmla="*/ 118 w 123"/>
                <a:gd name="T59" fmla="*/ 221 h 294"/>
                <a:gd name="T60" fmla="*/ 113 w 123"/>
                <a:gd name="T61" fmla="*/ 239 h 294"/>
                <a:gd name="T62" fmla="*/ 108 w 123"/>
                <a:gd name="T63" fmla="*/ 256 h 294"/>
                <a:gd name="T64" fmla="*/ 100 w 123"/>
                <a:gd name="T65" fmla="*/ 270 h 294"/>
                <a:gd name="T66" fmla="*/ 84 w 123"/>
                <a:gd name="T67" fmla="*/ 283 h 294"/>
                <a:gd name="T68" fmla="*/ 70 w 123"/>
                <a:gd name="T69" fmla="*/ 294 h 294"/>
                <a:gd name="T70" fmla="*/ 61 w 123"/>
                <a:gd name="T71" fmla="*/ 291 h 294"/>
                <a:gd name="T72" fmla="*/ 52 w 123"/>
                <a:gd name="T73" fmla="*/ 288 h 294"/>
                <a:gd name="T74" fmla="*/ 46 w 123"/>
                <a:gd name="T75" fmla="*/ 284 h 294"/>
                <a:gd name="T76" fmla="*/ 46 w 123"/>
                <a:gd name="T77" fmla="*/ 276 h 294"/>
                <a:gd name="T78" fmla="*/ 48 w 123"/>
                <a:gd name="T79" fmla="*/ 268 h 294"/>
                <a:gd name="T80" fmla="*/ 49 w 123"/>
                <a:gd name="T81" fmla="*/ 257 h 294"/>
                <a:gd name="T82" fmla="*/ 49 w 123"/>
                <a:gd name="T83" fmla="*/ 245 h 2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3"/>
                <a:gd name="T127" fmla="*/ 0 h 294"/>
                <a:gd name="T128" fmla="*/ 123 w 123"/>
                <a:gd name="T129" fmla="*/ 294 h 2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3" h="294">
                  <a:moveTo>
                    <a:pt x="24" y="0"/>
                  </a:moveTo>
                  <a:lnTo>
                    <a:pt x="25" y="7"/>
                  </a:lnTo>
                  <a:lnTo>
                    <a:pt x="26" y="13"/>
                  </a:lnTo>
                  <a:lnTo>
                    <a:pt x="27" y="19"/>
                  </a:lnTo>
                  <a:lnTo>
                    <a:pt x="28" y="25"/>
                  </a:lnTo>
                  <a:lnTo>
                    <a:pt x="31" y="29"/>
                  </a:lnTo>
                  <a:lnTo>
                    <a:pt x="32" y="33"/>
                  </a:lnTo>
                  <a:lnTo>
                    <a:pt x="34" y="36"/>
                  </a:lnTo>
                  <a:lnTo>
                    <a:pt x="36" y="39"/>
                  </a:lnTo>
                  <a:lnTo>
                    <a:pt x="38" y="43"/>
                  </a:lnTo>
                  <a:lnTo>
                    <a:pt x="41" y="45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3" y="52"/>
                  </a:lnTo>
                  <a:lnTo>
                    <a:pt x="57" y="54"/>
                  </a:lnTo>
                  <a:lnTo>
                    <a:pt x="63" y="56"/>
                  </a:lnTo>
                  <a:lnTo>
                    <a:pt x="70" y="58"/>
                  </a:lnTo>
                  <a:lnTo>
                    <a:pt x="66" y="63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7" y="75"/>
                  </a:lnTo>
                  <a:lnTo>
                    <a:pt x="53" y="78"/>
                  </a:lnTo>
                  <a:lnTo>
                    <a:pt x="49" y="80"/>
                  </a:lnTo>
                  <a:lnTo>
                    <a:pt x="45" y="83"/>
                  </a:lnTo>
                  <a:lnTo>
                    <a:pt x="42" y="85"/>
                  </a:lnTo>
                  <a:lnTo>
                    <a:pt x="34" y="89"/>
                  </a:lnTo>
                  <a:lnTo>
                    <a:pt x="25" y="92"/>
                  </a:lnTo>
                  <a:lnTo>
                    <a:pt x="20" y="94"/>
                  </a:lnTo>
                  <a:lnTo>
                    <a:pt x="15" y="95"/>
                  </a:lnTo>
                  <a:lnTo>
                    <a:pt x="10" y="96"/>
                  </a:lnTo>
                  <a:lnTo>
                    <a:pt x="4" y="98"/>
                  </a:lnTo>
                  <a:lnTo>
                    <a:pt x="3" y="101"/>
                  </a:lnTo>
                  <a:lnTo>
                    <a:pt x="2" y="105"/>
                  </a:lnTo>
                  <a:lnTo>
                    <a:pt x="1" y="109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17"/>
                  </a:lnTo>
                  <a:lnTo>
                    <a:pt x="1" y="119"/>
                  </a:lnTo>
                  <a:lnTo>
                    <a:pt x="2" y="121"/>
                  </a:lnTo>
                  <a:lnTo>
                    <a:pt x="4" y="123"/>
                  </a:lnTo>
                  <a:lnTo>
                    <a:pt x="8" y="124"/>
                  </a:lnTo>
                  <a:lnTo>
                    <a:pt x="11" y="124"/>
                  </a:lnTo>
                  <a:lnTo>
                    <a:pt x="15" y="125"/>
                  </a:lnTo>
                  <a:lnTo>
                    <a:pt x="20" y="125"/>
                  </a:lnTo>
                  <a:lnTo>
                    <a:pt x="25" y="125"/>
                  </a:lnTo>
                  <a:lnTo>
                    <a:pt x="31" y="126"/>
                  </a:lnTo>
                  <a:lnTo>
                    <a:pt x="37" y="127"/>
                  </a:lnTo>
                  <a:lnTo>
                    <a:pt x="43" y="129"/>
                  </a:lnTo>
                  <a:lnTo>
                    <a:pt x="46" y="132"/>
                  </a:lnTo>
                  <a:lnTo>
                    <a:pt x="49" y="133"/>
                  </a:lnTo>
                  <a:lnTo>
                    <a:pt x="54" y="135"/>
                  </a:lnTo>
                  <a:lnTo>
                    <a:pt x="57" y="137"/>
                  </a:lnTo>
                  <a:lnTo>
                    <a:pt x="58" y="141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0" y="149"/>
                  </a:lnTo>
                  <a:lnTo>
                    <a:pt x="60" y="153"/>
                  </a:lnTo>
                  <a:lnTo>
                    <a:pt x="61" y="155"/>
                  </a:lnTo>
                  <a:lnTo>
                    <a:pt x="61" y="156"/>
                  </a:lnTo>
                  <a:lnTo>
                    <a:pt x="61" y="158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3" y="163"/>
                  </a:lnTo>
                  <a:lnTo>
                    <a:pt x="64" y="163"/>
                  </a:lnTo>
                  <a:lnTo>
                    <a:pt x="66" y="163"/>
                  </a:lnTo>
                  <a:lnTo>
                    <a:pt x="67" y="163"/>
                  </a:lnTo>
                  <a:lnTo>
                    <a:pt x="70" y="164"/>
                  </a:lnTo>
                  <a:lnTo>
                    <a:pt x="74" y="165"/>
                  </a:lnTo>
                  <a:lnTo>
                    <a:pt x="78" y="167"/>
                  </a:lnTo>
                  <a:lnTo>
                    <a:pt x="83" y="169"/>
                  </a:lnTo>
                  <a:lnTo>
                    <a:pt x="89" y="172"/>
                  </a:lnTo>
                  <a:lnTo>
                    <a:pt x="96" y="177"/>
                  </a:lnTo>
                  <a:lnTo>
                    <a:pt x="102" y="181"/>
                  </a:lnTo>
                  <a:lnTo>
                    <a:pt x="108" y="185"/>
                  </a:lnTo>
                  <a:lnTo>
                    <a:pt x="111" y="187"/>
                  </a:lnTo>
                  <a:lnTo>
                    <a:pt x="113" y="189"/>
                  </a:lnTo>
                  <a:lnTo>
                    <a:pt x="116" y="191"/>
                  </a:lnTo>
                  <a:lnTo>
                    <a:pt x="119" y="192"/>
                  </a:lnTo>
                  <a:lnTo>
                    <a:pt x="120" y="193"/>
                  </a:lnTo>
                  <a:lnTo>
                    <a:pt x="121" y="194"/>
                  </a:lnTo>
                  <a:lnTo>
                    <a:pt x="122" y="195"/>
                  </a:lnTo>
                  <a:lnTo>
                    <a:pt x="123" y="195"/>
                  </a:lnTo>
                  <a:lnTo>
                    <a:pt x="121" y="201"/>
                  </a:lnTo>
                  <a:lnTo>
                    <a:pt x="121" y="206"/>
                  </a:lnTo>
                  <a:lnTo>
                    <a:pt x="120" y="211"/>
                  </a:lnTo>
                  <a:lnTo>
                    <a:pt x="119" y="216"/>
                  </a:lnTo>
                  <a:lnTo>
                    <a:pt x="118" y="221"/>
                  </a:lnTo>
                  <a:lnTo>
                    <a:pt x="116" y="225"/>
                  </a:lnTo>
                  <a:lnTo>
                    <a:pt x="115" y="232"/>
                  </a:lnTo>
                  <a:lnTo>
                    <a:pt x="113" y="239"/>
                  </a:lnTo>
                  <a:lnTo>
                    <a:pt x="112" y="246"/>
                  </a:lnTo>
                  <a:lnTo>
                    <a:pt x="110" y="251"/>
                  </a:lnTo>
                  <a:lnTo>
                    <a:pt x="108" y="256"/>
                  </a:lnTo>
                  <a:lnTo>
                    <a:pt x="106" y="261"/>
                  </a:lnTo>
                  <a:lnTo>
                    <a:pt x="103" y="266"/>
                  </a:lnTo>
                  <a:lnTo>
                    <a:pt x="100" y="270"/>
                  </a:lnTo>
                  <a:lnTo>
                    <a:pt x="96" y="274"/>
                  </a:lnTo>
                  <a:lnTo>
                    <a:pt x="90" y="279"/>
                  </a:lnTo>
                  <a:lnTo>
                    <a:pt x="84" y="283"/>
                  </a:lnTo>
                  <a:lnTo>
                    <a:pt x="78" y="289"/>
                  </a:lnTo>
                  <a:lnTo>
                    <a:pt x="74" y="291"/>
                  </a:lnTo>
                  <a:lnTo>
                    <a:pt x="70" y="294"/>
                  </a:lnTo>
                  <a:lnTo>
                    <a:pt x="66" y="293"/>
                  </a:lnTo>
                  <a:lnTo>
                    <a:pt x="64" y="292"/>
                  </a:lnTo>
                  <a:lnTo>
                    <a:pt x="61" y="291"/>
                  </a:lnTo>
                  <a:lnTo>
                    <a:pt x="59" y="291"/>
                  </a:lnTo>
                  <a:lnTo>
                    <a:pt x="55" y="289"/>
                  </a:lnTo>
                  <a:lnTo>
                    <a:pt x="52" y="288"/>
                  </a:lnTo>
                  <a:lnTo>
                    <a:pt x="49" y="287"/>
                  </a:lnTo>
                  <a:lnTo>
                    <a:pt x="47" y="286"/>
                  </a:lnTo>
                  <a:lnTo>
                    <a:pt x="46" y="284"/>
                  </a:lnTo>
                  <a:lnTo>
                    <a:pt x="46" y="282"/>
                  </a:lnTo>
                  <a:lnTo>
                    <a:pt x="46" y="279"/>
                  </a:lnTo>
                  <a:lnTo>
                    <a:pt x="46" y="276"/>
                  </a:lnTo>
                  <a:lnTo>
                    <a:pt x="47" y="272"/>
                  </a:lnTo>
                  <a:lnTo>
                    <a:pt x="47" y="270"/>
                  </a:lnTo>
                  <a:lnTo>
                    <a:pt x="48" y="268"/>
                  </a:lnTo>
                  <a:lnTo>
                    <a:pt x="48" y="265"/>
                  </a:lnTo>
                  <a:lnTo>
                    <a:pt x="48" y="261"/>
                  </a:lnTo>
                  <a:lnTo>
                    <a:pt x="49" y="257"/>
                  </a:lnTo>
                  <a:lnTo>
                    <a:pt x="49" y="254"/>
                  </a:lnTo>
                  <a:lnTo>
                    <a:pt x="49" y="250"/>
                  </a:lnTo>
                  <a:lnTo>
                    <a:pt x="49" y="245"/>
                  </a:lnTo>
                  <a:lnTo>
                    <a:pt x="49" y="240"/>
                  </a:lnTo>
                  <a:lnTo>
                    <a:pt x="50" y="235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Freeform 241"/>
            <p:cNvSpPr>
              <a:spLocks/>
            </p:cNvSpPr>
            <p:nvPr/>
          </p:nvSpPr>
          <p:spPr bwMode="auto">
            <a:xfrm>
              <a:off x="2038" y="1758"/>
              <a:ext cx="73" cy="61"/>
            </a:xfrm>
            <a:custGeom>
              <a:avLst/>
              <a:gdLst>
                <a:gd name="T0" fmla="*/ 37 w 73"/>
                <a:gd name="T1" fmla="*/ 0 h 61"/>
                <a:gd name="T2" fmla="*/ 33 w 73"/>
                <a:gd name="T3" fmla="*/ 0 h 61"/>
                <a:gd name="T4" fmla="*/ 30 w 73"/>
                <a:gd name="T5" fmla="*/ 0 h 61"/>
                <a:gd name="T6" fmla="*/ 25 w 73"/>
                <a:gd name="T7" fmla="*/ 1 h 61"/>
                <a:gd name="T8" fmla="*/ 22 w 73"/>
                <a:gd name="T9" fmla="*/ 2 h 61"/>
                <a:gd name="T10" fmla="*/ 19 w 73"/>
                <a:gd name="T11" fmla="*/ 3 h 61"/>
                <a:gd name="T12" fmla="*/ 16 w 73"/>
                <a:gd name="T13" fmla="*/ 5 h 61"/>
                <a:gd name="T14" fmla="*/ 11 w 73"/>
                <a:gd name="T15" fmla="*/ 9 h 61"/>
                <a:gd name="T16" fmla="*/ 9 w 73"/>
                <a:gd name="T17" fmla="*/ 11 h 61"/>
                <a:gd name="T18" fmla="*/ 7 w 73"/>
                <a:gd name="T19" fmla="*/ 14 h 61"/>
                <a:gd name="T20" fmla="*/ 4 w 73"/>
                <a:gd name="T21" fmla="*/ 16 h 61"/>
                <a:gd name="T22" fmla="*/ 3 w 73"/>
                <a:gd name="T23" fmla="*/ 19 h 61"/>
                <a:gd name="T24" fmla="*/ 2 w 73"/>
                <a:gd name="T25" fmla="*/ 21 h 61"/>
                <a:gd name="T26" fmla="*/ 1 w 73"/>
                <a:gd name="T27" fmla="*/ 24 h 61"/>
                <a:gd name="T28" fmla="*/ 0 w 73"/>
                <a:gd name="T29" fmla="*/ 27 h 61"/>
                <a:gd name="T30" fmla="*/ 0 w 73"/>
                <a:gd name="T31" fmla="*/ 31 h 61"/>
                <a:gd name="T32" fmla="*/ 0 w 73"/>
                <a:gd name="T33" fmla="*/ 34 h 61"/>
                <a:gd name="T34" fmla="*/ 1 w 73"/>
                <a:gd name="T35" fmla="*/ 37 h 61"/>
                <a:gd name="T36" fmla="*/ 2 w 73"/>
                <a:gd name="T37" fmla="*/ 40 h 61"/>
                <a:gd name="T38" fmla="*/ 3 w 73"/>
                <a:gd name="T39" fmla="*/ 42 h 61"/>
                <a:gd name="T40" fmla="*/ 4 w 73"/>
                <a:gd name="T41" fmla="*/ 45 h 61"/>
                <a:gd name="T42" fmla="*/ 7 w 73"/>
                <a:gd name="T43" fmla="*/ 47 h 61"/>
                <a:gd name="T44" fmla="*/ 9 w 73"/>
                <a:gd name="T45" fmla="*/ 49 h 61"/>
                <a:gd name="T46" fmla="*/ 11 w 73"/>
                <a:gd name="T47" fmla="*/ 53 h 61"/>
                <a:gd name="T48" fmla="*/ 16 w 73"/>
                <a:gd name="T49" fmla="*/ 56 h 61"/>
                <a:gd name="T50" fmla="*/ 22 w 73"/>
                <a:gd name="T51" fmla="*/ 59 h 61"/>
                <a:gd name="T52" fmla="*/ 25 w 73"/>
                <a:gd name="T53" fmla="*/ 60 h 61"/>
                <a:gd name="T54" fmla="*/ 30 w 73"/>
                <a:gd name="T55" fmla="*/ 60 h 61"/>
                <a:gd name="T56" fmla="*/ 33 w 73"/>
                <a:gd name="T57" fmla="*/ 61 h 61"/>
                <a:gd name="T58" fmla="*/ 37 w 73"/>
                <a:gd name="T59" fmla="*/ 61 h 61"/>
                <a:gd name="T60" fmla="*/ 40 w 73"/>
                <a:gd name="T61" fmla="*/ 61 h 61"/>
                <a:gd name="T62" fmla="*/ 43 w 73"/>
                <a:gd name="T63" fmla="*/ 60 h 61"/>
                <a:gd name="T64" fmla="*/ 47 w 73"/>
                <a:gd name="T65" fmla="*/ 60 h 61"/>
                <a:gd name="T66" fmla="*/ 51 w 73"/>
                <a:gd name="T67" fmla="*/ 59 h 61"/>
                <a:gd name="T68" fmla="*/ 57 w 73"/>
                <a:gd name="T69" fmla="*/ 56 h 61"/>
                <a:gd name="T70" fmla="*/ 62 w 73"/>
                <a:gd name="T71" fmla="*/ 53 h 61"/>
                <a:gd name="T72" fmla="*/ 64 w 73"/>
                <a:gd name="T73" fmla="*/ 49 h 61"/>
                <a:gd name="T74" fmla="*/ 66 w 73"/>
                <a:gd name="T75" fmla="*/ 47 h 61"/>
                <a:gd name="T76" fmla="*/ 68 w 73"/>
                <a:gd name="T77" fmla="*/ 45 h 61"/>
                <a:gd name="T78" fmla="*/ 69 w 73"/>
                <a:gd name="T79" fmla="*/ 42 h 61"/>
                <a:gd name="T80" fmla="*/ 70 w 73"/>
                <a:gd name="T81" fmla="*/ 40 h 61"/>
                <a:gd name="T82" fmla="*/ 72 w 73"/>
                <a:gd name="T83" fmla="*/ 37 h 61"/>
                <a:gd name="T84" fmla="*/ 73 w 73"/>
                <a:gd name="T85" fmla="*/ 34 h 61"/>
                <a:gd name="T86" fmla="*/ 73 w 73"/>
                <a:gd name="T87" fmla="*/ 31 h 61"/>
                <a:gd name="T88" fmla="*/ 73 w 73"/>
                <a:gd name="T89" fmla="*/ 27 h 61"/>
                <a:gd name="T90" fmla="*/ 72 w 73"/>
                <a:gd name="T91" fmla="*/ 24 h 61"/>
                <a:gd name="T92" fmla="*/ 70 w 73"/>
                <a:gd name="T93" fmla="*/ 21 h 61"/>
                <a:gd name="T94" fmla="*/ 69 w 73"/>
                <a:gd name="T95" fmla="*/ 19 h 61"/>
                <a:gd name="T96" fmla="*/ 68 w 73"/>
                <a:gd name="T97" fmla="*/ 16 h 61"/>
                <a:gd name="T98" fmla="*/ 66 w 73"/>
                <a:gd name="T99" fmla="*/ 14 h 61"/>
                <a:gd name="T100" fmla="*/ 64 w 73"/>
                <a:gd name="T101" fmla="*/ 11 h 61"/>
                <a:gd name="T102" fmla="*/ 62 w 73"/>
                <a:gd name="T103" fmla="*/ 9 h 61"/>
                <a:gd name="T104" fmla="*/ 57 w 73"/>
                <a:gd name="T105" fmla="*/ 5 h 61"/>
                <a:gd name="T106" fmla="*/ 54 w 73"/>
                <a:gd name="T107" fmla="*/ 3 h 61"/>
                <a:gd name="T108" fmla="*/ 51 w 73"/>
                <a:gd name="T109" fmla="*/ 2 h 61"/>
                <a:gd name="T110" fmla="*/ 47 w 73"/>
                <a:gd name="T111" fmla="*/ 1 h 61"/>
                <a:gd name="T112" fmla="*/ 43 w 73"/>
                <a:gd name="T113" fmla="*/ 0 h 61"/>
                <a:gd name="T114" fmla="*/ 40 w 73"/>
                <a:gd name="T115" fmla="*/ 0 h 61"/>
                <a:gd name="T116" fmla="*/ 37 w 73"/>
                <a:gd name="T117" fmla="*/ 0 h 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"/>
                <a:gd name="T178" fmla="*/ 0 h 61"/>
                <a:gd name="T179" fmla="*/ 73 w 73"/>
                <a:gd name="T180" fmla="*/ 61 h 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" h="61">
                  <a:moveTo>
                    <a:pt x="37" y="0"/>
                  </a:move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6" y="5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2" y="21"/>
                  </a:lnTo>
                  <a:lnTo>
                    <a:pt x="1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4" y="45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11" y="53"/>
                  </a:lnTo>
                  <a:lnTo>
                    <a:pt x="16" y="56"/>
                  </a:lnTo>
                  <a:lnTo>
                    <a:pt x="22" y="59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3" y="61"/>
                  </a:lnTo>
                  <a:lnTo>
                    <a:pt x="37" y="61"/>
                  </a:lnTo>
                  <a:lnTo>
                    <a:pt x="40" y="61"/>
                  </a:lnTo>
                  <a:lnTo>
                    <a:pt x="43" y="60"/>
                  </a:lnTo>
                  <a:lnTo>
                    <a:pt x="47" y="60"/>
                  </a:lnTo>
                  <a:lnTo>
                    <a:pt x="51" y="59"/>
                  </a:lnTo>
                  <a:lnTo>
                    <a:pt x="57" y="56"/>
                  </a:lnTo>
                  <a:lnTo>
                    <a:pt x="62" y="53"/>
                  </a:lnTo>
                  <a:lnTo>
                    <a:pt x="64" y="49"/>
                  </a:lnTo>
                  <a:lnTo>
                    <a:pt x="66" y="47"/>
                  </a:lnTo>
                  <a:lnTo>
                    <a:pt x="68" y="45"/>
                  </a:lnTo>
                  <a:lnTo>
                    <a:pt x="69" y="42"/>
                  </a:lnTo>
                  <a:lnTo>
                    <a:pt x="70" y="40"/>
                  </a:lnTo>
                  <a:lnTo>
                    <a:pt x="72" y="37"/>
                  </a:lnTo>
                  <a:lnTo>
                    <a:pt x="73" y="34"/>
                  </a:lnTo>
                  <a:lnTo>
                    <a:pt x="73" y="31"/>
                  </a:lnTo>
                  <a:lnTo>
                    <a:pt x="73" y="27"/>
                  </a:lnTo>
                  <a:lnTo>
                    <a:pt x="72" y="24"/>
                  </a:lnTo>
                  <a:lnTo>
                    <a:pt x="70" y="21"/>
                  </a:lnTo>
                  <a:lnTo>
                    <a:pt x="69" y="19"/>
                  </a:lnTo>
                  <a:lnTo>
                    <a:pt x="68" y="16"/>
                  </a:lnTo>
                  <a:lnTo>
                    <a:pt x="66" y="14"/>
                  </a:lnTo>
                  <a:lnTo>
                    <a:pt x="64" y="11"/>
                  </a:lnTo>
                  <a:lnTo>
                    <a:pt x="62" y="9"/>
                  </a:lnTo>
                  <a:lnTo>
                    <a:pt x="57" y="5"/>
                  </a:lnTo>
                  <a:lnTo>
                    <a:pt x="54" y="3"/>
                  </a:lnTo>
                  <a:lnTo>
                    <a:pt x="51" y="2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BE0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Freeform 242"/>
            <p:cNvSpPr>
              <a:spLocks/>
            </p:cNvSpPr>
            <p:nvPr/>
          </p:nvSpPr>
          <p:spPr bwMode="auto">
            <a:xfrm>
              <a:off x="2038" y="1758"/>
              <a:ext cx="73" cy="61"/>
            </a:xfrm>
            <a:custGeom>
              <a:avLst/>
              <a:gdLst>
                <a:gd name="T0" fmla="*/ 37 w 73"/>
                <a:gd name="T1" fmla="*/ 0 h 61"/>
                <a:gd name="T2" fmla="*/ 33 w 73"/>
                <a:gd name="T3" fmla="*/ 0 h 61"/>
                <a:gd name="T4" fmla="*/ 30 w 73"/>
                <a:gd name="T5" fmla="*/ 0 h 61"/>
                <a:gd name="T6" fmla="*/ 25 w 73"/>
                <a:gd name="T7" fmla="*/ 1 h 61"/>
                <a:gd name="T8" fmla="*/ 22 w 73"/>
                <a:gd name="T9" fmla="*/ 2 h 61"/>
                <a:gd name="T10" fmla="*/ 19 w 73"/>
                <a:gd name="T11" fmla="*/ 3 h 61"/>
                <a:gd name="T12" fmla="*/ 16 w 73"/>
                <a:gd name="T13" fmla="*/ 5 h 61"/>
                <a:gd name="T14" fmla="*/ 11 w 73"/>
                <a:gd name="T15" fmla="*/ 9 h 61"/>
                <a:gd name="T16" fmla="*/ 9 w 73"/>
                <a:gd name="T17" fmla="*/ 11 h 61"/>
                <a:gd name="T18" fmla="*/ 7 w 73"/>
                <a:gd name="T19" fmla="*/ 14 h 61"/>
                <a:gd name="T20" fmla="*/ 4 w 73"/>
                <a:gd name="T21" fmla="*/ 16 h 61"/>
                <a:gd name="T22" fmla="*/ 3 w 73"/>
                <a:gd name="T23" fmla="*/ 19 h 61"/>
                <a:gd name="T24" fmla="*/ 2 w 73"/>
                <a:gd name="T25" fmla="*/ 21 h 61"/>
                <a:gd name="T26" fmla="*/ 1 w 73"/>
                <a:gd name="T27" fmla="*/ 24 h 61"/>
                <a:gd name="T28" fmla="*/ 0 w 73"/>
                <a:gd name="T29" fmla="*/ 27 h 61"/>
                <a:gd name="T30" fmla="*/ 0 w 73"/>
                <a:gd name="T31" fmla="*/ 31 h 61"/>
                <a:gd name="T32" fmla="*/ 0 w 73"/>
                <a:gd name="T33" fmla="*/ 34 h 61"/>
                <a:gd name="T34" fmla="*/ 1 w 73"/>
                <a:gd name="T35" fmla="*/ 37 h 61"/>
                <a:gd name="T36" fmla="*/ 2 w 73"/>
                <a:gd name="T37" fmla="*/ 40 h 61"/>
                <a:gd name="T38" fmla="*/ 3 w 73"/>
                <a:gd name="T39" fmla="*/ 42 h 61"/>
                <a:gd name="T40" fmla="*/ 4 w 73"/>
                <a:gd name="T41" fmla="*/ 45 h 61"/>
                <a:gd name="T42" fmla="*/ 7 w 73"/>
                <a:gd name="T43" fmla="*/ 47 h 61"/>
                <a:gd name="T44" fmla="*/ 9 w 73"/>
                <a:gd name="T45" fmla="*/ 49 h 61"/>
                <a:gd name="T46" fmla="*/ 11 w 73"/>
                <a:gd name="T47" fmla="*/ 53 h 61"/>
                <a:gd name="T48" fmla="*/ 16 w 73"/>
                <a:gd name="T49" fmla="*/ 56 h 61"/>
                <a:gd name="T50" fmla="*/ 22 w 73"/>
                <a:gd name="T51" fmla="*/ 59 h 61"/>
                <a:gd name="T52" fmla="*/ 25 w 73"/>
                <a:gd name="T53" fmla="*/ 60 h 61"/>
                <a:gd name="T54" fmla="*/ 30 w 73"/>
                <a:gd name="T55" fmla="*/ 60 h 61"/>
                <a:gd name="T56" fmla="*/ 33 w 73"/>
                <a:gd name="T57" fmla="*/ 61 h 61"/>
                <a:gd name="T58" fmla="*/ 37 w 73"/>
                <a:gd name="T59" fmla="*/ 61 h 61"/>
                <a:gd name="T60" fmla="*/ 40 w 73"/>
                <a:gd name="T61" fmla="*/ 61 h 61"/>
                <a:gd name="T62" fmla="*/ 43 w 73"/>
                <a:gd name="T63" fmla="*/ 60 h 61"/>
                <a:gd name="T64" fmla="*/ 47 w 73"/>
                <a:gd name="T65" fmla="*/ 60 h 61"/>
                <a:gd name="T66" fmla="*/ 51 w 73"/>
                <a:gd name="T67" fmla="*/ 59 h 61"/>
                <a:gd name="T68" fmla="*/ 57 w 73"/>
                <a:gd name="T69" fmla="*/ 56 h 61"/>
                <a:gd name="T70" fmla="*/ 62 w 73"/>
                <a:gd name="T71" fmla="*/ 53 h 61"/>
                <a:gd name="T72" fmla="*/ 64 w 73"/>
                <a:gd name="T73" fmla="*/ 49 h 61"/>
                <a:gd name="T74" fmla="*/ 66 w 73"/>
                <a:gd name="T75" fmla="*/ 47 h 61"/>
                <a:gd name="T76" fmla="*/ 68 w 73"/>
                <a:gd name="T77" fmla="*/ 45 h 61"/>
                <a:gd name="T78" fmla="*/ 69 w 73"/>
                <a:gd name="T79" fmla="*/ 42 h 61"/>
                <a:gd name="T80" fmla="*/ 70 w 73"/>
                <a:gd name="T81" fmla="*/ 40 h 61"/>
                <a:gd name="T82" fmla="*/ 72 w 73"/>
                <a:gd name="T83" fmla="*/ 37 h 61"/>
                <a:gd name="T84" fmla="*/ 73 w 73"/>
                <a:gd name="T85" fmla="*/ 34 h 61"/>
                <a:gd name="T86" fmla="*/ 73 w 73"/>
                <a:gd name="T87" fmla="*/ 31 h 61"/>
                <a:gd name="T88" fmla="*/ 73 w 73"/>
                <a:gd name="T89" fmla="*/ 27 h 61"/>
                <a:gd name="T90" fmla="*/ 72 w 73"/>
                <a:gd name="T91" fmla="*/ 24 h 61"/>
                <a:gd name="T92" fmla="*/ 70 w 73"/>
                <a:gd name="T93" fmla="*/ 21 h 61"/>
                <a:gd name="T94" fmla="*/ 69 w 73"/>
                <a:gd name="T95" fmla="*/ 19 h 61"/>
                <a:gd name="T96" fmla="*/ 68 w 73"/>
                <a:gd name="T97" fmla="*/ 16 h 61"/>
                <a:gd name="T98" fmla="*/ 66 w 73"/>
                <a:gd name="T99" fmla="*/ 14 h 61"/>
                <a:gd name="T100" fmla="*/ 64 w 73"/>
                <a:gd name="T101" fmla="*/ 11 h 61"/>
                <a:gd name="T102" fmla="*/ 62 w 73"/>
                <a:gd name="T103" fmla="*/ 9 h 61"/>
                <a:gd name="T104" fmla="*/ 57 w 73"/>
                <a:gd name="T105" fmla="*/ 5 h 61"/>
                <a:gd name="T106" fmla="*/ 54 w 73"/>
                <a:gd name="T107" fmla="*/ 3 h 61"/>
                <a:gd name="T108" fmla="*/ 51 w 73"/>
                <a:gd name="T109" fmla="*/ 2 h 61"/>
                <a:gd name="T110" fmla="*/ 47 w 73"/>
                <a:gd name="T111" fmla="*/ 1 h 61"/>
                <a:gd name="T112" fmla="*/ 43 w 73"/>
                <a:gd name="T113" fmla="*/ 0 h 61"/>
                <a:gd name="T114" fmla="*/ 40 w 73"/>
                <a:gd name="T115" fmla="*/ 0 h 61"/>
                <a:gd name="T116" fmla="*/ 37 w 73"/>
                <a:gd name="T117" fmla="*/ 0 h 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"/>
                <a:gd name="T178" fmla="*/ 0 h 61"/>
                <a:gd name="T179" fmla="*/ 73 w 73"/>
                <a:gd name="T180" fmla="*/ 61 h 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" h="61">
                  <a:moveTo>
                    <a:pt x="37" y="0"/>
                  </a:move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6" y="5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2" y="21"/>
                  </a:lnTo>
                  <a:lnTo>
                    <a:pt x="1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4" y="45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11" y="53"/>
                  </a:lnTo>
                  <a:lnTo>
                    <a:pt x="16" y="56"/>
                  </a:lnTo>
                  <a:lnTo>
                    <a:pt x="22" y="59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3" y="61"/>
                  </a:lnTo>
                  <a:lnTo>
                    <a:pt x="37" y="61"/>
                  </a:lnTo>
                  <a:lnTo>
                    <a:pt x="40" y="61"/>
                  </a:lnTo>
                  <a:lnTo>
                    <a:pt x="43" y="60"/>
                  </a:lnTo>
                  <a:lnTo>
                    <a:pt x="47" y="60"/>
                  </a:lnTo>
                  <a:lnTo>
                    <a:pt x="51" y="59"/>
                  </a:lnTo>
                  <a:lnTo>
                    <a:pt x="57" y="56"/>
                  </a:lnTo>
                  <a:lnTo>
                    <a:pt x="62" y="53"/>
                  </a:lnTo>
                  <a:lnTo>
                    <a:pt x="64" y="49"/>
                  </a:lnTo>
                  <a:lnTo>
                    <a:pt x="66" y="47"/>
                  </a:lnTo>
                  <a:lnTo>
                    <a:pt x="68" y="45"/>
                  </a:lnTo>
                  <a:lnTo>
                    <a:pt x="69" y="42"/>
                  </a:lnTo>
                  <a:lnTo>
                    <a:pt x="70" y="40"/>
                  </a:lnTo>
                  <a:lnTo>
                    <a:pt x="72" y="37"/>
                  </a:lnTo>
                  <a:lnTo>
                    <a:pt x="73" y="34"/>
                  </a:lnTo>
                  <a:lnTo>
                    <a:pt x="73" y="31"/>
                  </a:lnTo>
                  <a:lnTo>
                    <a:pt x="73" y="27"/>
                  </a:lnTo>
                  <a:lnTo>
                    <a:pt x="72" y="24"/>
                  </a:lnTo>
                  <a:lnTo>
                    <a:pt x="70" y="21"/>
                  </a:lnTo>
                  <a:lnTo>
                    <a:pt x="69" y="19"/>
                  </a:lnTo>
                  <a:lnTo>
                    <a:pt x="68" y="16"/>
                  </a:lnTo>
                  <a:lnTo>
                    <a:pt x="66" y="14"/>
                  </a:lnTo>
                  <a:lnTo>
                    <a:pt x="64" y="11"/>
                  </a:lnTo>
                  <a:lnTo>
                    <a:pt x="62" y="9"/>
                  </a:lnTo>
                  <a:lnTo>
                    <a:pt x="57" y="5"/>
                  </a:lnTo>
                  <a:lnTo>
                    <a:pt x="54" y="3"/>
                  </a:lnTo>
                  <a:lnTo>
                    <a:pt x="51" y="2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7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Freeform 243"/>
            <p:cNvSpPr>
              <a:spLocks/>
            </p:cNvSpPr>
            <p:nvPr/>
          </p:nvSpPr>
          <p:spPr bwMode="auto">
            <a:xfrm>
              <a:off x="2080" y="1811"/>
              <a:ext cx="123" cy="294"/>
            </a:xfrm>
            <a:custGeom>
              <a:avLst/>
              <a:gdLst>
                <a:gd name="T0" fmla="*/ 26 w 123"/>
                <a:gd name="T1" fmla="*/ 13 h 294"/>
                <a:gd name="T2" fmla="*/ 31 w 123"/>
                <a:gd name="T3" fmla="*/ 29 h 294"/>
                <a:gd name="T4" fmla="*/ 36 w 123"/>
                <a:gd name="T5" fmla="*/ 39 h 294"/>
                <a:gd name="T6" fmla="*/ 44 w 123"/>
                <a:gd name="T7" fmla="*/ 48 h 294"/>
                <a:gd name="T8" fmla="*/ 57 w 123"/>
                <a:gd name="T9" fmla="*/ 54 h 294"/>
                <a:gd name="T10" fmla="*/ 66 w 123"/>
                <a:gd name="T11" fmla="*/ 63 h 294"/>
                <a:gd name="T12" fmla="*/ 57 w 123"/>
                <a:gd name="T13" fmla="*/ 75 h 294"/>
                <a:gd name="T14" fmla="*/ 45 w 123"/>
                <a:gd name="T15" fmla="*/ 83 h 294"/>
                <a:gd name="T16" fmla="*/ 25 w 123"/>
                <a:gd name="T17" fmla="*/ 92 h 294"/>
                <a:gd name="T18" fmla="*/ 10 w 123"/>
                <a:gd name="T19" fmla="*/ 96 h 294"/>
                <a:gd name="T20" fmla="*/ 2 w 123"/>
                <a:gd name="T21" fmla="*/ 105 h 294"/>
                <a:gd name="T22" fmla="*/ 0 w 123"/>
                <a:gd name="T23" fmla="*/ 114 h 294"/>
                <a:gd name="T24" fmla="*/ 1 w 123"/>
                <a:gd name="T25" fmla="*/ 119 h 294"/>
                <a:gd name="T26" fmla="*/ 8 w 123"/>
                <a:gd name="T27" fmla="*/ 124 h 294"/>
                <a:gd name="T28" fmla="*/ 20 w 123"/>
                <a:gd name="T29" fmla="*/ 125 h 294"/>
                <a:gd name="T30" fmla="*/ 37 w 123"/>
                <a:gd name="T31" fmla="*/ 127 h 294"/>
                <a:gd name="T32" fmla="*/ 49 w 123"/>
                <a:gd name="T33" fmla="*/ 133 h 294"/>
                <a:gd name="T34" fmla="*/ 58 w 123"/>
                <a:gd name="T35" fmla="*/ 141 h 294"/>
                <a:gd name="T36" fmla="*/ 60 w 123"/>
                <a:gd name="T37" fmla="*/ 149 h 294"/>
                <a:gd name="T38" fmla="*/ 61 w 123"/>
                <a:gd name="T39" fmla="*/ 156 h 294"/>
                <a:gd name="T40" fmla="*/ 62 w 123"/>
                <a:gd name="T41" fmla="*/ 162 h 294"/>
                <a:gd name="T42" fmla="*/ 63 w 123"/>
                <a:gd name="T43" fmla="*/ 163 h 294"/>
                <a:gd name="T44" fmla="*/ 67 w 123"/>
                <a:gd name="T45" fmla="*/ 163 h 294"/>
                <a:gd name="T46" fmla="*/ 78 w 123"/>
                <a:gd name="T47" fmla="*/ 167 h 294"/>
                <a:gd name="T48" fmla="*/ 96 w 123"/>
                <a:gd name="T49" fmla="*/ 177 h 294"/>
                <a:gd name="T50" fmla="*/ 111 w 123"/>
                <a:gd name="T51" fmla="*/ 187 h 294"/>
                <a:gd name="T52" fmla="*/ 119 w 123"/>
                <a:gd name="T53" fmla="*/ 192 h 294"/>
                <a:gd name="T54" fmla="*/ 122 w 123"/>
                <a:gd name="T55" fmla="*/ 195 h 294"/>
                <a:gd name="T56" fmla="*/ 121 w 123"/>
                <a:gd name="T57" fmla="*/ 206 h 294"/>
                <a:gd name="T58" fmla="*/ 118 w 123"/>
                <a:gd name="T59" fmla="*/ 221 h 294"/>
                <a:gd name="T60" fmla="*/ 113 w 123"/>
                <a:gd name="T61" fmla="*/ 239 h 294"/>
                <a:gd name="T62" fmla="*/ 108 w 123"/>
                <a:gd name="T63" fmla="*/ 256 h 294"/>
                <a:gd name="T64" fmla="*/ 100 w 123"/>
                <a:gd name="T65" fmla="*/ 270 h 294"/>
                <a:gd name="T66" fmla="*/ 84 w 123"/>
                <a:gd name="T67" fmla="*/ 283 h 294"/>
                <a:gd name="T68" fmla="*/ 70 w 123"/>
                <a:gd name="T69" fmla="*/ 294 h 294"/>
                <a:gd name="T70" fmla="*/ 61 w 123"/>
                <a:gd name="T71" fmla="*/ 291 h 294"/>
                <a:gd name="T72" fmla="*/ 52 w 123"/>
                <a:gd name="T73" fmla="*/ 288 h 294"/>
                <a:gd name="T74" fmla="*/ 46 w 123"/>
                <a:gd name="T75" fmla="*/ 284 h 294"/>
                <a:gd name="T76" fmla="*/ 46 w 123"/>
                <a:gd name="T77" fmla="*/ 276 h 294"/>
                <a:gd name="T78" fmla="*/ 48 w 123"/>
                <a:gd name="T79" fmla="*/ 268 h 294"/>
                <a:gd name="T80" fmla="*/ 49 w 123"/>
                <a:gd name="T81" fmla="*/ 257 h 294"/>
                <a:gd name="T82" fmla="*/ 49 w 123"/>
                <a:gd name="T83" fmla="*/ 245 h 2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3"/>
                <a:gd name="T127" fmla="*/ 0 h 294"/>
                <a:gd name="T128" fmla="*/ 123 w 123"/>
                <a:gd name="T129" fmla="*/ 294 h 2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3" h="294">
                  <a:moveTo>
                    <a:pt x="24" y="0"/>
                  </a:moveTo>
                  <a:lnTo>
                    <a:pt x="25" y="7"/>
                  </a:lnTo>
                  <a:lnTo>
                    <a:pt x="26" y="13"/>
                  </a:lnTo>
                  <a:lnTo>
                    <a:pt x="27" y="19"/>
                  </a:lnTo>
                  <a:lnTo>
                    <a:pt x="28" y="25"/>
                  </a:lnTo>
                  <a:lnTo>
                    <a:pt x="31" y="29"/>
                  </a:lnTo>
                  <a:lnTo>
                    <a:pt x="32" y="33"/>
                  </a:lnTo>
                  <a:lnTo>
                    <a:pt x="34" y="36"/>
                  </a:lnTo>
                  <a:lnTo>
                    <a:pt x="36" y="39"/>
                  </a:lnTo>
                  <a:lnTo>
                    <a:pt x="38" y="43"/>
                  </a:lnTo>
                  <a:lnTo>
                    <a:pt x="41" y="45"/>
                  </a:lnTo>
                  <a:lnTo>
                    <a:pt x="44" y="48"/>
                  </a:lnTo>
                  <a:lnTo>
                    <a:pt x="47" y="50"/>
                  </a:lnTo>
                  <a:lnTo>
                    <a:pt x="53" y="52"/>
                  </a:lnTo>
                  <a:lnTo>
                    <a:pt x="57" y="54"/>
                  </a:lnTo>
                  <a:lnTo>
                    <a:pt x="63" y="56"/>
                  </a:lnTo>
                  <a:lnTo>
                    <a:pt x="70" y="58"/>
                  </a:lnTo>
                  <a:lnTo>
                    <a:pt x="66" y="63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7" y="75"/>
                  </a:lnTo>
                  <a:lnTo>
                    <a:pt x="53" y="78"/>
                  </a:lnTo>
                  <a:lnTo>
                    <a:pt x="49" y="80"/>
                  </a:lnTo>
                  <a:lnTo>
                    <a:pt x="45" y="83"/>
                  </a:lnTo>
                  <a:lnTo>
                    <a:pt x="42" y="85"/>
                  </a:lnTo>
                  <a:lnTo>
                    <a:pt x="34" y="89"/>
                  </a:lnTo>
                  <a:lnTo>
                    <a:pt x="25" y="92"/>
                  </a:lnTo>
                  <a:lnTo>
                    <a:pt x="20" y="94"/>
                  </a:lnTo>
                  <a:lnTo>
                    <a:pt x="15" y="95"/>
                  </a:lnTo>
                  <a:lnTo>
                    <a:pt x="10" y="96"/>
                  </a:lnTo>
                  <a:lnTo>
                    <a:pt x="4" y="98"/>
                  </a:lnTo>
                  <a:lnTo>
                    <a:pt x="3" y="101"/>
                  </a:lnTo>
                  <a:lnTo>
                    <a:pt x="2" y="105"/>
                  </a:lnTo>
                  <a:lnTo>
                    <a:pt x="1" y="109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17"/>
                  </a:lnTo>
                  <a:lnTo>
                    <a:pt x="1" y="119"/>
                  </a:lnTo>
                  <a:lnTo>
                    <a:pt x="2" y="121"/>
                  </a:lnTo>
                  <a:lnTo>
                    <a:pt x="4" y="123"/>
                  </a:lnTo>
                  <a:lnTo>
                    <a:pt x="8" y="124"/>
                  </a:lnTo>
                  <a:lnTo>
                    <a:pt x="11" y="124"/>
                  </a:lnTo>
                  <a:lnTo>
                    <a:pt x="15" y="125"/>
                  </a:lnTo>
                  <a:lnTo>
                    <a:pt x="20" y="125"/>
                  </a:lnTo>
                  <a:lnTo>
                    <a:pt x="25" y="125"/>
                  </a:lnTo>
                  <a:lnTo>
                    <a:pt x="31" y="126"/>
                  </a:lnTo>
                  <a:lnTo>
                    <a:pt x="37" y="127"/>
                  </a:lnTo>
                  <a:lnTo>
                    <a:pt x="43" y="129"/>
                  </a:lnTo>
                  <a:lnTo>
                    <a:pt x="46" y="132"/>
                  </a:lnTo>
                  <a:lnTo>
                    <a:pt x="49" y="133"/>
                  </a:lnTo>
                  <a:lnTo>
                    <a:pt x="54" y="135"/>
                  </a:lnTo>
                  <a:lnTo>
                    <a:pt x="57" y="137"/>
                  </a:lnTo>
                  <a:lnTo>
                    <a:pt x="58" y="141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0" y="149"/>
                  </a:lnTo>
                  <a:lnTo>
                    <a:pt x="60" y="153"/>
                  </a:lnTo>
                  <a:lnTo>
                    <a:pt x="61" y="155"/>
                  </a:lnTo>
                  <a:lnTo>
                    <a:pt x="61" y="156"/>
                  </a:lnTo>
                  <a:lnTo>
                    <a:pt x="61" y="158"/>
                  </a:lnTo>
                  <a:lnTo>
                    <a:pt x="62" y="160"/>
                  </a:lnTo>
                  <a:lnTo>
                    <a:pt x="62" y="162"/>
                  </a:lnTo>
                  <a:lnTo>
                    <a:pt x="63" y="163"/>
                  </a:lnTo>
                  <a:lnTo>
                    <a:pt x="64" y="163"/>
                  </a:lnTo>
                  <a:lnTo>
                    <a:pt x="66" y="163"/>
                  </a:lnTo>
                  <a:lnTo>
                    <a:pt x="67" y="163"/>
                  </a:lnTo>
                  <a:lnTo>
                    <a:pt x="70" y="164"/>
                  </a:lnTo>
                  <a:lnTo>
                    <a:pt x="74" y="165"/>
                  </a:lnTo>
                  <a:lnTo>
                    <a:pt x="78" y="167"/>
                  </a:lnTo>
                  <a:lnTo>
                    <a:pt x="83" y="169"/>
                  </a:lnTo>
                  <a:lnTo>
                    <a:pt x="89" y="172"/>
                  </a:lnTo>
                  <a:lnTo>
                    <a:pt x="96" y="177"/>
                  </a:lnTo>
                  <a:lnTo>
                    <a:pt x="102" y="181"/>
                  </a:lnTo>
                  <a:lnTo>
                    <a:pt x="108" y="185"/>
                  </a:lnTo>
                  <a:lnTo>
                    <a:pt x="111" y="187"/>
                  </a:lnTo>
                  <a:lnTo>
                    <a:pt x="113" y="189"/>
                  </a:lnTo>
                  <a:lnTo>
                    <a:pt x="116" y="191"/>
                  </a:lnTo>
                  <a:lnTo>
                    <a:pt x="119" y="192"/>
                  </a:lnTo>
                  <a:lnTo>
                    <a:pt x="120" y="193"/>
                  </a:lnTo>
                  <a:lnTo>
                    <a:pt x="121" y="194"/>
                  </a:lnTo>
                  <a:lnTo>
                    <a:pt x="122" y="195"/>
                  </a:lnTo>
                  <a:lnTo>
                    <a:pt x="123" y="195"/>
                  </a:lnTo>
                  <a:lnTo>
                    <a:pt x="121" y="201"/>
                  </a:lnTo>
                  <a:lnTo>
                    <a:pt x="121" y="206"/>
                  </a:lnTo>
                  <a:lnTo>
                    <a:pt x="120" y="211"/>
                  </a:lnTo>
                  <a:lnTo>
                    <a:pt x="119" y="216"/>
                  </a:lnTo>
                  <a:lnTo>
                    <a:pt x="118" y="221"/>
                  </a:lnTo>
                  <a:lnTo>
                    <a:pt x="116" y="225"/>
                  </a:lnTo>
                  <a:lnTo>
                    <a:pt x="115" y="232"/>
                  </a:lnTo>
                  <a:lnTo>
                    <a:pt x="113" y="239"/>
                  </a:lnTo>
                  <a:lnTo>
                    <a:pt x="112" y="246"/>
                  </a:lnTo>
                  <a:lnTo>
                    <a:pt x="110" y="251"/>
                  </a:lnTo>
                  <a:lnTo>
                    <a:pt x="108" y="256"/>
                  </a:lnTo>
                  <a:lnTo>
                    <a:pt x="106" y="261"/>
                  </a:lnTo>
                  <a:lnTo>
                    <a:pt x="103" y="266"/>
                  </a:lnTo>
                  <a:lnTo>
                    <a:pt x="100" y="270"/>
                  </a:lnTo>
                  <a:lnTo>
                    <a:pt x="96" y="274"/>
                  </a:lnTo>
                  <a:lnTo>
                    <a:pt x="90" y="279"/>
                  </a:lnTo>
                  <a:lnTo>
                    <a:pt x="84" y="283"/>
                  </a:lnTo>
                  <a:lnTo>
                    <a:pt x="78" y="289"/>
                  </a:lnTo>
                  <a:lnTo>
                    <a:pt x="74" y="291"/>
                  </a:lnTo>
                  <a:lnTo>
                    <a:pt x="70" y="294"/>
                  </a:lnTo>
                  <a:lnTo>
                    <a:pt x="66" y="293"/>
                  </a:lnTo>
                  <a:lnTo>
                    <a:pt x="64" y="292"/>
                  </a:lnTo>
                  <a:lnTo>
                    <a:pt x="61" y="291"/>
                  </a:lnTo>
                  <a:lnTo>
                    <a:pt x="59" y="291"/>
                  </a:lnTo>
                  <a:lnTo>
                    <a:pt x="55" y="289"/>
                  </a:lnTo>
                  <a:lnTo>
                    <a:pt x="52" y="288"/>
                  </a:lnTo>
                  <a:lnTo>
                    <a:pt x="49" y="287"/>
                  </a:lnTo>
                  <a:lnTo>
                    <a:pt x="47" y="286"/>
                  </a:lnTo>
                  <a:lnTo>
                    <a:pt x="46" y="284"/>
                  </a:lnTo>
                  <a:lnTo>
                    <a:pt x="46" y="282"/>
                  </a:lnTo>
                  <a:lnTo>
                    <a:pt x="46" y="279"/>
                  </a:lnTo>
                  <a:lnTo>
                    <a:pt x="46" y="276"/>
                  </a:lnTo>
                  <a:lnTo>
                    <a:pt x="47" y="272"/>
                  </a:lnTo>
                  <a:lnTo>
                    <a:pt x="47" y="270"/>
                  </a:lnTo>
                  <a:lnTo>
                    <a:pt x="48" y="268"/>
                  </a:lnTo>
                  <a:lnTo>
                    <a:pt x="48" y="265"/>
                  </a:lnTo>
                  <a:lnTo>
                    <a:pt x="48" y="261"/>
                  </a:lnTo>
                  <a:lnTo>
                    <a:pt x="49" y="257"/>
                  </a:lnTo>
                  <a:lnTo>
                    <a:pt x="49" y="254"/>
                  </a:lnTo>
                  <a:lnTo>
                    <a:pt x="49" y="250"/>
                  </a:lnTo>
                  <a:lnTo>
                    <a:pt x="49" y="245"/>
                  </a:lnTo>
                  <a:lnTo>
                    <a:pt x="49" y="240"/>
                  </a:lnTo>
                  <a:lnTo>
                    <a:pt x="50" y="235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Freeform 244"/>
            <p:cNvSpPr>
              <a:spLocks/>
            </p:cNvSpPr>
            <p:nvPr/>
          </p:nvSpPr>
          <p:spPr bwMode="auto">
            <a:xfrm>
              <a:off x="2038" y="1758"/>
              <a:ext cx="73" cy="61"/>
            </a:xfrm>
            <a:custGeom>
              <a:avLst/>
              <a:gdLst>
                <a:gd name="T0" fmla="*/ 37 w 73"/>
                <a:gd name="T1" fmla="*/ 0 h 61"/>
                <a:gd name="T2" fmla="*/ 33 w 73"/>
                <a:gd name="T3" fmla="*/ 0 h 61"/>
                <a:gd name="T4" fmla="*/ 30 w 73"/>
                <a:gd name="T5" fmla="*/ 0 h 61"/>
                <a:gd name="T6" fmla="*/ 25 w 73"/>
                <a:gd name="T7" fmla="*/ 1 h 61"/>
                <a:gd name="T8" fmla="*/ 22 w 73"/>
                <a:gd name="T9" fmla="*/ 2 h 61"/>
                <a:gd name="T10" fmla="*/ 19 w 73"/>
                <a:gd name="T11" fmla="*/ 3 h 61"/>
                <a:gd name="T12" fmla="*/ 16 w 73"/>
                <a:gd name="T13" fmla="*/ 5 h 61"/>
                <a:gd name="T14" fmla="*/ 11 w 73"/>
                <a:gd name="T15" fmla="*/ 9 h 61"/>
                <a:gd name="T16" fmla="*/ 9 w 73"/>
                <a:gd name="T17" fmla="*/ 11 h 61"/>
                <a:gd name="T18" fmla="*/ 7 w 73"/>
                <a:gd name="T19" fmla="*/ 14 h 61"/>
                <a:gd name="T20" fmla="*/ 4 w 73"/>
                <a:gd name="T21" fmla="*/ 16 h 61"/>
                <a:gd name="T22" fmla="*/ 3 w 73"/>
                <a:gd name="T23" fmla="*/ 19 h 61"/>
                <a:gd name="T24" fmla="*/ 2 w 73"/>
                <a:gd name="T25" fmla="*/ 21 h 61"/>
                <a:gd name="T26" fmla="*/ 1 w 73"/>
                <a:gd name="T27" fmla="*/ 24 h 61"/>
                <a:gd name="T28" fmla="*/ 0 w 73"/>
                <a:gd name="T29" fmla="*/ 27 h 61"/>
                <a:gd name="T30" fmla="*/ 0 w 73"/>
                <a:gd name="T31" fmla="*/ 31 h 61"/>
                <a:gd name="T32" fmla="*/ 0 w 73"/>
                <a:gd name="T33" fmla="*/ 34 h 61"/>
                <a:gd name="T34" fmla="*/ 1 w 73"/>
                <a:gd name="T35" fmla="*/ 37 h 61"/>
                <a:gd name="T36" fmla="*/ 2 w 73"/>
                <a:gd name="T37" fmla="*/ 40 h 61"/>
                <a:gd name="T38" fmla="*/ 3 w 73"/>
                <a:gd name="T39" fmla="*/ 42 h 61"/>
                <a:gd name="T40" fmla="*/ 4 w 73"/>
                <a:gd name="T41" fmla="*/ 45 h 61"/>
                <a:gd name="T42" fmla="*/ 7 w 73"/>
                <a:gd name="T43" fmla="*/ 47 h 61"/>
                <a:gd name="T44" fmla="*/ 9 w 73"/>
                <a:gd name="T45" fmla="*/ 49 h 61"/>
                <a:gd name="T46" fmla="*/ 11 w 73"/>
                <a:gd name="T47" fmla="*/ 53 h 61"/>
                <a:gd name="T48" fmla="*/ 16 w 73"/>
                <a:gd name="T49" fmla="*/ 56 h 61"/>
                <a:gd name="T50" fmla="*/ 22 w 73"/>
                <a:gd name="T51" fmla="*/ 59 h 61"/>
                <a:gd name="T52" fmla="*/ 25 w 73"/>
                <a:gd name="T53" fmla="*/ 60 h 61"/>
                <a:gd name="T54" fmla="*/ 30 w 73"/>
                <a:gd name="T55" fmla="*/ 60 h 61"/>
                <a:gd name="T56" fmla="*/ 33 w 73"/>
                <a:gd name="T57" fmla="*/ 61 h 61"/>
                <a:gd name="T58" fmla="*/ 37 w 73"/>
                <a:gd name="T59" fmla="*/ 61 h 61"/>
                <a:gd name="T60" fmla="*/ 40 w 73"/>
                <a:gd name="T61" fmla="*/ 61 h 61"/>
                <a:gd name="T62" fmla="*/ 43 w 73"/>
                <a:gd name="T63" fmla="*/ 60 h 61"/>
                <a:gd name="T64" fmla="*/ 47 w 73"/>
                <a:gd name="T65" fmla="*/ 60 h 61"/>
                <a:gd name="T66" fmla="*/ 51 w 73"/>
                <a:gd name="T67" fmla="*/ 59 h 61"/>
                <a:gd name="T68" fmla="*/ 57 w 73"/>
                <a:gd name="T69" fmla="*/ 56 h 61"/>
                <a:gd name="T70" fmla="*/ 62 w 73"/>
                <a:gd name="T71" fmla="*/ 53 h 61"/>
                <a:gd name="T72" fmla="*/ 64 w 73"/>
                <a:gd name="T73" fmla="*/ 49 h 61"/>
                <a:gd name="T74" fmla="*/ 66 w 73"/>
                <a:gd name="T75" fmla="*/ 47 h 61"/>
                <a:gd name="T76" fmla="*/ 68 w 73"/>
                <a:gd name="T77" fmla="*/ 45 h 61"/>
                <a:gd name="T78" fmla="*/ 69 w 73"/>
                <a:gd name="T79" fmla="*/ 42 h 61"/>
                <a:gd name="T80" fmla="*/ 70 w 73"/>
                <a:gd name="T81" fmla="*/ 40 h 61"/>
                <a:gd name="T82" fmla="*/ 72 w 73"/>
                <a:gd name="T83" fmla="*/ 37 h 61"/>
                <a:gd name="T84" fmla="*/ 73 w 73"/>
                <a:gd name="T85" fmla="*/ 34 h 61"/>
                <a:gd name="T86" fmla="*/ 73 w 73"/>
                <a:gd name="T87" fmla="*/ 31 h 61"/>
                <a:gd name="T88" fmla="*/ 73 w 73"/>
                <a:gd name="T89" fmla="*/ 27 h 61"/>
                <a:gd name="T90" fmla="*/ 72 w 73"/>
                <a:gd name="T91" fmla="*/ 24 h 61"/>
                <a:gd name="T92" fmla="*/ 70 w 73"/>
                <a:gd name="T93" fmla="*/ 21 h 61"/>
                <a:gd name="T94" fmla="*/ 69 w 73"/>
                <a:gd name="T95" fmla="*/ 19 h 61"/>
                <a:gd name="T96" fmla="*/ 68 w 73"/>
                <a:gd name="T97" fmla="*/ 16 h 61"/>
                <a:gd name="T98" fmla="*/ 66 w 73"/>
                <a:gd name="T99" fmla="*/ 14 h 61"/>
                <a:gd name="T100" fmla="*/ 64 w 73"/>
                <a:gd name="T101" fmla="*/ 11 h 61"/>
                <a:gd name="T102" fmla="*/ 62 w 73"/>
                <a:gd name="T103" fmla="*/ 9 h 61"/>
                <a:gd name="T104" fmla="*/ 57 w 73"/>
                <a:gd name="T105" fmla="*/ 5 h 61"/>
                <a:gd name="T106" fmla="*/ 54 w 73"/>
                <a:gd name="T107" fmla="*/ 3 h 61"/>
                <a:gd name="T108" fmla="*/ 51 w 73"/>
                <a:gd name="T109" fmla="*/ 2 h 61"/>
                <a:gd name="T110" fmla="*/ 47 w 73"/>
                <a:gd name="T111" fmla="*/ 1 h 61"/>
                <a:gd name="T112" fmla="*/ 43 w 73"/>
                <a:gd name="T113" fmla="*/ 0 h 61"/>
                <a:gd name="T114" fmla="*/ 40 w 73"/>
                <a:gd name="T115" fmla="*/ 0 h 61"/>
                <a:gd name="T116" fmla="*/ 37 w 73"/>
                <a:gd name="T117" fmla="*/ 0 h 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"/>
                <a:gd name="T178" fmla="*/ 0 h 61"/>
                <a:gd name="T179" fmla="*/ 73 w 73"/>
                <a:gd name="T180" fmla="*/ 61 h 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" h="61">
                  <a:moveTo>
                    <a:pt x="37" y="0"/>
                  </a:move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6" y="5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2" y="21"/>
                  </a:lnTo>
                  <a:lnTo>
                    <a:pt x="1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4" y="45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11" y="53"/>
                  </a:lnTo>
                  <a:lnTo>
                    <a:pt x="16" y="56"/>
                  </a:lnTo>
                  <a:lnTo>
                    <a:pt x="22" y="59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3" y="61"/>
                  </a:lnTo>
                  <a:lnTo>
                    <a:pt x="37" y="61"/>
                  </a:lnTo>
                  <a:lnTo>
                    <a:pt x="40" y="61"/>
                  </a:lnTo>
                  <a:lnTo>
                    <a:pt x="43" y="60"/>
                  </a:lnTo>
                  <a:lnTo>
                    <a:pt x="47" y="60"/>
                  </a:lnTo>
                  <a:lnTo>
                    <a:pt x="51" y="59"/>
                  </a:lnTo>
                  <a:lnTo>
                    <a:pt x="57" y="56"/>
                  </a:lnTo>
                  <a:lnTo>
                    <a:pt x="62" y="53"/>
                  </a:lnTo>
                  <a:lnTo>
                    <a:pt x="64" y="49"/>
                  </a:lnTo>
                  <a:lnTo>
                    <a:pt x="66" y="47"/>
                  </a:lnTo>
                  <a:lnTo>
                    <a:pt x="68" y="45"/>
                  </a:lnTo>
                  <a:lnTo>
                    <a:pt x="69" y="42"/>
                  </a:lnTo>
                  <a:lnTo>
                    <a:pt x="70" y="40"/>
                  </a:lnTo>
                  <a:lnTo>
                    <a:pt x="72" y="37"/>
                  </a:lnTo>
                  <a:lnTo>
                    <a:pt x="73" y="34"/>
                  </a:lnTo>
                  <a:lnTo>
                    <a:pt x="73" y="31"/>
                  </a:lnTo>
                  <a:lnTo>
                    <a:pt x="73" y="27"/>
                  </a:lnTo>
                  <a:lnTo>
                    <a:pt x="72" y="24"/>
                  </a:lnTo>
                  <a:lnTo>
                    <a:pt x="70" y="21"/>
                  </a:lnTo>
                  <a:lnTo>
                    <a:pt x="69" y="19"/>
                  </a:lnTo>
                  <a:lnTo>
                    <a:pt x="68" y="16"/>
                  </a:lnTo>
                  <a:lnTo>
                    <a:pt x="66" y="14"/>
                  </a:lnTo>
                  <a:lnTo>
                    <a:pt x="64" y="11"/>
                  </a:lnTo>
                  <a:lnTo>
                    <a:pt x="62" y="9"/>
                  </a:lnTo>
                  <a:lnTo>
                    <a:pt x="57" y="5"/>
                  </a:lnTo>
                  <a:lnTo>
                    <a:pt x="54" y="3"/>
                  </a:lnTo>
                  <a:lnTo>
                    <a:pt x="51" y="2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BE0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Freeform 245"/>
            <p:cNvSpPr>
              <a:spLocks/>
            </p:cNvSpPr>
            <p:nvPr/>
          </p:nvSpPr>
          <p:spPr bwMode="auto">
            <a:xfrm>
              <a:off x="2038" y="1758"/>
              <a:ext cx="73" cy="61"/>
            </a:xfrm>
            <a:custGeom>
              <a:avLst/>
              <a:gdLst>
                <a:gd name="T0" fmla="*/ 37 w 73"/>
                <a:gd name="T1" fmla="*/ 0 h 61"/>
                <a:gd name="T2" fmla="*/ 33 w 73"/>
                <a:gd name="T3" fmla="*/ 0 h 61"/>
                <a:gd name="T4" fmla="*/ 30 w 73"/>
                <a:gd name="T5" fmla="*/ 0 h 61"/>
                <a:gd name="T6" fmla="*/ 25 w 73"/>
                <a:gd name="T7" fmla="*/ 1 h 61"/>
                <a:gd name="T8" fmla="*/ 22 w 73"/>
                <a:gd name="T9" fmla="*/ 2 h 61"/>
                <a:gd name="T10" fmla="*/ 19 w 73"/>
                <a:gd name="T11" fmla="*/ 3 h 61"/>
                <a:gd name="T12" fmla="*/ 16 w 73"/>
                <a:gd name="T13" fmla="*/ 5 h 61"/>
                <a:gd name="T14" fmla="*/ 11 w 73"/>
                <a:gd name="T15" fmla="*/ 9 h 61"/>
                <a:gd name="T16" fmla="*/ 9 w 73"/>
                <a:gd name="T17" fmla="*/ 11 h 61"/>
                <a:gd name="T18" fmla="*/ 7 w 73"/>
                <a:gd name="T19" fmla="*/ 14 h 61"/>
                <a:gd name="T20" fmla="*/ 4 w 73"/>
                <a:gd name="T21" fmla="*/ 16 h 61"/>
                <a:gd name="T22" fmla="*/ 3 w 73"/>
                <a:gd name="T23" fmla="*/ 19 h 61"/>
                <a:gd name="T24" fmla="*/ 2 w 73"/>
                <a:gd name="T25" fmla="*/ 21 h 61"/>
                <a:gd name="T26" fmla="*/ 1 w 73"/>
                <a:gd name="T27" fmla="*/ 24 h 61"/>
                <a:gd name="T28" fmla="*/ 0 w 73"/>
                <a:gd name="T29" fmla="*/ 27 h 61"/>
                <a:gd name="T30" fmla="*/ 0 w 73"/>
                <a:gd name="T31" fmla="*/ 31 h 61"/>
                <a:gd name="T32" fmla="*/ 0 w 73"/>
                <a:gd name="T33" fmla="*/ 34 h 61"/>
                <a:gd name="T34" fmla="*/ 1 w 73"/>
                <a:gd name="T35" fmla="*/ 37 h 61"/>
                <a:gd name="T36" fmla="*/ 2 w 73"/>
                <a:gd name="T37" fmla="*/ 40 h 61"/>
                <a:gd name="T38" fmla="*/ 3 w 73"/>
                <a:gd name="T39" fmla="*/ 42 h 61"/>
                <a:gd name="T40" fmla="*/ 4 w 73"/>
                <a:gd name="T41" fmla="*/ 45 h 61"/>
                <a:gd name="T42" fmla="*/ 7 w 73"/>
                <a:gd name="T43" fmla="*/ 47 h 61"/>
                <a:gd name="T44" fmla="*/ 9 w 73"/>
                <a:gd name="T45" fmla="*/ 49 h 61"/>
                <a:gd name="T46" fmla="*/ 11 w 73"/>
                <a:gd name="T47" fmla="*/ 53 h 61"/>
                <a:gd name="T48" fmla="*/ 16 w 73"/>
                <a:gd name="T49" fmla="*/ 56 h 61"/>
                <a:gd name="T50" fmla="*/ 22 w 73"/>
                <a:gd name="T51" fmla="*/ 59 h 61"/>
                <a:gd name="T52" fmla="*/ 25 w 73"/>
                <a:gd name="T53" fmla="*/ 60 h 61"/>
                <a:gd name="T54" fmla="*/ 30 w 73"/>
                <a:gd name="T55" fmla="*/ 60 h 61"/>
                <a:gd name="T56" fmla="*/ 33 w 73"/>
                <a:gd name="T57" fmla="*/ 61 h 61"/>
                <a:gd name="T58" fmla="*/ 37 w 73"/>
                <a:gd name="T59" fmla="*/ 61 h 61"/>
                <a:gd name="T60" fmla="*/ 40 w 73"/>
                <a:gd name="T61" fmla="*/ 61 h 61"/>
                <a:gd name="T62" fmla="*/ 43 w 73"/>
                <a:gd name="T63" fmla="*/ 60 h 61"/>
                <a:gd name="T64" fmla="*/ 47 w 73"/>
                <a:gd name="T65" fmla="*/ 60 h 61"/>
                <a:gd name="T66" fmla="*/ 51 w 73"/>
                <a:gd name="T67" fmla="*/ 59 h 61"/>
                <a:gd name="T68" fmla="*/ 57 w 73"/>
                <a:gd name="T69" fmla="*/ 56 h 61"/>
                <a:gd name="T70" fmla="*/ 62 w 73"/>
                <a:gd name="T71" fmla="*/ 53 h 61"/>
                <a:gd name="T72" fmla="*/ 64 w 73"/>
                <a:gd name="T73" fmla="*/ 49 h 61"/>
                <a:gd name="T74" fmla="*/ 66 w 73"/>
                <a:gd name="T75" fmla="*/ 47 h 61"/>
                <a:gd name="T76" fmla="*/ 68 w 73"/>
                <a:gd name="T77" fmla="*/ 45 h 61"/>
                <a:gd name="T78" fmla="*/ 69 w 73"/>
                <a:gd name="T79" fmla="*/ 42 h 61"/>
                <a:gd name="T80" fmla="*/ 70 w 73"/>
                <a:gd name="T81" fmla="*/ 40 h 61"/>
                <a:gd name="T82" fmla="*/ 72 w 73"/>
                <a:gd name="T83" fmla="*/ 37 h 61"/>
                <a:gd name="T84" fmla="*/ 73 w 73"/>
                <a:gd name="T85" fmla="*/ 34 h 61"/>
                <a:gd name="T86" fmla="*/ 73 w 73"/>
                <a:gd name="T87" fmla="*/ 31 h 61"/>
                <a:gd name="T88" fmla="*/ 73 w 73"/>
                <a:gd name="T89" fmla="*/ 27 h 61"/>
                <a:gd name="T90" fmla="*/ 72 w 73"/>
                <a:gd name="T91" fmla="*/ 24 h 61"/>
                <a:gd name="T92" fmla="*/ 70 w 73"/>
                <a:gd name="T93" fmla="*/ 21 h 61"/>
                <a:gd name="T94" fmla="*/ 69 w 73"/>
                <a:gd name="T95" fmla="*/ 19 h 61"/>
                <a:gd name="T96" fmla="*/ 68 w 73"/>
                <a:gd name="T97" fmla="*/ 16 h 61"/>
                <a:gd name="T98" fmla="*/ 66 w 73"/>
                <a:gd name="T99" fmla="*/ 14 h 61"/>
                <a:gd name="T100" fmla="*/ 64 w 73"/>
                <a:gd name="T101" fmla="*/ 11 h 61"/>
                <a:gd name="T102" fmla="*/ 62 w 73"/>
                <a:gd name="T103" fmla="*/ 9 h 61"/>
                <a:gd name="T104" fmla="*/ 57 w 73"/>
                <a:gd name="T105" fmla="*/ 5 h 61"/>
                <a:gd name="T106" fmla="*/ 54 w 73"/>
                <a:gd name="T107" fmla="*/ 3 h 61"/>
                <a:gd name="T108" fmla="*/ 51 w 73"/>
                <a:gd name="T109" fmla="*/ 2 h 61"/>
                <a:gd name="T110" fmla="*/ 47 w 73"/>
                <a:gd name="T111" fmla="*/ 1 h 61"/>
                <a:gd name="T112" fmla="*/ 43 w 73"/>
                <a:gd name="T113" fmla="*/ 0 h 61"/>
                <a:gd name="T114" fmla="*/ 40 w 73"/>
                <a:gd name="T115" fmla="*/ 0 h 61"/>
                <a:gd name="T116" fmla="*/ 37 w 73"/>
                <a:gd name="T117" fmla="*/ 0 h 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"/>
                <a:gd name="T178" fmla="*/ 0 h 61"/>
                <a:gd name="T179" fmla="*/ 73 w 73"/>
                <a:gd name="T180" fmla="*/ 61 h 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" h="61">
                  <a:moveTo>
                    <a:pt x="37" y="0"/>
                  </a:move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6" y="5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4" y="16"/>
                  </a:lnTo>
                  <a:lnTo>
                    <a:pt x="3" y="19"/>
                  </a:lnTo>
                  <a:lnTo>
                    <a:pt x="2" y="21"/>
                  </a:lnTo>
                  <a:lnTo>
                    <a:pt x="1" y="24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2" y="40"/>
                  </a:lnTo>
                  <a:lnTo>
                    <a:pt x="3" y="42"/>
                  </a:lnTo>
                  <a:lnTo>
                    <a:pt x="4" y="45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11" y="53"/>
                  </a:lnTo>
                  <a:lnTo>
                    <a:pt x="16" y="56"/>
                  </a:lnTo>
                  <a:lnTo>
                    <a:pt x="22" y="59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3" y="61"/>
                  </a:lnTo>
                  <a:lnTo>
                    <a:pt x="37" y="61"/>
                  </a:lnTo>
                  <a:lnTo>
                    <a:pt x="40" y="61"/>
                  </a:lnTo>
                  <a:lnTo>
                    <a:pt x="43" y="60"/>
                  </a:lnTo>
                  <a:lnTo>
                    <a:pt x="47" y="60"/>
                  </a:lnTo>
                  <a:lnTo>
                    <a:pt x="51" y="59"/>
                  </a:lnTo>
                  <a:lnTo>
                    <a:pt x="57" y="56"/>
                  </a:lnTo>
                  <a:lnTo>
                    <a:pt x="62" y="53"/>
                  </a:lnTo>
                  <a:lnTo>
                    <a:pt x="64" y="49"/>
                  </a:lnTo>
                  <a:lnTo>
                    <a:pt x="66" y="47"/>
                  </a:lnTo>
                  <a:lnTo>
                    <a:pt x="68" y="45"/>
                  </a:lnTo>
                  <a:lnTo>
                    <a:pt x="69" y="42"/>
                  </a:lnTo>
                  <a:lnTo>
                    <a:pt x="70" y="40"/>
                  </a:lnTo>
                  <a:lnTo>
                    <a:pt x="72" y="37"/>
                  </a:lnTo>
                  <a:lnTo>
                    <a:pt x="73" y="34"/>
                  </a:lnTo>
                  <a:lnTo>
                    <a:pt x="73" y="31"/>
                  </a:lnTo>
                  <a:lnTo>
                    <a:pt x="73" y="27"/>
                  </a:lnTo>
                  <a:lnTo>
                    <a:pt x="72" y="24"/>
                  </a:lnTo>
                  <a:lnTo>
                    <a:pt x="70" y="21"/>
                  </a:lnTo>
                  <a:lnTo>
                    <a:pt x="69" y="19"/>
                  </a:lnTo>
                  <a:lnTo>
                    <a:pt x="68" y="16"/>
                  </a:lnTo>
                  <a:lnTo>
                    <a:pt x="66" y="14"/>
                  </a:lnTo>
                  <a:lnTo>
                    <a:pt x="64" y="11"/>
                  </a:lnTo>
                  <a:lnTo>
                    <a:pt x="62" y="9"/>
                  </a:lnTo>
                  <a:lnTo>
                    <a:pt x="57" y="5"/>
                  </a:lnTo>
                  <a:lnTo>
                    <a:pt x="54" y="3"/>
                  </a:lnTo>
                  <a:lnTo>
                    <a:pt x="51" y="2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7" y="0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48" name="Picture 24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72" y="2963"/>
              <a:ext cx="386" cy="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49" name="Freeform 247"/>
            <p:cNvSpPr>
              <a:spLocks noEditPoints="1"/>
            </p:cNvSpPr>
            <p:nvPr/>
          </p:nvSpPr>
          <p:spPr bwMode="auto">
            <a:xfrm>
              <a:off x="1826" y="2750"/>
              <a:ext cx="789" cy="371"/>
            </a:xfrm>
            <a:custGeom>
              <a:avLst/>
              <a:gdLst>
                <a:gd name="T0" fmla="*/ 5 w 789"/>
                <a:gd name="T1" fmla="*/ 0 h 371"/>
                <a:gd name="T2" fmla="*/ 751 w 789"/>
                <a:gd name="T3" fmla="*/ 348 h 371"/>
                <a:gd name="T4" fmla="*/ 752 w 789"/>
                <a:gd name="T5" fmla="*/ 349 h 371"/>
                <a:gd name="T6" fmla="*/ 752 w 789"/>
                <a:gd name="T7" fmla="*/ 350 h 371"/>
                <a:gd name="T8" fmla="*/ 752 w 789"/>
                <a:gd name="T9" fmla="*/ 352 h 371"/>
                <a:gd name="T10" fmla="*/ 752 w 789"/>
                <a:gd name="T11" fmla="*/ 353 h 371"/>
                <a:gd name="T12" fmla="*/ 752 w 789"/>
                <a:gd name="T13" fmla="*/ 354 h 371"/>
                <a:gd name="T14" fmla="*/ 751 w 789"/>
                <a:gd name="T15" fmla="*/ 354 h 371"/>
                <a:gd name="T16" fmla="*/ 749 w 789"/>
                <a:gd name="T17" fmla="*/ 354 h 371"/>
                <a:gd name="T18" fmla="*/ 748 w 789"/>
                <a:gd name="T19" fmla="*/ 354 h 371"/>
                <a:gd name="T20" fmla="*/ 2 w 789"/>
                <a:gd name="T21" fmla="*/ 6 h 371"/>
                <a:gd name="T22" fmla="*/ 1 w 789"/>
                <a:gd name="T23" fmla="*/ 5 h 371"/>
                <a:gd name="T24" fmla="*/ 0 w 789"/>
                <a:gd name="T25" fmla="*/ 4 h 371"/>
                <a:gd name="T26" fmla="*/ 0 w 789"/>
                <a:gd name="T27" fmla="*/ 3 h 371"/>
                <a:gd name="T28" fmla="*/ 0 w 789"/>
                <a:gd name="T29" fmla="*/ 2 h 371"/>
                <a:gd name="T30" fmla="*/ 1 w 789"/>
                <a:gd name="T31" fmla="*/ 1 h 371"/>
                <a:gd name="T32" fmla="*/ 2 w 789"/>
                <a:gd name="T33" fmla="*/ 0 h 371"/>
                <a:gd name="T34" fmla="*/ 4 w 789"/>
                <a:gd name="T35" fmla="*/ 0 h 371"/>
                <a:gd name="T36" fmla="*/ 5 w 789"/>
                <a:gd name="T37" fmla="*/ 0 h 371"/>
                <a:gd name="T38" fmla="*/ 5 w 789"/>
                <a:gd name="T39" fmla="*/ 0 h 371"/>
                <a:gd name="T40" fmla="*/ 753 w 789"/>
                <a:gd name="T41" fmla="*/ 324 h 371"/>
                <a:gd name="T42" fmla="*/ 789 w 789"/>
                <a:gd name="T43" fmla="*/ 370 h 371"/>
                <a:gd name="T44" fmla="*/ 730 w 789"/>
                <a:gd name="T45" fmla="*/ 371 h 371"/>
                <a:gd name="T46" fmla="*/ 753 w 789"/>
                <a:gd name="T47" fmla="*/ 324 h 3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89"/>
                <a:gd name="T73" fmla="*/ 0 h 371"/>
                <a:gd name="T74" fmla="*/ 789 w 789"/>
                <a:gd name="T75" fmla="*/ 371 h 37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89" h="371">
                  <a:moveTo>
                    <a:pt x="5" y="0"/>
                  </a:moveTo>
                  <a:lnTo>
                    <a:pt x="751" y="348"/>
                  </a:lnTo>
                  <a:lnTo>
                    <a:pt x="752" y="349"/>
                  </a:lnTo>
                  <a:lnTo>
                    <a:pt x="752" y="350"/>
                  </a:lnTo>
                  <a:lnTo>
                    <a:pt x="752" y="352"/>
                  </a:lnTo>
                  <a:lnTo>
                    <a:pt x="752" y="353"/>
                  </a:lnTo>
                  <a:lnTo>
                    <a:pt x="752" y="354"/>
                  </a:lnTo>
                  <a:lnTo>
                    <a:pt x="751" y="354"/>
                  </a:lnTo>
                  <a:lnTo>
                    <a:pt x="749" y="354"/>
                  </a:lnTo>
                  <a:lnTo>
                    <a:pt x="748" y="354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close/>
                  <a:moveTo>
                    <a:pt x="753" y="324"/>
                  </a:moveTo>
                  <a:lnTo>
                    <a:pt x="789" y="370"/>
                  </a:lnTo>
                  <a:lnTo>
                    <a:pt x="730" y="371"/>
                  </a:lnTo>
                  <a:lnTo>
                    <a:pt x="753" y="324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50" name="Picture 24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19" y="2910"/>
              <a:ext cx="530" cy="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51" name="Rectangle 249"/>
            <p:cNvSpPr>
              <a:spLocks noChangeArrowheads="1"/>
            </p:cNvSpPr>
            <p:nvPr/>
          </p:nvSpPr>
          <p:spPr bwMode="auto">
            <a:xfrm>
              <a:off x="4720" y="1793"/>
              <a:ext cx="329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171D63"/>
                  </a:solidFill>
                  <a:latin typeface="Arial Narrow" pitchFamily="34" charset="0"/>
                </a:rPr>
                <a:t>SPECT</a:t>
              </a:r>
              <a:endParaRPr lang="en-US"/>
            </a:p>
          </p:txBody>
        </p:sp>
        <p:sp>
          <p:nvSpPr>
            <p:cNvPr id="21552" name="Freeform 250"/>
            <p:cNvSpPr>
              <a:spLocks/>
            </p:cNvSpPr>
            <p:nvPr/>
          </p:nvSpPr>
          <p:spPr bwMode="auto">
            <a:xfrm>
              <a:off x="4648" y="1688"/>
              <a:ext cx="479" cy="304"/>
            </a:xfrm>
            <a:custGeom>
              <a:avLst/>
              <a:gdLst>
                <a:gd name="T0" fmla="*/ 216 w 479"/>
                <a:gd name="T1" fmla="*/ 1 h 304"/>
                <a:gd name="T2" fmla="*/ 180 w 479"/>
                <a:gd name="T3" fmla="*/ 5 h 304"/>
                <a:gd name="T4" fmla="*/ 147 w 479"/>
                <a:gd name="T5" fmla="*/ 12 h 304"/>
                <a:gd name="T6" fmla="*/ 115 w 479"/>
                <a:gd name="T7" fmla="*/ 22 h 304"/>
                <a:gd name="T8" fmla="*/ 87 w 479"/>
                <a:gd name="T9" fmla="*/ 35 h 304"/>
                <a:gd name="T10" fmla="*/ 62 w 479"/>
                <a:gd name="T11" fmla="*/ 50 h 304"/>
                <a:gd name="T12" fmla="*/ 41 w 479"/>
                <a:gd name="T13" fmla="*/ 67 h 304"/>
                <a:gd name="T14" fmla="*/ 24 w 479"/>
                <a:gd name="T15" fmla="*/ 86 h 304"/>
                <a:gd name="T16" fmla="*/ 11 w 479"/>
                <a:gd name="T17" fmla="*/ 107 h 304"/>
                <a:gd name="T18" fmla="*/ 3 w 479"/>
                <a:gd name="T19" fmla="*/ 129 h 304"/>
                <a:gd name="T20" fmla="*/ 0 w 479"/>
                <a:gd name="T21" fmla="*/ 152 h 304"/>
                <a:gd name="T22" fmla="*/ 3 w 479"/>
                <a:gd name="T23" fmla="*/ 175 h 304"/>
                <a:gd name="T24" fmla="*/ 11 w 479"/>
                <a:gd name="T25" fmla="*/ 197 h 304"/>
                <a:gd name="T26" fmla="*/ 24 w 479"/>
                <a:gd name="T27" fmla="*/ 218 h 304"/>
                <a:gd name="T28" fmla="*/ 41 w 479"/>
                <a:gd name="T29" fmla="*/ 237 h 304"/>
                <a:gd name="T30" fmla="*/ 62 w 479"/>
                <a:gd name="T31" fmla="*/ 254 h 304"/>
                <a:gd name="T32" fmla="*/ 87 w 479"/>
                <a:gd name="T33" fmla="*/ 269 h 304"/>
                <a:gd name="T34" fmla="*/ 115 w 479"/>
                <a:gd name="T35" fmla="*/ 282 h 304"/>
                <a:gd name="T36" fmla="*/ 147 w 479"/>
                <a:gd name="T37" fmla="*/ 292 h 304"/>
                <a:gd name="T38" fmla="*/ 180 w 479"/>
                <a:gd name="T39" fmla="*/ 299 h 304"/>
                <a:gd name="T40" fmla="*/ 216 w 479"/>
                <a:gd name="T41" fmla="*/ 303 h 304"/>
                <a:gd name="T42" fmla="*/ 253 w 479"/>
                <a:gd name="T43" fmla="*/ 304 h 304"/>
                <a:gd name="T44" fmla="*/ 288 w 479"/>
                <a:gd name="T45" fmla="*/ 301 h 304"/>
                <a:gd name="T46" fmla="*/ 322 w 479"/>
                <a:gd name="T47" fmla="*/ 294 h 304"/>
                <a:gd name="T48" fmla="*/ 354 w 479"/>
                <a:gd name="T49" fmla="*/ 286 h 304"/>
                <a:gd name="T50" fmla="*/ 383 w 479"/>
                <a:gd name="T51" fmla="*/ 273 h 304"/>
                <a:gd name="T52" fmla="*/ 409 w 479"/>
                <a:gd name="T53" fmla="*/ 260 h 304"/>
                <a:gd name="T54" fmla="*/ 432 w 479"/>
                <a:gd name="T55" fmla="*/ 243 h 304"/>
                <a:gd name="T56" fmla="*/ 451 w 479"/>
                <a:gd name="T57" fmla="*/ 224 h 304"/>
                <a:gd name="T58" fmla="*/ 464 w 479"/>
                <a:gd name="T59" fmla="*/ 204 h 304"/>
                <a:gd name="T60" fmla="*/ 474 w 479"/>
                <a:gd name="T61" fmla="*/ 182 h 304"/>
                <a:gd name="T62" fmla="*/ 479 w 479"/>
                <a:gd name="T63" fmla="*/ 159 h 304"/>
                <a:gd name="T64" fmla="*/ 478 w 479"/>
                <a:gd name="T65" fmla="*/ 136 h 304"/>
                <a:gd name="T66" fmla="*/ 472 w 479"/>
                <a:gd name="T67" fmla="*/ 114 h 304"/>
                <a:gd name="T68" fmla="*/ 460 w 479"/>
                <a:gd name="T69" fmla="*/ 93 h 304"/>
                <a:gd name="T70" fmla="*/ 444 w 479"/>
                <a:gd name="T71" fmla="*/ 73 h 304"/>
                <a:gd name="T72" fmla="*/ 424 w 479"/>
                <a:gd name="T73" fmla="*/ 56 h 304"/>
                <a:gd name="T74" fmla="*/ 400 w 479"/>
                <a:gd name="T75" fmla="*/ 40 h 304"/>
                <a:gd name="T76" fmla="*/ 374 w 479"/>
                <a:gd name="T77" fmla="*/ 26 h 304"/>
                <a:gd name="T78" fmla="*/ 344 w 479"/>
                <a:gd name="T79" fmla="*/ 15 h 304"/>
                <a:gd name="T80" fmla="*/ 311 w 479"/>
                <a:gd name="T81" fmla="*/ 7 h 304"/>
                <a:gd name="T82" fmla="*/ 277 w 479"/>
                <a:gd name="T83" fmla="*/ 2 h 304"/>
                <a:gd name="T84" fmla="*/ 240 w 479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79"/>
                <a:gd name="T130" fmla="*/ 0 h 304"/>
                <a:gd name="T131" fmla="*/ 479 w 479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79" h="304">
                  <a:moveTo>
                    <a:pt x="240" y="0"/>
                  </a:moveTo>
                  <a:lnTo>
                    <a:pt x="227" y="0"/>
                  </a:lnTo>
                  <a:lnTo>
                    <a:pt x="216" y="1"/>
                  </a:lnTo>
                  <a:lnTo>
                    <a:pt x="203" y="2"/>
                  </a:lnTo>
                  <a:lnTo>
                    <a:pt x="192" y="3"/>
                  </a:lnTo>
                  <a:lnTo>
                    <a:pt x="180" y="5"/>
                  </a:lnTo>
                  <a:lnTo>
                    <a:pt x="169" y="7"/>
                  </a:lnTo>
                  <a:lnTo>
                    <a:pt x="157" y="9"/>
                  </a:lnTo>
                  <a:lnTo>
                    <a:pt x="147" y="12"/>
                  </a:lnTo>
                  <a:lnTo>
                    <a:pt x="136" y="15"/>
                  </a:lnTo>
                  <a:lnTo>
                    <a:pt x="126" y="19"/>
                  </a:lnTo>
                  <a:lnTo>
                    <a:pt x="115" y="22"/>
                  </a:lnTo>
                  <a:lnTo>
                    <a:pt x="106" y="26"/>
                  </a:lnTo>
                  <a:lnTo>
                    <a:pt x="96" y="30"/>
                  </a:lnTo>
                  <a:lnTo>
                    <a:pt x="87" y="35"/>
                  </a:lnTo>
                  <a:lnTo>
                    <a:pt x="79" y="40"/>
                  </a:lnTo>
                  <a:lnTo>
                    <a:pt x="70" y="45"/>
                  </a:lnTo>
                  <a:lnTo>
                    <a:pt x="62" y="50"/>
                  </a:lnTo>
                  <a:lnTo>
                    <a:pt x="55" y="56"/>
                  </a:lnTo>
                  <a:lnTo>
                    <a:pt x="47" y="61"/>
                  </a:lnTo>
                  <a:lnTo>
                    <a:pt x="41" y="67"/>
                  </a:lnTo>
                  <a:lnTo>
                    <a:pt x="35" y="73"/>
                  </a:lnTo>
                  <a:lnTo>
                    <a:pt x="29" y="80"/>
                  </a:lnTo>
                  <a:lnTo>
                    <a:pt x="24" y="86"/>
                  </a:lnTo>
                  <a:lnTo>
                    <a:pt x="19" y="93"/>
                  </a:lnTo>
                  <a:lnTo>
                    <a:pt x="15" y="100"/>
                  </a:lnTo>
                  <a:lnTo>
                    <a:pt x="11" y="107"/>
                  </a:lnTo>
                  <a:lnTo>
                    <a:pt x="7" y="114"/>
                  </a:lnTo>
                  <a:lnTo>
                    <a:pt x="5" y="122"/>
                  </a:lnTo>
                  <a:lnTo>
                    <a:pt x="3" y="129"/>
                  </a:lnTo>
                  <a:lnTo>
                    <a:pt x="1" y="136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59"/>
                  </a:lnTo>
                  <a:lnTo>
                    <a:pt x="1" y="168"/>
                  </a:lnTo>
                  <a:lnTo>
                    <a:pt x="3" y="175"/>
                  </a:lnTo>
                  <a:lnTo>
                    <a:pt x="5" y="182"/>
                  </a:lnTo>
                  <a:lnTo>
                    <a:pt x="7" y="190"/>
                  </a:lnTo>
                  <a:lnTo>
                    <a:pt x="11" y="197"/>
                  </a:lnTo>
                  <a:lnTo>
                    <a:pt x="15" y="204"/>
                  </a:lnTo>
                  <a:lnTo>
                    <a:pt x="19" y="211"/>
                  </a:lnTo>
                  <a:lnTo>
                    <a:pt x="24" y="218"/>
                  </a:lnTo>
                  <a:lnTo>
                    <a:pt x="29" y="224"/>
                  </a:lnTo>
                  <a:lnTo>
                    <a:pt x="35" y="230"/>
                  </a:lnTo>
                  <a:lnTo>
                    <a:pt x="41" y="237"/>
                  </a:lnTo>
                  <a:lnTo>
                    <a:pt x="47" y="243"/>
                  </a:lnTo>
                  <a:lnTo>
                    <a:pt x="55" y="248"/>
                  </a:lnTo>
                  <a:lnTo>
                    <a:pt x="62" y="254"/>
                  </a:lnTo>
                  <a:lnTo>
                    <a:pt x="70" y="260"/>
                  </a:lnTo>
                  <a:lnTo>
                    <a:pt x="79" y="264"/>
                  </a:lnTo>
                  <a:lnTo>
                    <a:pt x="87" y="269"/>
                  </a:lnTo>
                  <a:lnTo>
                    <a:pt x="96" y="273"/>
                  </a:lnTo>
                  <a:lnTo>
                    <a:pt x="106" y="278"/>
                  </a:lnTo>
                  <a:lnTo>
                    <a:pt x="115" y="282"/>
                  </a:lnTo>
                  <a:lnTo>
                    <a:pt x="126" y="286"/>
                  </a:lnTo>
                  <a:lnTo>
                    <a:pt x="136" y="289"/>
                  </a:lnTo>
                  <a:lnTo>
                    <a:pt x="147" y="292"/>
                  </a:lnTo>
                  <a:lnTo>
                    <a:pt x="157" y="294"/>
                  </a:lnTo>
                  <a:lnTo>
                    <a:pt x="169" y="296"/>
                  </a:lnTo>
                  <a:lnTo>
                    <a:pt x="180" y="299"/>
                  </a:lnTo>
                  <a:lnTo>
                    <a:pt x="192" y="301"/>
                  </a:lnTo>
                  <a:lnTo>
                    <a:pt x="203" y="302"/>
                  </a:lnTo>
                  <a:lnTo>
                    <a:pt x="216" y="303"/>
                  </a:lnTo>
                  <a:lnTo>
                    <a:pt x="227" y="304"/>
                  </a:lnTo>
                  <a:lnTo>
                    <a:pt x="240" y="304"/>
                  </a:lnTo>
                  <a:lnTo>
                    <a:pt x="253" y="304"/>
                  </a:lnTo>
                  <a:lnTo>
                    <a:pt x="264" y="303"/>
                  </a:lnTo>
                  <a:lnTo>
                    <a:pt x="277" y="302"/>
                  </a:lnTo>
                  <a:lnTo>
                    <a:pt x="288" y="301"/>
                  </a:lnTo>
                  <a:lnTo>
                    <a:pt x="300" y="299"/>
                  </a:lnTo>
                  <a:lnTo>
                    <a:pt x="311" y="296"/>
                  </a:lnTo>
                  <a:lnTo>
                    <a:pt x="322" y="294"/>
                  </a:lnTo>
                  <a:lnTo>
                    <a:pt x="333" y="292"/>
                  </a:lnTo>
                  <a:lnTo>
                    <a:pt x="344" y="289"/>
                  </a:lnTo>
                  <a:lnTo>
                    <a:pt x="354" y="286"/>
                  </a:lnTo>
                  <a:lnTo>
                    <a:pt x="364" y="282"/>
                  </a:lnTo>
                  <a:lnTo>
                    <a:pt x="374" y="278"/>
                  </a:lnTo>
                  <a:lnTo>
                    <a:pt x="383" y="273"/>
                  </a:lnTo>
                  <a:lnTo>
                    <a:pt x="392" y="269"/>
                  </a:lnTo>
                  <a:lnTo>
                    <a:pt x="400" y="264"/>
                  </a:lnTo>
                  <a:lnTo>
                    <a:pt x="409" y="260"/>
                  </a:lnTo>
                  <a:lnTo>
                    <a:pt x="417" y="254"/>
                  </a:lnTo>
                  <a:lnTo>
                    <a:pt x="424" y="248"/>
                  </a:lnTo>
                  <a:lnTo>
                    <a:pt x="432" y="243"/>
                  </a:lnTo>
                  <a:lnTo>
                    <a:pt x="438" y="237"/>
                  </a:lnTo>
                  <a:lnTo>
                    <a:pt x="444" y="230"/>
                  </a:lnTo>
                  <a:lnTo>
                    <a:pt x="451" y="224"/>
                  </a:lnTo>
                  <a:lnTo>
                    <a:pt x="456" y="218"/>
                  </a:lnTo>
                  <a:lnTo>
                    <a:pt x="460" y="211"/>
                  </a:lnTo>
                  <a:lnTo>
                    <a:pt x="464" y="204"/>
                  </a:lnTo>
                  <a:lnTo>
                    <a:pt x="468" y="197"/>
                  </a:lnTo>
                  <a:lnTo>
                    <a:pt x="472" y="190"/>
                  </a:lnTo>
                  <a:lnTo>
                    <a:pt x="474" y="182"/>
                  </a:lnTo>
                  <a:lnTo>
                    <a:pt x="476" y="175"/>
                  </a:lnTo>
                  <a:lnTo>
                    <a:pt x="478" y="168"/>
                  </a:lnTo>
                  <a:lnTo>
                    <a:pt x="479" y="159"/>
                  </a:lnTo>
                  <a:lnTo>
                    <a:pt x="479" y="152"/>
                  </a:lnTo>
                  <a:lnTo>
                    <a:pt x="479" y="145"/>
                  </a:lnTo>
                  <a:lnTo>
                    <a:pt x="478" y="136"/>
                  </a:lnTo>
                  <a:lnTo>
                    <a:pt x="476" y="129"/>
                  </a:lnTo>
                  <a:lnTo>
                    <a:pt x="474" y="122"/>
                  </a:lnTo>
                  <a:lnTo>
                    <a:pt x="472" y="114"/>
                  </a:lnTo>
                  <a:lnTo>
                    <a:pt x="468" y="107"/>
                  </a:lnTo>
                  <a:lnTo>
                    <a:pt x="464" y="100"/>
                  </a:lnTo>
                  <a:lnTo>
                    <a:pt x="460" y="93"/>
                  </a:lnTo>
                  <a:lnTo>
                    <a:pt x="456" y="86"/>
                  </a:lnTo>
                  <a:lnTo>
                    <a:pt x="451" y="80"/>
                  </a:lnTo>
                  <a:lnTo>
                    <a:pt x="444" y="73"/>
                  </a:lnTo>
                  <a:lnTo>
                    <a:pt x="438" y="67"/>
                  </a:lnTo>
                  <a:lnTo>
                    <a:pt x="432" y="61"/>
                  </a:lnTo>
                  <a:lnTo>
                    <a:pt x="424" y="56"/>
                  </a:lnTo>
                  <a:lnTo>
                    <a:pt x="417" y="50"/>
                  </a:lnTo>
                  <a:lnTo>
                    <a:pt x="409" y="45"/>
                  </a:lnTo>
                  <a:lnTo>
                    <a:pt x="400" y="40"/>
                  </a:lnTo>
                  <a:lnTo>
                    <a:pt x="392" y="35"/>
                  </a:lnTo>
                  <a:lnTo>
                    <a:pt x="383" y="30"/>
                  </a:lnTo>
                  <a:lnTo>
                    <a:pt x="374" y="26"/>
                  </a:lnTo>
                  <a:lnTo>
                    <a:pt x="364" y="22"/>
                  </a:lnTo>
                  <a:lnTo>
                    <a:pt x="354" y="19"/>
                  </a:lnTo>
                  <a:lnTo>
                    <a:pt x="344" y="15"/>
                  </a:lnTo>
                  <a:lnTo>
                    <a:pt x="333" y="12"/>
                  </a:lnTo>
                  <a:lnTo>
                    <a:pt x="322" y="9"/>
                  </a:lnTo>
                  <a:lnTo>
                    <a:pt x="311" y="7"/>
                  </a:lnTo>
                  <a:lnTo>
                    <a:pt x="300" y="5"/>
                  </a:lnTo>
                  <a:lnTo>
                    <a:pt x="288" y="3"/>
                  </a:lnTo>
                  <a:lnTo>
                    <a:pt x="277" y="2"/>
                  </a:lnTo>
                  <a:lnTo>
                    <a:pt x="264" y="1"/>
                  </a:lnTo>
                  <a:lnTo>
                    <a:pt x="253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171D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Freeform 251"/>
            <p:cNvSpPr>
              <a:spLocks/>
            </p:cNvSpPr>
            <p:nvPr/>
          </p:nvSpPr>
          <p:spPr bwMode="auto">
            <a:xfrm>
              <a:off x="4614" y="1653"/>
              <a:ext cx="478" cy="304"/>
            </a:xfrm>
            <a:custGeom>
              <a:avLst/>
              <a:gdLst>
                <a:gd name="T0" fmla="*/ 214 w 478"/>
                <a:gd name="T1" fmla="*/ 2 h 304"/>
                <a:gd name="T2" fmla="*/ 179 w 478"/>
                <a:gd name="T3" fmla="*/ 6 h 304"/>
                <a:gd name="T4" fmla="*/ 145 w 478"/>
                <a:gd name="T5" fmla="*/ 12 h 304"/>
                <a:gd name="T6" fmla="*/ 115 w 478"/>
                <a:gd name="T7" fmla="*/ 22 h 304"/>
                <a:gd name="T8" fmla="*/ 86 w 478"/>
                <a:gd name="T9" fmla="*/ 35 h 304"/>
                <a:gd name="T10" fmla="*/ 61 w 478"/>
                <a:gd name="T11" fmla="*/ 51 h 304"/>
                <a:gd name="T12" fmla="*/ 40 w 478"/>
                <a:gd name="T13" fmla="*/ 68 h 304"/>
                <a:gd name="T14" fmla="*/ 23 w 478"/>
                <a:gd name="T15" fmla="*/ 86 h 304"/>
                <a:gd name="T16" fmla="*/ 10 w 478"/>
                <a:gd name="T17" fmla="*/ 107 h 304"/>
                <a:gd name="T18" fmla="*/ 3 w 478"/>
                <a:gd name="T19" fmla="*/ 129 h 304"/>
                <a:gd name="T20" fmla="*/ 0 w 478"/>
                <a:gd name="T21" fmla="*/ 152 h 304"/>
                <a:gd name="T22" fmla="*/ 3 w 478"/>
                <a:gd name="T23" fmla="*/ 175 h 304"/>
                <a:gd name="T24" fmla="*/ 10 w 478"/>
                <a:gd name="T25" fmla="*/ 197 h 304"/>
                <a:gd name="T26" fmla="*/ 23 w 478"/>
                <a:gd name="T27" fmla="*/ 218 h 304"/>
                <a:gd name="T28" fmla="*/ 40 w 478"/>
                <a:gd name="T29" fmla="*/ 237 h 304"/>
                <a:gd name="T30" fmla="*/ 61 w 478"/>
                <a:gd name="T31" fmla="*/ 254 h 304"/>
                <a:gd name="T32" fmla="*/ 86 w 478"/>
                <a:gd name="T33" fmla="*/ 270 h 304"/>
                <a:gd name="T34" fmla="*/ 115 w 478"/>
                <a:gd name="T35" fmla="*/ 282 h 304"/>
                <a:gd name="T36" fmla="*/ 145 w 478"/>
                <a:gd name="T37" fmla="*/ 293 h 304"/>
                <a:gd name="T38" fmla="*/ 179 w 478"/>
                <a:gd name="T39" fmla="*/ 299 h 304"/>
                <a:gd name="T40" fmla="*/ 214 w 478"/>
                <a:gd name="T41" fmla="*/ 303 h 304"/>
                <a:gd name="T42" fmla="*/ 251 w 478"/>
                <a:gd name="T43" fmla="*/ 304 h 304"/>
                <a:gd name="T44" fmla="*/ 287 w 478"/>
                <a:gd name="T45" fmla="*/ 301 h 304"/>
                <a:gd name="T46" fmla="*/ 321 w 478"/>
                <a:gd name="T47" fmla="*/ 295 h 304"/>
                <a:gd name="T48" fmla="*/ 353 w 478"/>
                <a:gd name="T49" fmla="*/ 286 h 304"/>
                <a:gd name="T50" fmla="*/ 382 w 478"/>
                <a:gd name="T51" fmla="*/ 274 h 304"/>
                <a:gd name="T52" fmla="*/ 408 w 478"/>
                <a:gd name="T53" fmla="*/ 260 h 304"/>
                <a:gd name="T54" fmla="*/ 431 w 478"/>
                <a:gd name="T55" fmla="*/ 243 h 304"/>
                <a:gd name="T56" fmla="*/ 449 w 478"/>
                <a:gd name="T57" fmla="*/ 225 h 304"/>
                <a:gd name="T58" fmla="*/ 464 w 478"/>
                <a:gd name="T59" fmla="*/ 205 h 304"/>
                <a:gd name="T60" fmla="*/ 473 w 478"/>
                <a:gd name="T61" fmla="*/ 183 h 304"/>
                <a:gd name="T62" fmla="*/ 478 w 478"/>
                <a:gd name="T63" fmla="*/ 160 h 304"/>
                <a:gd name="T64" fmla="*/ 477 w 478"/>
                <a:gd name="T65" fmla="*/ 137 h 304"/>
                <a:gd name="T66" fmla="*/ 471 w 478"/>
                <a:gd name="T67" fmla="*/ 115 h 304"/>
                <a:gd name="T68" fmla="*/ 459 w 478"/>
                <a:gd name="T69" fmla="*/ 94 h 304"/>
                <a:gd name="T70" fmla="*/ 444 w 478"/>
                <a:gd name="T71" fmla="*/ 74 h 304"/>
                <a:gd name="T72" fmla="*/ 424 w 478"/>
                <a:gd name="T73" fmla="*/ 56 h 304"/>
                <a:gd name="T74" fmla="*/ 400 w 478"/>
                <a:gd name="T75" fmla="*/ 40 h 304"/>
                <a:gd name="T76" fmla="*/ 373 w 478"/>
                <a:gd name="T77" fmla="*/ 27 h 304"/>
                <a:gd name="T78" fmla="*/ 343 w 478"/>
                <a:gd name="T79" fmla="*/ 15 h 304"/>
                <a:gd name="T80" fmla="*/ 310 w 478"/>
                <a:gd name="T81" fmla="*/ 8 h 304"/>
                <a:gd name="T82" fmla="*/ 275 w 478"/>
                <a:gd name="T83" fmla="*/ 3 h 304"/>
                <a:gd name="T84" fmla="*/ 238 w 47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78"/>
                <a:gd name="T130" fmla="*/ 0 h 304"/>
                <a:gd name="T131" fmla="*/ 478 w 47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78" h="304">
                  <a:moveTo>
                    <a:pt x="238" y="0"/>
                  </a:moveTo>
                  <a:lnTo>
                    <a:pt x="226" y="0"/>
                  </a:lnTo>
                  <a:lnTo>
                    <a:pt x="214" y="2"/>
                  </a:lnTo>
                  <a:lnTo>
                    <a:pt x="202" y="3"/>
                  </a:lnTo>
                  <a:lnTo>
                    <a:pt x="190" y="4"/>
                  </a:lnTo>
                  <a:lnTo>
                    <a:pt x="179" y="6"/>
                  </a:lnTo>
                  <a:lnTo>
                    <a:pt x="167" y="8"/>
                  </a:lnTo>
                  <a:lnTo>
                    <a:pt x="157" y="10"/>
                  </a:lnTo>
                  <a:lnTo>
                    <a:pt x="145" y="12"/>
                  </a:lnTo>
                  <a:lnTo>
                    <a:pt x="135" y="15"/>
                  </a:lnTo>
                  <a:lnTo>
                    <a:pt x="124" y="19"/>
                  </a:lnTo>
                  <a:lnTo>
                    <a:pt x="115" y="22"/>
                  </a:lnTo>
                  <a:lnTo>
                    <a:pt x="105" y="27"/>
                  </a:lnTo>
                  <a:lnTo>
                    <a:pt x="96" y="31"/>
                  </a:lnTo>
                  <a:lnTo>
                    <a:pt x="86" y="35"/>
                  </a:lnTo>
                  <a:lnTo>
                    <a:pt x="78" y="40"/>
                  </a:lnTo>
                  <a:lnTo>
                    <a:pt x="70" y="46"/>
                  </a:lnTo>
                  <a:lnTo>
                    <a:pt x="61" y="51"/>
                  </a:lnTo>
                  <a:lnTo>
                    <a:pt x="54" y="56"/>
                  </a:lnTo>
                  <a:lnTo>
                    <a:pt x="47" y="61"/>
                  </a:lnTo>
                  <a:lnTo>
                    <a:pt x="40" y="68"/>
                  </a:lnTo>
                  <a:lnTo>
                    <a:pt x="34" y="74"/>
                  </a:lnTo>
                  <a:lnTo>
                    <a:pt x="29" y="80"/>
                  </a:lnTo>
                  <a:lnTo>
                    <a:pt x="23" y="86"/>
                  </a:lnTo>
                  <a:lnTo>
                    <a:pt x="18" y="94"/>
                  </a:lnTo>
                  <a:lnTo>
                    <a:pt x="14" y="100"/>
                  </a:lnTo>
                  <a:lnTo>
                    <a:pt x="10" y="107"/>
                  </a:lnTo>
                  <a:lnTo>
                    <a:pt x="7" y="115"/>
                  </a:lnTo>
                  <a:lnTo>
                    <a:pt x="5" y="122"/>
                  </a:lnTo>
                  <a:lnTo>
                    <a:pt x="3" y="129"/>
                  </a:lnTo>
                  <a:lnTo>
                    <a:pt x="1" y="137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60"/>
                  </a:lnTo>
                  <a:lnTo>
                    <a:pt x="1" y="168"/>
                  </a:lnTo>
                  <a:lnTo>
                    <a:pt x="3" y="175"/>
                  </a:lnTo>
                  <a:lnTo>
                    <a:pt x="5" y="183"/>
                  </a:lnTo>
                  <a:lnTo>
                    <a:pt x="7" y="190"/>
                  </a:lnTo>
                  <a:lnTo>
                    <a:pt x="10" y="197"/>
                  </a:lnTo>
                  <a:lnTo>
                    <a:pt x="14" y="205"/>
                  </a:lnTo>
                  <a:lnTo>
                    <a:pt x="18" y="211"/>
                  </a:lnTo>
                  <a:lnTo>
                    <a:pt x="23" y="218"/>
                  </a:lnTo>
                  <a:lnTo>
                    <a:pt x="29" y="225"/>
                  </a:lnTo>
                  <a:lnTo>
                    <a:pt x="34" y="231"/>
                  </a:lnTo>
                  <a:lnTo>
                    <a:pt x="40" y="237"/>
                  </a:lnTo>
                  <a:lnTo>
                    <a:pt x="47" y="243"/>
                  </a:lnTo>
                  <a:lnTo>
                    <a:pt x="54" y="249"/>
                  </a:lnTo>
                  <a:lnTo>
                    <a:pt x="61" y="254"/>
                  </a:lnTo>
                  <a:lnTo>
                    <a:pt x="70" y="260"/>
                  </a:lnTo>
                  <a:lnTo>
                    <a:pt x="78" y="264"/>
                  </a:lnTo>
                  <a:lnTo>
                    <a:pt x="86" y="270"/>
                  </a:lnTo>
                  <a:lnTo>
                    <a:pt x="96" y="274"/>
                  </a:lnTo>
                  <a:lnTo>
                    <a:pt x="105" y="278"/>
                  </a:lnTo>
                  <a:lnTo>
                    <a:pt x="115" y="282"/>
                  </a:lnTo>
                  <a:lnTo>
                    <a:pt x="124" y="286"/>
                  </a:lnTo>
                  <a:lnTo>
                    <a:pt x="135" y="290"/>
                  </a:lnTo>
                  <a:lnTo>
                    <a:pt x="145" y="293"/>
                  </a:lnTo>
                  <a:lnTo>
                    <a:pt x="157" y="295"/>
                  </a:lnTo>
                  <a:lnTo>
                    <a:pt x="167" y="297"/>
                  </a:lnTo>
                  <a:lnTo>
                    <a:pt x="179" y="299"/>
                  </a:lnTo>
                  <a:lnTo>
                    <a:pt x="190" y="301"/>
                  </a:lnTo>
                  <a:lnTo>
                    <a:pt x="202" y="302"/>
                  </a:lnTo>
                  <a:lnTo>
                    <a:pt x="214" y="303"/>
                  </a:lnTo>
                  <a:lnTo>
                    <a:pt x="226" y="304"/>
                  </a:lnTo>
                  <a:lnTo>
                    <a:pt x="238" y="304"/>
                  </a:lnTo>
                  <a:lnTo>
                    <a:pt x="251" y="304"/>
                  </a:lnTo>
                  <a:lnTo>
                    <a:pt x="264" y="303"/>
                  </a:lnTo>
                  <a:lnTo>
                    <a:pt x="275" y="302"/>
                  </a:lnTo>
                  <a:lnTo>
                    <a:pt x="287" y="301"/>
                  </a:lnTo>
                  <a:lnTo>
                    <a:pt x="298" y="299"/>
                  </a:lnTo>
                  <a:lnTo>
                    <a:pt x="310" y="297"/>
                  </a:lnTo>
                  <a:lnTo>
                    <a:pt x="321" y="295"/>
                  </a:lnTo>
                  <a:lnTo>
                    <a:pt x="332" y="293"/>
                  </a:lnTo>
                  <a:lnTo>
                    <a:pt x="343" y="290"/>
                  </a:lnTo>
                  <a:lnTo>
                    <a:pt x="353" y="286"/>
                  </a:lnTo>
                  <a:lnTo>
                    <a:pt x="363" y="282"/>
                  </a:lnTo>
                  <a:lnTo>
                    <a:pt x="373" y="278"/>
                  </a:lnTo>
                  <a:lnTo>
                    <a:pt x="382" y="274"/>
                  </a:lnTo>
                  <a:lnTo>
                    <a:pt x="391" y="270"/>
                  </a:lnTo>
                  <a:lnTo>
                    <a:pt x="400" y="264"/>
                  </a:lnTo>
                  <a:lnTo>
                    <a:pt x="408" y="260"/>
                  </a:lnTo>
                  <a:lnTo>
                    <a:pt x="417" y="254"/>
                  </a:lnTo>
                  <a:lnTo>
                    <a:pt x="424" y="249"/>
                  </a:lnTo>
                  <a:lnTo>
                    <a:pt x="431" y="243"/>
                  </a:lnTo>
                  <a:lnTo>
                    <a:pt x="437" y="237"/>
                  </a:lnTo>
                  <a:lnTo>
                    <a:pt x="444" y="231"/>
                  </a:lnTo>
                  <a:lnTo>
                    <a:pt x="449" y="225"/>
                  </a:lnTo>
                  <a:lnTo>
                    <a:pt x="455" y="218"/>
                  </a:lnTo>
                  <a:lnTo>
                    <a:pt x="459" y="211"/>
                  </a:lnTo>
                  <a:lnTo>
                    <a:pt x="464" y="205"/>
                  </a:lnTo>
                  <a:lnTo>
                    <a:pt x="468" y="197"/>
                  </a:lnTo>
                  <a:lnTo>
                    <a:pt x="471" y="190"/>
                  </a:lnTo>
                  <a:lnTo>
                    <a:pt x="473" y="183"/>
                  </a:lnTo>
                  <a:lnTo>
                    <a:pt x="475" y="175"/>
                  </a:lnTo>
                  <a:lnTo>
                    <a:pt x="477" y="168"/>
                  </a:lnTo>
                  <a:lnTo>
                    <a:pt x="478" y="160"/>
                  </a:lnTo>
                  <a:lnTo>
                    <a:pt x="478" y="152"/>
                  </a:lnTo>
                  <a:lnTo>
                    <a:pt x="478" y="145"/>
                  </a:lnTo>
                  <a:lnTo>
                    <a:pt x="477" y="137"/>
                  </a:lnTo>
                  <a:lnTo>
                    <a:pt x="475" y="129"/>
                  </a:lnTo>
                  <a:lnTo>
                    <a:pt x="473" y="122"/>
                  </a:lnTo>
                  <a:lnTo>
                    <a:pt x="471" y="115"/>
                  </a:lnTo>
                  <a:lnTo>
                    <a:pt x="468" y="107"/>
                  </a:lnTo>
                  <a:lnTo>
                    <a:pt x="464" y="100"/>
                  </a:lnTo>
                  <a:lnTo>
                    <a:pt x="459" y="94"/>
                  </a:lnTo>
                  <a:lnTo>
                    <a:pt x="455" y="86"/>
                  </a:lnTo>
                  <a:lnTo>
                    <a:pt x="449" y="80"/>
                  </a:lnTo>
                  <a:lnTo>
                    <a:pt x="444" y="74"/>
                  </a:lnTo>
                  <a:lnTo>
                    <a:pt x="437" y="68"/>
                  </a:lnTo>
                  <a:lnTo>
                    <a:pt x="431" y="61"/>
                  </a:lnTo>
                  <a:lnTo>
                    <a:pt x="424" y="56"/>
                  </a:lnTo>
                  <a:lnTo>
                    <a:pt x="417" y="51"/>
                  </a:lnTo>
                  <a:lnTo>
                    <a:pt x="408" y="46"/>
                  </a:lnTo>
                  <a:lnTo>
                    <a:pt x="400" y="40"/>
                  </a:lnTo>
                  <a:lnTo>
                    <a:pt x="391" y="35"/>
                  </a:lnTo>
                  <a:lnTo>
                    <a:pt x="382" y="31"/>
                  </a:lnTo>
                  <a:lnTo>
                    <a:pt x="373" y="27"/>
                  </a:lnTo>
                  <a:lnTo>
                    <a:pt x="363" y="22"/>
                  </a:lnTo>
                  <a:lnTo>
                    <a:pt x="353" y="19"/>
                  </a:lnTo>
                  <a:lnTo>
                    <a:pt x="343" y="15"/>
                  </a:lnTo>
                  <a:lnTo>
                    <a:pt x="332" y="12"/>
                  </a:lnTo>
                  <a:lnTo>
                    <a:pt x="321" y="10"/>
                  </a:lnTo>
                  <a:lnTo>
                    <a:pt x="310" y="8"/>
                  </a:lnTo>
                  <a:lnTo>
                    <a:pt x="298" y="6"/>
                  </a:lnTo>
                  <a:lnTo>
                    <a:pt x="287" y="4"/>
                  </a:lnTo>
                  <a:lnTo>
                    <a:pt x="275" y="3"/>
                  </a:lnTo>
                  <a:lnTo>
                    <a:pt x="264" y="2"/>
                  </a:lnTo>
                  <a:lnTo>
                    <a:pt x="251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4" name="Freeform 252"/>
            <p:cNvSpPr>
              <a:spLocks/>
            </p:cNvSpPr>
            <p:nvPr/>
          </p:nvSpPr>
          <p:spPr bwMode="auto">
            <a:xfrm>
              <a:off x="4614" y="1653"/>
              <a:ext cx="478" cy="304"/>
            </a:xfrm>
            <a:custGeom>
              <a:avLst/>
              <a:gdLst>
                <a:gd name="T0" fmla="*/ 214 w 478"/>
                <a:gd name="T1" fmla="*/ 2 h 304"/>
                <a:gd name="T2" fmla="*/ 179 w 478"/>
                <a:gd name="T3" fmla="*/ 6 h 304"/>
                <a:gd name="T4" fmla="*/ 145 w 478"/>
                <a:gd name="T5" fmla="*/ 12 h 304"/>
                <a:gd name="T6" fmla="*/ 115 w 478"/>
                <a:gd name="T7" fmla="*/ 22 h 304"/>
                <a:gd name="T8" fmla="*/ 86 w 478"/>
                <a:gd name="T9" fmla="*/ 35 h 304"/>
                <a:gd name="T10" fmla="*/ 61 w 478"/>
                <a:gd name="T11" fmla="*/ 51 h 304"/>
                <a:gd name="T12" fmla="*/ 40 w 478"/>
                <a:gd name="T13" fmla="*/ 68 h 304"/>
                <a:gd name="T14" fmla="*/ 23 w 478"/>
                <a:gd name="T15" fmla="*/ 86 h 304"/>
                <a:gd name="T16" fmla="*/ 10 w 478"/>
                <a:gd name="T17" fmla="*/ 107 h 304"/>
                <a:gd name="T18" fmla="*/ 3 w 478"/>
                <a:gd name="T19" fmla="*/ 129 h 304"/>
                <a:gd name="T20" fmla="*/ 0 w 478"/>
                <a:gd name="T21" fmla="*/ 152 h 304"/>
                <a:gd name="T22" fmla="*/ 3 w 478"/>
                <a:gd name="T23" fmla="*/ 175 h 304"/>
                <a:gd name="T24" fmla="*/ 10 w 478"/>
                <a:gd name="T25" fmla="*/ 197 h 304"/>
                <a:gd name="T26" fmla="*/ 23 w 478"/>
                <a:gd name="T27" fmla="*/ 218 h 304"/>
                <a:gd name="T28" fmla="*/ 40 w 478"/>
                <a:gd name="T29" fmla="*/ 237 h 304"/>
                <a:gd name="T30" fmla="*/ 61 w 478"/>
                <a:gd name="T31" fmla="*/ 254 h 304"/>
                <a:gd name="T32" fmla="*/ 86 w 478"/>
                <a:gd name="T33" fmla="*/ 270 h 304"/>
                <a:gd name="T34" fmla="*/ 115 w 478"/>
                <a:gd name="T35" fmla="*/ 282 h 304"/>
                <a:gd name="T36" fmla="*/ 145 w 478"/>
                <a:gd name="T37" fmla="*/ 293 h 304"/>
                <a:gd name="T38" fmla="*/ 179 w 478"/>
                <a:gd name="T39" fmla="*/ 299 h 304"/>
                <a:gd name="T40" fmla="*/ 214 w 478"/>
                <a:gd name="T41" fmla="*/ 303 h 304"/>
                <a:gd name="T42" fmla="*/ 251 w 478"/>
                <a:gd name="T43" fmla="*/ 304 h 304"/>
                <a:gd name="T44" fmla="*/ 287 w 478"/>
                <a:gd name="T45" fmla="*/ 301 h 304"/>
                <a:gd name="T46" fmla="*/ 321 w 478"/>
                <a:gd name="T47" fmla="*/ 295 h 304"/>
                <a:gd name="T48" fmla="*/ 353 w 478"/>
                <a:gd name="T49" fmla="*/ 286 h 304"/>
                <a:gd name="T50" fmla="*/ 382 w 478"/>
                <a:gd name="T51" fmla="*/ 274 h 304"/>
                <a:gd name="T52" fmla="*/ 408 w 478"/>
                <a:gd name="T53" fmla="*/ 260 h 304"/>
                <a:gd name="T54" fmla="*/ 431 w 478"/>
                <a:gd name="T55" fmla="*/ 243 h 304"/>
                <a:gd name="T56" fmla="*/ 449 w 478"/>
                <a:gd name="T57" fmla="*/ 225 h 304"/>
                <a:gd name="T58" fmla="*/ 464 w 478"/>
                <a:gd name="T59" fmla="*/ 205 h 304"/>
                <a:gd name="T60" fmla="*/ 473 w 478"/>
                <a:gd name="T61" fmla="*/ 183 h 304"/>
                <a:gd name="T62" fmla="*/ 478 w 478"/>
                <a:gd name="T63" fmla="*/ 160 h 304"/>
                <a:gd name="T64" fmla="*/ 477 w 478"/>
                <a:gd name="T65" fmla="*/ 137 h 304"/>
                <a:gd name="T66" fmla="*/ 471 w 478"/>
                <a:gd name="T67" fmla="*/ 115 h 304"/>
                <a:gd name="T68" fmla="*/ 459 w 478"/>
                <a:gd name="T69" fmla="*/ 94 h 304"/>
                <a:gd name="T70" fmla="*/ 444 w 478"/>
                <a:gd name="T71" fmla="*/ 74 h 304"/>
                <a:gd name="T72" fmla="*/ 424 w 478"/>
                <a:gd name="T73" fmla="*/ 56 h 304"/>
                <a:gd name="T74" fmla="*/ 400 w 478"/>
                <a:gd name="T75" fmla="*/ 40 h 304"/>
                <a:gd name="T76" fmla="*/ 373 w 478"/>
                <a:gd name="T77" fmla="*/ 27 h 304"/>
                <a:gd name="T78" fmla="*/ 343 w 478"/>
                <a:gd name="T79" fmla="*/ 15 h 304"/>
                <a:gd name="T80" fmla="*/ 310 w 478"/>
                <a:gd name="T81" fmla="*/ 8 h 304"/>
                <a:gd name="T82" fmla="*/ 275 w 478"/>
                <a:gd name="T83" fmla="*/ 3 h 304"/>
                <a:gd name="T84" fmla="*/ 238 w 47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78"/>
                <a:gd name="T130" fmla="*/ 0 h 304"/>
                <a:gd name="T131" fmla="*/ 478 w 47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78" h="304">
                  <a:moveTo>
                    <a:pt x="238" y="0"/>
                  </a:moveTo>
                  <a:lnTo>
                    <a:pt x="226" y="0"/>
                  </a:lnTo>
                  <a:lnTo>
                    <a:pt x="214" y="2"/>
                  </a:lnTo>
                  <a:lnTo>
                    <a:pt x="202" y="3"/>
                  </a:lnTo>
                  <a:lnTo>
                    <a:pt x="190" y="4"/>
                  </a:lnTo>
                  <a:lnTo>
                    <a:pt x="179" y="6"/>
                  </a:lnTo>
                  <a:lnTo>
                    <a:pt x="167" y="8"/>
                  </a:lnTo>
                  <a:lnTo>
                    <a:pt x="157" y="10"/>
                  </a:lnTo>
                  <a:lnTo>
                    <a:pt x="145" y="12"/>
                  </a:lnTo>
                  <a:lnTo>
                    <a:pt x="135" y="15"/>
                  </a:lnTo>
                  <a:lnTo>
                    <a:pt x="124" y="19"/>
                  </a:lnTo>
                  <a:lnTo>
                    <a:pt x="115" y="22"/>
                  </a:lnTo>
                  <a:lnTo>
                    <a:pt x="105" y="27"/>
                  </a:lnTo>
                  <a:lnTo>
                    <a:pt x="96" y="31"/>
                  </a:lnTo>
                  <a:lnTo>
                    <a:pt x="86" y="35"/>
                  </a:lnTo>
                  <a:lnTo>
                    <a:pt x="78" y="40"/>
                  </a:lnTo>
                  <a:lnTo>
                    <a:pt x="70" y="46"/>
                  </a:lnTo>
                  <a:lnTo>
                    <a:pt x="61" y="51"/>
                  </a:lnTo>
                  <a:lnTo>
                    <a:pt x="54" y="56"/>
                  </a:lnTo>
                  <a:lnTo>
                    <a:pt x="47" y="61"/>
                  </a:lnTo>
                  <a:lnTo>
                    <a:pt x="40" y="68"/>
                  </a:lnTo>
                  <a:lnTo>
                    <a:pt x="34" y="74"/>
                  </a:lnTo>
                  <a:lnTo>
                    <a:pt x="29" y="80"/>
                  </a:lnTo>
                  <a:lnTo>
                    <a:pt x="23" y="86"/>
                  </a:lnTo>
                  <a:lnTo>
                    <a:pt x="18" y="94"/>
                  </a:lnTo>
                  <a:lnTo>
                    <a:pt x="14" y="100"/>
                  </a:lnTo>
                  <a:lnTo>
                    <a:pt x="10" y="107"/>
                  </a:lnTo>
                  <a:lnTo>
                    <a:pt x="7" y="115"/>
                  </a:lnTo>
                  <a:lnTo>
                    <a:pt x="5" y="122"/>
                  </a:lnTo>
                  <a:lnTo>
                    <a:pt x="3" y="129"/>
                  </a:lnTo>
                  <a:lnTo>
                    <a:pt x="1" y="137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60"/>
                  </a:lnTo>
                  <a:lnTo>
                    <a:pt x="1" y="168"/>
                  </a:lnTo>
                  <a:lnTo>
                    <a:pt x="3" y="175"/>
                  </a:lnTo>
                  <a:lnTo>
                    <a:pt x="5" y="183"/>
                  </a:lnTo>
                  <a:lnTo>
                    <a:pt x="7" y="190"/>
                  </a:lnTo>
                  <a:lnTo>
                    <a:pt x="10" y="197"/>
                  </a:lnTo>
                  <a:lnTo>
                    <a:pt x="14" y="205"/>
                  </a:lnTo>
                  <a:lnTo>
                    <a:pt x="18" y="211"/>
                  </a:lnTo>
                  <a:lnTo>
                    <a:pt x="23" y="218"/>
                  </a:lnTo>
                  <a:lnTo>
                    <a:pt x="29" y="225"/>
                  </a:lnTo>
                  <a:lnTo>
                    <a:pt x="34" y="231"/>
                  </a:lnTo>
                  <a:lnTo>
                    <a:pt x="40" y="237"/>
                  </a:lnTo>
                  <a:lnTo>
                    <a:pt x="47" y="243"/>
                  </a:lnTo>
                  <a:lnTo>
                    <a:pt x="54" y="249"/>
                  </a:lnTo>
                  <a:lnTo>
                    <a:pt x="61" y="254"/>
                  </a:lnTo>
                  <a:lnTo>
                    <a:pt x="70" y="260"/>
                  </a:lnTo>
                  <a:lnTo>
                    <a:pt x="78" y="264"/>
                  </a:lnTo>
                  <a:lnTo>
                    <a:pt x="86" y="270"/>
                  </a:lnTo>
                  <a:lnTo>
                    <a:pt x="96" y="274"/>
                  </a:lnTo>
                  <a:lnTo>
                    <a:pt x="105" y="278"/>
                  </a:lnTo>
                  <a:lnTo>
                    <a:pt x="115" y="282"/>
                  </a:lnTo>
                  <a:lnTo>
                    <a:pt x="124" y="286"/>
                  </a:lnTo>
                  <a:lnTo>
                    <a:pt x="135" y="290"/>
                  </a:lnTo>
                  <a:lnTo>
                    <a:pt x="145" y="293"/>
                  </a:lnTo>
                  <a:lnTo>
                    <a:pt x="157" y="295"/>
                  </a:lnTo>
                  <a:lnTo>
                    <a:pt x="167" y="297"/>
                  </a:lnTo>
                  <a:lnTo>
                    <a:pt x="179" y="299"/>
                  </a:lnTo>
                  <a:lnTo>
                    <a:pt x="190" y="301"/>
                  </a:lnTo>
                  <a:lnTo>
                    <a:pt x="202" y="302"/>
                  </a:lnTo>
                  <a:lnTo>
                    <a:pt x="214" y="303"/>
                  </a:lnTo>
                  <a:lnTo>
                    <a:pt x="226" y="304"/>
                  </a:lnTo>
                  <a:lnTo>
                    <a:pt x="238" y="304"/>
                  </a:lnTo>
                  <a:lnTo>
                    <a:pt x="251" y="304"/>
                  </a:lnTo>
                  <a:lnTo>
                    <a:pt x="264" y="303"/>
                  </a:lnTo>
                  <a:lnTo>
                    <a:pt x="275" y="302"/>
                  </a:lnTo>
                  <a:lnTo>
                    <a:pt x="287" y="301"/>
                  </a:lnTo>
                  <a:lnTo>
                    <a:pt x="298" y="299"/>
                  </a:lnTo>
                  <a:lnTo>
                    <a:pt x="310" y="297"/>
                  </a:lnTo>
                  <a:lnTo>
                    <a:pt x="321" y="295"/>
                  </a:lnTo>
                  <a:lnTo>
                    <a:pt x="332" y="293"/>
                  </a:lnTo>
                  <a:lnTo>
                    <a:pt x="343" y="290"/>
                  </a:lnTo>
                  <a:lnTo>
                    <a:pt x="353" y="286"/>
                  </a:lnTo>
                  <a:lnTo>
                    <a:pt x="363" y="282"/>
                  </a:lnTo>
                  <a:lnTo>
                    <a:pt x="373" y="278"/>
                  </a:lnTo>
                  <a:lnTo>
                    <a:pt x="382" y="274"/>
                  </a:lnTo>
                  <a:lnTo>
                    <a:pt x="391" y="270"/>
                  </a:lnTo>
                  <a:lnTo>
                    <a:pt x="400" y="264"/>
                  </a:lnTo>
                  <a:lnTo>
                    <a:pt x="408" y="260"/>
                  </a:lnTo>
                  <a:lnTo>
                    <a:pt x="417" y="254"/>
                  </a:lnTo>
                  <a:lnTo>
                    <a:pt x="424" y="249"/>
                  </a:lnTo>
                  <a:lnTo>
                    <a:pt x="431" y="243"/>
                  </a:lnTo>
                  <a:lnTo>
                    <a:pt x="437" y="237"/>
                  </a:lnTo>
                  <a:lnTo>
                    <a:pt x="444" y="231"/>
                  </a:lnTo>
                  <a:lnTo>
                    <a:pt x="449" y="225"/>
                  </a:lnTo>
                  <a:lnTo>
                    <a:pt x="455" y="218"/>
                  </a:lnTo>
                  <a:lnTo>
                    <a:pt x="459" y="211"/>
                  </a:lnTo>
                  <a:lnTo>
                    <a:pt x="464" y="205"/>
                  </a:lnTo>
                  <a:lnTo>
                    <a:pt x="468" y="197"/>
                  </a:lnTo>
                  <a:lnTo>
                    <a:pt x="471" y="190"/>
                  </a:lnTo>
                  <a:lnTo>
                    <a:pt x="473" y="183"/>
                  </a:lnTo>
                  <a:lnTo>
                    <a:pt x="475" y="175"/>
                  </a:lnTo>
                  <a:lnTo>
                    <a:pt x="477" y="168"/>
                  </a:lnTo>
                  <a:lnTo>
                    <a:pt x="478" y="160"/>
                  </a:lnTo>
                  <a:lnTo>
                    <a:pt x="478" y="152"/>
                  </a:lnTo>
                  <a:lnTo>
                    <a:pt x="478" y="145"/>
                  </a:lnTo>
                  <a:lnTo>
                    <a:pt x="477" y="137"/>
                  </a:lnTo>
                  <a:lnTo>
                    <a:pt x="475" y="129"/>
                  </a:lnTo>
                  <a:lnTo>
                    <a:pt x="473" y="122"/>
                  </a:lnTo>
                  <a:lnTo>
                    <a:pt x="471" y="115"/>
                  </a:lnTo>
                  <a:lnTo>
                    <a:pt x="468" y="107"/>
                  </a:lnTo>
                  <a:lnTo>
                    <a:pt x="464" y="100"/>
                  </a:lnTo>
                  <a:lnTo>
                    <a:pt x="459" y="94"/>
                  </a:lnTo>
                  <a:lnTo>
                    <a:pt x="455" y="86"/>
                  </a:lnTo>
                  <a:lnTo>
                    <a:pt x="449" y="80"/>
                  </a:lnTo>
                  <a:lnTo>
                    <a:pt x="444" y="74"/>
                  </a:lnTo>
                  <a:lnTo>
                    <a:pt x="437" y="68"/>
                  </a:lnTo>
                  <a:lnTo>
                    <a:pt x="431" y="61"/>
                  </a:lnTo>
                  <a:lnTo>
                    <a:pt x="424" y="56"/>
                  </a:lnTo>
                  <a:lnTo>
                    <a:pt x="417" y="51"/>
                  </a:lnTo>
                  <a:lnTo>
                    <a:pt x="408" y="46"/>
                  </a:lnTo>
                  <a:lnTo>
                    <a:pt x="400" y="40"/>
                  </a:lnTo>
                  <a:lnTo>
                    <a:pt x="391" y="35"/>
                  </a:lnTo>
                  <a:lnTo>
                    <a:pt x="382" y="31"/>
                  </a:lnTo>
                  <a:lnTo>
                    <a:pt x="373" y="27"/>
                  </a:lnTo>
                  <a:lnTo>
                    <a:pt x="363" y="22"/>
                  </a:lnTo>
                  <a:lnTo>
                    <a:pt x="353" y="19"/>
                  </a:lnTo>
                  <a:lnTo>
                    <a:pt x="343" y="15"/>
                  </a:lnTo>
                  <a:lnTo>
                    <a:pt x="332" y="12"/>
                  </a:lnTo>
                  <a:lnTo>
                    <a:pt x="321" y="10"/>
                  </a:lnTo>
                  <a:lnTo>
                    <a:pt x="310" y="8"/>
                  </a:lnTo>
                  <a:lnTo>
                    <a:pt x="298" y="6"/>
                  </a:lnTo>
                  <a:lnTo>
                    <a:pt x="287" y="4"/>
                  </a:lnTo>
                  <a:lnTo>
                    <a:pt x="275" y="3"/>
                  </a:lnTo>
                  <a:lnTo>
                    <a:pt x="264" y="2"/>
                  </a:lnTo>
                  <a:lnTo>
                    <a:pt x="251" y="0"/>
                  </a:lnTo>
                  <a:lnTo>
                    <a:pt x="23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55" name="Rectangle 253"/>
            <p:cNvSpPr>
              <a:spLocks noChangeArrowheads="1"/>
            </p:cNvSpPr>
            <p:nvPr/>
          </p:nvSpPr>
          <p:spPr bwMode="auto">
            <a:xfrm>
              <a:off x="4686" y="1758"/>
              <a:ext cx="329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002B5D"/>
                  </a:solidFill>
                  <a:latin typeface="Arial Narrow" pitchFamily="34" charset="0"/>
                </a:rPr>
                <a:t>SPECT</a:t>
              </a:r>
              <a:endParaRPr lang="en-US"/>
            </a:p>
          </p:txBody>
        </p:sp>
        <p:sp>
          <p:nvSpPr>
            <p:cNvPr id="21556" name="Line 254"/>
            <p:cNvSpPr>
              <a:spLocks noChangeShapeType="1"/>
            </p:cNvSpPr>
            <p:nvPr/>
          </p:nvSpPr>
          <p:spPr bwMode="auto">
            <a:xfrm flipV="1">
              <a:off x="4868" y="1968"/>
              <a:ext cx="1" cy="523"/>
            </a:xfrm>
            <a:prstGeom prst="line">
              <a:avLst/>
            </a:prstGeom>
            <a:noFill/>
            <a:ln w="28575">
              <a:solidFill>
                <a:srgbClr val="8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111" name="AutoShape 255"/>
          <p:cNvSpPr>
            <a:spLocks noChangeArrowheads="1"/>
          </p:cNvSpPr>
          <p:nvPr/>
        </p:nvSpPr>
        <p:spPr bwMode="auto">
          <a:xfrm>
            <a:off x="838200" y="1600200"/>
            <a:ext cx="1676400" cy="1219200"/>
          </a:xfrm>
          <a:prstGeom prst="wedgeRoundRectCallout">
            <a:avLst>
              <a:gd name="adj1" fmla="val -53694"/>
              <a:gd name="adj2" fmla="val 145315"/>
              <a:gd name="adj3" fmla="val 16667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1.  System identifies the agent</a:t>
            </a:r>
          </a:p>
          <a:p>
            <a:pPr algn="ctr"/>
            <a:endParaRPr lang="en-US" sz="2000" dirty="0"/>
          </a:p>
        </p:txBody>
      </p:sp>
      <p:sp>
        <p:nvSpPr>
          <p:cNvPr id="122112" name="AutoShape 256"/>
          <p:cNvSpPr>
            <a:spLocks noChangeArrowheads="1"/>
          </p:cNvSpPr>
          <p:nvPr/>
        </p:nvSpPr>
        <p:spPr bwMode="auto">
          <a:xfrm>
            <a:off x="6019800" y="1371600"/>
            <a:ext cx="2590800" cy="1219200"/>
          </a:xfrm>
          <a:prstGeom prst="wedgeRoundRectCallout">
            <a:avLst>
              <a:gd name="adj1" fmla="val 5944"/>
              <a:gd name="adj2" fmla="val 238801"/>
              <a:gd name="adj3" fmla="val 16667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/>
              <a:t>2.  System selects ‘plug-in’ app based on agent </a:t>
            </a:r>
          </a:p>
          <a:p>
            <a:pPr algn="ctr"/>
            <a:endParaRPr lang="en-US" sz="2000"/>
          </a:p>
        </p:txBody>
      </p:sp>
      <p:sp>
        <p:nvSpPr>
          <p:cNvPr id="122113" name="AutoShape 257"/>
          <p:cNvSpPr>
            <a:spLocks noChangeArrowheads="1"/>
          </p:cNvSpPr>
          <p:nvPr/>
        </p:nvSpPr>
        <p:spPr bwMode="auto">
          <a:xfrm>
            <a:off x="2895600" y="1524000"/>
            <a:ext cx="2667000" cy="1295400"/>
          </a:xfrm>
          <a:prstGeom prst="wedgeRoundRectCallout">
            <a:avLst>
              <a:gd name="adj1" fmla="val 21069"/>
              <a:gd name="adj2" fmla="val 176963"/>
              <a:gd name="adj3" fmla="val 16667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buFontTx/>
              <a:buAutoNum type="arabicPeriod" startAt="3"/>
            </a:pPr>
            <a:r>
              <a:rPr lang="en-US" sz="2000"/>
              <a:t>‘Plug-in’ app performs agent-specific analysis</a:t>
            </a:r>
          </a:p>
          <a:p>
            <a:pPr marL="342900" indent="-342900" algn="ctr">
              <a:buFontTx/>
              <a:buAutoNum type="arabicPeriod" startAt="3"/>
            </a:pPr>
            <a:endParaRPr lang="en-US" sz="2000"/>
          </a:p>
          <a:p>
            <a:pPr marL="342900" indent="-342900" algn="ctr"/>
            <a:endParaRPr lang="en-US" sz="2000"/>
          </a:p>
        </p:txBody>
      </p:sp>
    </p:spTree>
    <p:custDataLst>
      <p:tags r:id="rId1"/>
    </p:custDataLst>
  </p:cSld>
  <p:clrMapOvr>
    <a:masterClrMapping/>
  </p:clrMapOvr>
  <p:transition advTm="10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11" grpId="0" animBg="1"/>
      <p:bldP spid="122112" grpId="0" animBg="1"/>
      <p:bldP spid="1221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304800" y="228600"/>
            <a:ext cx="4419600" cy="663575"/>
          </a:xfrm>
        </p:spPr>
        <p:txBody>
          <a:bodyPr/>
          <a:lstStyle/>
          <a:p>
            <a:r>
              <a:rPr lang="en-US" sz="2800">
                <a:solidFill>
                  <a:srgbClr val="F2F2F2"/>
                </a:solidFill>
                <a:latin typeface="Arial Black" pitchFamily="34" charset="0"/>
              </a:rPr>
              <a:t>In Vivo Imaging Workspace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457200" y="1905000"/>
            <a:ext cx="8077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2400" b="1" baseline="0"/>
              <a:t>Goals of the workspace</a:t>
            </a:r>
          </a:p>
          <a:p>
            <a:pPr marL="742950" lvl="1" indent="-285750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2400" baseline="0"/>
              <a:t>Advance imaging informatics on multiple fronts</a:t>
            </a:r>
          </a:p>
          <a:p>
            <a:pPr marL="742950" lvl="1" indent="-285750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2400" baseline="0"/>
              <a:t>Model methods to extract meaning from in vivo imaging data and establish databases to test and validate these methods</a:t>
            </a:r>
          </a:p>
          <a:p>
            <a:pPr marL="742950" lvl="1" indent="-285750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2400" baseline="0"/>
              <a:t>Create, optimize, and validate software tools</a:t>
            </a:r>
          </a:p>
          <a:p>
            <a:pPr marL="1143000" lvl="2" indent="-228600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2000" baseline="0"/>
              <a:t>E.g. eXtensible Imaging Platform</a:t>
            </a:r>
          </a:p>
          <a:p>
            <a:pPr marL="1143000" lvl="2" indent="-228600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endParaRPr lang="en-US" sz="2000" baseline="0"/>
          </a:p>
        </p:txBody>
      </p:sp>
      <p:pic>
        <p:nvPicPr>
          <p:cNvPr id="38916" name="Picture 4" descr="Imaging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5486400"/>
            <a:ext cx="1371600" cy="1114425"/>
          </a:xfrm>
          <a:prstGeom prst="rect">
            <a:avLst/>
          </a:prstGeom>
          <a:noFill/>
        </p:spPr>
      </p:pic>
    </p:spTree>
  </p:cSld>
  <p:clrMapOvr>
    <a:masterClrMapping/>
  </p:clrMapOvr>
  <p:transition advTm="4235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Use Case – SOP-Specific Post Processing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New or Private SOP classes may be unknown to a workstation</a:t>
            </a:r>
          </a:p>
          <a:p>
            <a:pPr lvl="1" eaLnBrk="1" hangingPunct="1">
              <a:defRPr/>
            </a:pPr>
            <a:r>
              <a:rPr lang="en-US" sz="2800" dirty="0" smtClean="0"/>
              <a:t>e.g. Radial IVUS images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Workstation could look for a ‘plug-in’ application that does know how to handle the unknown SOP Class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72200" y="1828800"/>
            <a:ext cx="1754188" cy="1754188"/>
            <a:chOff x="4320" y="1728"/>
            <a:chExt cx="1105" cy="1105"/>
          </a:xfrm>
          <a:solidFill>
            <a:schemeClr val="accent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2533" name="Oval 4"/>
            <p:cNvSpPr>
              <a:spLocks noChangeArrowheads="1"/>
            </p:cNvSpPr>
            <p:nvPr/>
          </p:nvSpPr>
          <p:spPr bwMode="auto">
            <a:xfrm>
              <a:off x="4560" y="1968"/>
              <a:ext cx="624" cy="624"/>
            </a:xfrm>
            <a:prstGeom prst="ellipse">
              <a:avLst/>
            </a:prstGeom>
            <a:grpFill/>
            <a:ln w="76200">
              <a:solidFill>
                <a:srgbClr val="FF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4" name="Line 5"/>
            <p:cNvSpPr>
              <a:spLocks noChangeShapeType="1"/>
            </p:cNvSpPr>
            <p:nvPr/>
          </p:nvSpPr>
          <p:spPr bwMode="auto">
            <a:xfrm>
              <a:off x="4320" y="2280"/>
              <a:ext cx="1104" cy="0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5" name="Line 6"/>
            <p:cNvSpPr>
              <a:spLocks noChangeShapeType="1"/>
            </p:cNvSpPr>
            <p:nvPr/>
          </p:nvSpPr>
          <p:spPr bwMode="auto">
            <a:xfrm rot="-5400000">
              <a:off x="4320" y="2280"/>
              <a:ext cx="1104" cy="0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6" name="Line 7"/>
            <p:cNvSpPr>
              <a:spLocks noChangeShapeType="1"/>
            </p:cNvSpPr>
            <p:nvPr/>
          </p:nvSpPr>
          <p:spPr bwMode="auto">
            <a:xfrm rot="-2803163">
              <a:off x="4321" y="2280"/>
              <a:ext cx="1104" cy="1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7" name="Line 8"/>
            <p:cNvSpPr>
              <a:spLocks noChangeShapeType="1"/>
            </p:cNvSpPr>
            <p:nvPr/>
          </p:nvSpPr>
          <p:spPr bwMode="auto">
            <a:xfrm rot="2566644">
              <a:off x="4321" y="2280"/>
              <a:ext cx="1104" cy="1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8" name="Line 9"/>
            <p:cNvSpPr>
              <a:spLocks noChangeShapeType="1"/>
            </p:cNvSpPr>
            <p:nvPr/>
          </p:nvSpPr>
          <p:spPr bwMode="auto">
            <a:xfrm rot="1450312">
              <a:off x="4320" y="2280"/>
              <a:ext cx="1104" cy="0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9" name="Line 10"/>
            <p:cNvSpPr>
              <a:spLocks noChangeShapeType="1"/>
            </p:cNvSpPr>
            <p:nvPr/>
          </p:nvSpPr>
          <p:spPr bwMode="auto">
            <a:xfrm rot="-3951217">
              <a:off x="4320" y="2280"/>
              <a:ext cx="1104" cy="0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0" name="Line 11"/>
            <p:cNvSpPr>
              <a:spLocks noChangeShapeType="1"/>
            </p:cNvSpPr>
            <p:nvPr/>
          </p:nvSpPr>
          <p:spPr bwMode="auto">
            <a:xfrm rot="-1352996">
              <a:off x="4320" y="2280"/>
              <a:ext cx="1104" cy="1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1" name="Line 12"/>
            <p:cNvSpPr>
              <a:spLocks noChangeShapeType="1"/>
            </p:cNvSpPr>
            <p:nvPr/>
          </p:nvSpPr>
          <p:spPr bwMode="auto">
            <a:xfrm rot="3790442">
              <a:off x="4321" y="2279"/>
              <a:ext cx="1104" cy="1"/>
            </a:xfrm>
            <a:prstGeom prst="line">
              <a:avLst/>
            </a:prstGeom>
            <a:grpFill/>
            <a:ln w="38100">
              <a:solidFill>
                <a:srgbClr val="FFFF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advTm="8812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Use Case – CAD/Screening Applications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‘Plug-in’ applications are fed sets of DICOM objects to analyze, from which they produces DICOM Evidence Documents </a:t>
            </a:r>
          </a:p>
          <a:p>
            <a:pPr eaLnBrk="1" hangingPunct="1">
              <a:defRPr/>
            </a:pPr>
            <a:r>
              <a:rPr lang="en-US" sz="2800" dirty="0" smtClean="0"/>
              <a:t>‘Plug-ins’ could run 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990000"/>
                </a:solidFill>
              </a:rPr>
              <a:t>on a common server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990000"/>
                </a:solidFill>
              </a:rPr>
              <a:t>on the central archive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990000"/>
                </a:solidFill>
              </a:rPr>
              <a:t>on a manufacturer-supplied server</a:t>
            </a:r>
          </a:p>
          <a:p>
            <a:pPr lvl="1" eaLnBrk="1" hangingPunct="1">
              <a:defRPr/>
            </a:pPr>
            <a:r>
              <a:rPr lang="en-US" sz="2400" dirty="0" smtClean="0">
                <a:solidFill>
                  <a:srgbClr val="990000"/>
                </a:solidFill>
              </a:rPr>
              <a:t>as a remote service</a:t>
            </a:r>
          </a:p>
        </p:txBody>
      </p:sp>
    </p:spTree>
  </p:cSld>
  <p:clrMapOvr>
    <a:masterClrMapping/>
  </p:clrMapOvr>
  <p:transition advTm="7906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203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Use Case – Mammography Image Storage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Desire to archive both raw and processed data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990000"/>
                </a:solidFill>
              </a:rPr>
              <a:t>Processed data to show what was used for the diagnostic report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990000"/>
                </a:solidFill>
              </a:rPr>
              <a:t>Raw data for potential future enhancements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No desire to double storage requirements!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Solution – store raw plus reference to a processing application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dirty="0" smtClean="0"/>
          </a:p>
        </p:txBody>
      </p:sp>
    </p:spTree>
  </p:cSld>
  <p:clrMapOvr>
    <a:masterClrMapping/>
  </p:clrMapOvr>
  <p:transition advTm="5812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Use Case – Multi-site Trials/Research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Need to perform the same analysis on images collected at multiple sites</a:t>
            </a:r>
          </a:p>
          <a:p>
            <a:pPr eaLnBrk="1" hangingPunct="1">
              <a:defRPr/>
            </a:pPr>
            <a:r>
              <a:rPr lang="en-US" sz="3200" dirty="0" smtClean="0"/>
              <a:t>Sites have multiple working environments</a:t>
            </a:r>
          </a:p>
          <a:p>
            <a:pPr eaLnBrk="1" hangingPunct="1">
              <a:defRPr/>
            </a:pPr>
            <a:r>
              <a:rPr lang="en-US" sz="3200" dirty="0" smtClean="0"/>
              <a:t>Trial coordinator would like to create a single analysis package that could be run at all sites</a:t>
            </a:r>
          </a:p>
        </p:txBody>
      </p:sp>
    </p:spTree>
  </p:cSld>
  <p:clrMapOvr>
    <a:masterClrMapping/>
  </p:clrMapOvr>
  <p:transition advTm="6515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Other Use Cases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Customized Reporting and Display</a:t>
            </a:r>
          </a:p>
          <a:p>
            <a:pPr lvl="1" eaLnBrk="1" hangingPunct="1">
              <a:defRPr/>
            </a:pPr>
            <a:r>
              <a:rPr lang="en-US" sz="3200" dirty="0" smtClean="0">
                <a:solidFill>
                  <a:srgbClr val="990000"/>
                </a:solidFill>
              </a:rPr>
              <a:t>Site-specific reports</a:t>
            </a:r>
          </a:p>
          <a:p>
            <a:pPr eaLnBrk="1" hangingPunct="1">
              <a:defRPr/>
            </a:pPr>
            <a:r>
              <a:rPr lang="en-US" sz="3200" dirty="0" smtClean="0"/>
              <a:t>Print Composing</a:t>
            </a:r>
          </a:p>
          <a:p>
            <a:pPr lvl="1" eaLnBrk="1" hangingPunct="1">
              <a:defRPr/>
            </a:pPr>
            <a:r>
              <a:rPr lang="en-US" sz="3200" dirty="0" smtClean="0">
                <a:solidFill>
                  <a:srgbClr val="990000"/>
                </a:solidFill>
              </a:rPr>
              <a:t>Custom printing across multiple systems</a:t>
            </a:r>
          </a:p>
          <a:p>
            <a:pPr eaLnBrk="1" hangingPunct="1">
              <a:defRPr/>
            </a:pPr>
            <a:r>
              <a:rPr lang="en-US" sz="3200" dirty="0" smtClean="0"/>
              <a:t>Analysis of Image Data in Repositories</a:t>
            </a:r>
          </a:p>
          <a:p>
            <a:pPr lvl="1" eaLnBrk="1" hangingPunct="1">
              <a:defRPr/>
            </a:pPr>
            <a:r>
              <a:rPr lang="en-US" sz="3200" dirty="0" smtClean="0">
                <a:solidFill>
                  <a:srgbClr val="990000"/>
                </a:solidFill>
              </a:rPr>
              <a:t>Faster to move apps than data</a:t>
            </a:r>
          </a:p>
          <a:p>
            <a:pPr eaLnBrk="1" hangingPunct="1">
              <a:defRPr/>
            </a:pPr>
            <a:r>
              <a:rPr lang="en-US" sz="3200" dirty="0" smtClean="0"/>
              <a:t> </a:t>
            </a:r>
            <a:r>
              <a:rPr lang="en-US" sz="5400" b="1" dirty="0" smtClean="0"/>
              <a:t>… </a:t>
            </a:r>
          </a:p>
        </p:txBody>
      </p:sp>
    </p:spTree>
    <p:custDataLst>
      <p:tags r:id="rId1"/>
    </p:custDataLst>
  </p:cSld>
  <p:clrMapOvr>
    <a:masterClrMapping/>
  </p:clrMapOvr>
  <p:transition advTm="126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XIP provides the ability to create rapidly create applications customized to specific tasks.</a:t>
            </a:r>
          </a:p>
          <a:p>
            <a:r>
              <a:rPr lang="en-US" sz="2800" dirty="0" smtClean="0"/>
              <a:t>DICOM WG-23 interfaces allow those applications to run on any workstation that supports the </a:t>
            </a:r>
            <a:r>
              <a:rPr lang="en-US" sz="2800" dirty="0" smtClean="0"/>
              <a:t>standard interfaces</a:t>
            </a:r>
          </a:p>
          <a:p>
            <a:pPr lvl="1"/>
            <a:r>
              <a:rPr lang="en-US" sz="2800" dirty="0" smtClean="0"/>
              <a:t>XIP includes a reference host implementation</a:t>
            </a:r>
          </a:p>
          <a:p>
            <a:pPr lvl="1"/>
            <a:r>
              <a:rPr lang="en-US" sz="2800" dirty="0" smtClean="0"/>
              <a:t>Other vendors may eventually host applications</a:t>
            </a:r>
            <a:endParaRPr lang="en-US" sz="2800" dirty="0" smtClean="0"/>
          </a:p>
          <a:p>
            <a:r>
              <a:rPr lang="en-US" sz="2800" dirty="0" smtClean="0"/>
              <a:t>XIP with DICOM WG-23 represent new paradigm for writing and distributing medical imaging applications</a:t>
            </a:r>
            <a:endParaRPr lang="en-US" sz="2800" dirty="0"/>
          </a:p>
        </p:txBody>
      </p:sp>
    </p:spTree>
  </p:cSld>
  <p:clrMapOvr>
    <a:masterClrMapping/>
  </p:clrMapOvr>
  <p:transition advTm="9094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XIP Development Team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152900" cy="5334000"/>
          </a:xfrm>
        </p:spPr>
        <p:txBody>
          <a:bodyPr/>
          <a:lstStyle/>
          <a:p>
            <a:pPr marL="0" indent="0"/>
            <a:r>
              <a:rPr lang="en-US" sz="1600" dirty="0"/>
              <a:t> Washington University in St. Louis</a:t>
            </a:r>
          </a:p>
          <a:p>
            <a:pPr lvl="1"/>
            <a:r>
              <a:rPr lang="en-US" sz="1400" dirty="0"/>
              <a:t>Lawrence Tarbox</a:t>
            </a:r>
          </a:p>
          <a:p>
            <a:pPr lvl="1"/>
            <a:r>
              <a:rPr lang="en-US" sz="1400" dirty="0"/>
              <a:t>Jaroslaw Krych</a:t>
            </a:r>
          </a:p>
          <a:p>
            <a:pPr lvl="1"/>
            <a:r>
              <a:rPr lang="en-US" sz="1400" dirty="0" smtClean="0"/>
              <a:t>Kirk Smith</a:t>
            </a:r>
            <a:endParaRPr lang="en-US" sz="1400" dirty="0"/>
          </a:p>
          <a:p>
            <a:pPr lvl="1"/>
            <a:r>
              <a:rPr lang="en-US" sz="1400" dirty="0"/>
              <a:t>Paul Koppel</a:t>
            </a:r>
          </a:p>
          <a:p>
            <a:pPr lvl="1"/>
            <a:r>
              <a:rPr lang="en-US" sz="1400" dirty="0"/>
              <a:t>Steve </a:t>
            </a:r>
            <a:r>
              <a:rPr lang="en-US" sz="1400" dirty="0" smtClean="0"/>
              <a:t>Moore</a:t>
            </a:r>
          </a:p>
          <a:p>
            <a:pPr lvl="1"/>
            <a:r>
              <a:rPr lang="en-US" sz="1400" dirty="0" smtClean="0"/>
              <a:t>Michael Pringle</a:t>
            </a:r>
            <a:endParaRPr lang="en-US" sz="1400" dirty="0"/>
          </a:p>
          <a:p>
            <a:pPr lvl="1"/>
            <a:r>
              <a:rPr lang="en-US" sz="1400" dirty="0"/>
              <a:t>Fred Prior</a:t>
            </a:r>
          </a:p>
          <a:p>
            <a:pPr lvl="1"/>
            <a:r>
              <a:rPr lang="en-US" sz="1400" dirty="0" smtClean="0"/>
              <a:t>Others</a:t>
            </a:r>
            <a:endParaRPr lang="en-US" sz="1400" dirty="0"/>
          </a:p>
          <a:p>
            <a:pPr marL="0" indent="0"/>
            <a:r>
              <a:rPr lang="en-US" sz="1600" dirty="0"/>
              <a:t> Other Consultants</a:t>
            </a:r>
          </a:p>
          <a:p>
            <a:pPr lvl="1"/>
            <a:r>
              <a:rPr lang="en-US" sz="1400" dirty="0" err="1"/>
              <a:t>Kitware</a:t>
            </a:r>
            <a:endParaRPr lang="en-US" sz="1400" dirty="0"/>
          </a:p>
          <a:p>
            <a:pPr lvl="1"/>
            <a:r>
              <a:rPr lang="en-US" sz="1400" dirty="0" err="1"/>
              <a:t>Siteman</a:t>
            </a:r>
            <a:r>
              <a:rPr lang="en-US" sz="1400" dirty="0"/>
              <a:t> Cancer </a:t>
            </a:r>
            <a:r>
              <a:rPr lang="en-US" sz="1400" dirty="0" smtClean="0"/>
              <a:t>Center</a:t>
            </a:r>
            <a:endParaRPr lang="en-US" sz="1400" dirty="0"/>
          </a:p>
          <a:p>
            <a:pPr marL="0" indent="0"/>
            <a:r>
              <a:rPr lang="en-US" sz="1600" dirty="0"/>
              <a:t> Related Projects</a:t>
            </a:r>
          </a:p>
          <a:p>
            <a:pPr lvl="1"/>
            <a:r>
              <a:rPr lang="en-US" sz="1400" dirty="0"/>
              <a:t>IVI Middleware </a:t>
            </a:r>
          </a:p>
          <a:p>
            <a:pPr lvl="1"/>
            <a:r>
              <a:rPr lang="en-US" sz="1400" dirty="0"/>
              <a:t>AIM</a:t>
            </a:r>
          </a:p>
          <a:p>
            <a:pPr lvl="1"/>
            <a:r>
              <a:rPr lang="en-US" sz="1400" dirty="0"/>
              <a:t>Open Inventor</a:t>
            </a:r>
            <a:r>
              <a:rPr lang="en-US" sz="1400" baseline="30000" dirty="0">
                <a:cs typeface="Arial" charset="0"/>
              </a:rPr>
              <a:t>™</a:t>
            </a:r>
          </a:p>
          <a:p>
            <a:pPr lvl="1"/>
            <a:r>
              <a:rPr lang="en-US" sz="1400" dirty="0"/>
              <a:t>ITK &amp; </a:t>
            </a:r>
            <a:r>
              <a:rPr lang="en-US" sz="1400" dirty="0" smtClean="0"/>
              <a:t>VTK</a:t>
            </a:r>
          </a:p>
          <a:p>
            <a:pPr lvl="1"/>
            <a:r>
              <a:rPr lang="en-US" sz="1400" dirty="0" smtClean="0"/>
              <a:t>Open Healthcare Foundation (OHF)</a:t>
            </a:r>
            <a:endParaRPr lang="en-US" sz="1400" dirty="0"/>
          </a:p>
          <a:p>
            <a:pPr lvl="1"/>
            <a:r>
              <a:rPr lang="en-US" sz="1400" dirty="0"/>
              <a:t>NCIA</a:t>
            </a:r>
          </a:p>
          <a:p>
            <a:pPr lvl="1"/>
            <a:r>
              <a:rPr lang="en-US" sz="1400" dirty="0"/>
              <a:t>MIRC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10100" y="1371600"/>
            <a:ext cx="4152900" cy="5334000"/>
          </a:xfrm>
        </p:spPr>
        <p:txBody>
          <a:bodyPr/>
          <a:lstStyle/>
          <a:p>
            <a:pPr marL="0" indent="0"/>
            <a:r>
              <a:rPr lang="en-US" sz="1600" dirty="0"/>
              <a:t> Siemens Corporate Research</a:t>
            </a:r>
          </a:p>
          <a:p>
            <a:pPr lvl="1"/>
            <a:r>
              <a:rPr lang="en-US" sz="1400" dirty="0"/>
              <a:t>Gianluca Paladini</a:t>
            </a:r>
          </a:p>
          <a:p>
            <a:pPr lvl="1"/>
            <a:r>
              <a:rPr lang="en-US" sz="1400" dirty="0"/>
              <a:t>Thomas Moeller</a:t>
            </a:r>
          </a:p>
          <a:p>
            <a:pPr lvl="1"/>
            <a:r>
              <a:rPr lang="en-US" sz="1400" dirty="0" smtClean="0"/>
              <a:t>Julien Gein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+mn-lt"/>
              </a:rPr>
              <a:t>Babu </a:t>
            </a:r>
            <a:r>
              <a:rPr lang="en-US" sz="1400" dirty="0" smtClean="0">
                <a:solidFill>
                  <a:schemeClr val="tx1"/>
                </a:solidFill>
                <a:latin typeface="+mn-lt"/>
              </a:rPr>
              <a:t>Samuel</a:t>
            </a:r>
            <a:endParaRPr lang="en-US" sz="1400" dirty="0"/>
          </a:p>
          <a:p>
            <a:pPr lvl="1"/>
            <a:r>
              <a:rPr lang="en-US" sz="1400" dirty="0" smtClean="0"/>
              <a:t>Daphne Yu</a:t>
            </a:r>
          </a:p>
          <a:p>
            <a:pPr lvl="1"/>
            <a:r>
              <a:rPr lang="en-US" sz="1400" dirty="0" smtClean="0"/>
              <a:t>Klaus </a:t>
            </a:r>
            <a:r>
              <a:rPr lang="en-US" sz="1400" dirty="0"/>
              <a:t>Engel</a:t>
            </a:r>
          </a:p>
          <a:p>
            <a:pPr lvl="1"/>
            <a:r>
              <a:rPr lang="en-US" sz="1400" dirty="0"/>
              <a:t>Ravi </a:t>
            </a:r>
            <a:r>
              <a:rPr lang="en-US" sz="1400" dirty="0" smtClean="0"/>
              <a:t>Kumar</a:t>
            </a:r>
          </a:p>
          <a:p>
            <a:pPr lvl="1"/>
            <a:r>
              <a:rPr lang="en-US" sz="1400" dirty="0" err="1" smtClean="0"/>
              <a:t>Ranajoy</a:t>
            </a:r>
            <a:r>
              <a:rPr lang="en-US" sz="1400" dirty="0" smtClean="0"/>
              <a:t> </a:t>
            </a:r>
            <a:r>
              <a:rPr lang="en-US" sz="1400" dirty="0" err="1" smtClean="0"/>
              <a:t>Malakar</a:t>
            </a:r>
            <a:endParaRPr lang="en-US" sz="1400" dirty="0" smtClean="0"/>
          </a:p>
          <a:p>
            <a:pPr lvl="1"/>
            <a:r>
              <a:rPr lang="en-US" sz="1400" dirty="0" smtClean="0"/>
              <a:t>Anthony </a:t>
            </a:r>
            <a:r>
              <a:rPr lang="en-US" sz="1400" dirty="0" err="1" smtClean="0"/>
              <a:t>Dass</a:t>
            </a:r>
            <a:endParaRPr lang="en-US" sz="1400" dirty="0"/>
          </a:p>
          <a:p>
            <a:pPr lvl="1"/>
            <a:r>
              <a:rPr lang="en-US" sz="1400" dirty="0"/>
              <a:t>John Pearson</a:t>
            </a:r>
          </a:p>
          <a:p>
            <a:pPr lvl="1"/>
            <a:r>
              <a:rPr lang="en-US" sz="1400" dirty="0" smtClean="0"/>
              <a:t>Others</a:t>
            </a:r>
          </a:p>
          <a:p>
            <a:pPr marL="0" indent="0"/>
            <a:r>
              <a:rPr lang="en-US" sz="1600" dirty="0" smtClean="0"/>
              <a:t> NCI </a:t>
            </a:r>
            <a:r>
              <a:rPr lang="en-US" sz="1600" dirty="0" err="1" smtClean="0"/>
              <a:t>caBIG</a:t>
            </a:r>
            <a:r>
              <a:rPr lang="en-US" sz="1600" dirty="0" smtClean="0"/>
              <a:t> IVI</a:t>
            </a:r>
          </a:p>
          <a:p>
            <a:pPr lvl="1"/>
            <a:r>
              <a:rPr lang="en-US" sz="1400" dirty="0" smtClean="0"/>
              <a:t>Eliot </a:t>
            </a:r>
            <a:r>
              <a:rPr lang="en-US" sz="1400" dirty="0"/>
              <a:t>Siegel</a:t>
            </a:r>
          </a:p>
          <a:p>
            <a:pPr lvl="1"/>
            <a:r>
              <a:rPr lang="en-US" sz="1400" dirty="0"/>
              <a:t>Vikram Purohit</a:t>
            </a:r>
          </a:p>
          <a:p>
            <a:pPr lvl="1"/>
            <a:r>
              <a:rPr lang="en-US" sz="1400" dirty="0" smtClean="0"/>
              <a:t>Others</a:t>
            </a:r>
            <a:endParaRPr lang="en-US" sz="1400" dirty="0"/>
          </a:p>
          <a:p>
            <a:pPr marL="0" indent="0"/>
            <a:r>
              <a:rPr lang="en-US" sz="1600" dirty="0"/>
              <a:t> Booz Allen Hamilton</a:t>
            </a:r>
          </a:p>
          <a:p>
            <a:pPr lvl="1"/>
            <a:r>
              <a:rPr lang="en-US" sz="1400" dirty="0"/>
              <a:t>Paul Mulhern</a:t>
            </a:r>
          </a:p>
          <a:p>
            <a:pPr lvl="1"/>
            <a:r>
              <a:rPr lang="en-US" sz="1400" dirty="0"/>
              <a:t>Others</a:t>
            </a:r>
          </a:p>
          <a:p>
            <a:pPr lvl="1"/>
            <a:endParaRPr lang="en-US" sz="1400" dirty="0"/>
          </a:p>
          <a:p>
            <a:pPr marL="0" indent="0"/>
            <a:endParaRPr lang="en-US" sz="1400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716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The eXtensible Imaging Platform (XIP) </a:t>
            </a:r>
            <a:r>
              <a:rPr lang="en-US" sz="2400" b="0"/>
              <a:t>is the image analysis and visualization tool for caBIG</a:t>
            </a:r>
          </a:p>
          <a:p>
            <a:pPr>
              <a:lnSpc>
                <a:spcPct val="80000"/>
              </a:lnSpc>
            </a:pPr>
            <a:endParaRPr lang="en-US" sz="2400" b="0"/>
          </a:p>
          <a:p>
            <a:pPr>
              <a:lnSpc>
                <a:spcPct val="80000"/>
              </a:lnSpc>
            </a:pPr>
            <a:r>
              <a:rPr lang="en-US" sz="2400"/>
              <a:t>XIP </a:t>
            </a:r>
            <a:r>
              <a:rPr lang="en-US" sz="2400" b="0"/>
              <a:t>is an </a:t>
            </a:r>
            <a:r>
              <a:rPr lang="en-US" sz="2400"/>
              <a:t>open source</a:t>
            </a:r>
            <a:r>
              <a:rPr lang="en-US" sz="2400" b="0"/>
              <a:t> environment for rapidly developing medical imaging applications from an extensible set of modular elements.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b="0"/>
          </a:p>
          <a:p>
            <a:pPr>
              <a:lnSpc>
                <a:spcPct val="80000"/>
              </a:lnSpc>
            </a:pPr>
            <a:r>
              <a:rPr lang="en-US" sz="2400" b="0"/>
              <a:t>Imaging applications developed by research groups will be accessible within the clinical operating environment</a:t>
            </a:r>
            <a:r>
              <a:rPr lang="en-US" sz="2400"/>
              <a:t>, using a new DICOM Plug-in interface first implemented in XIP.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XIP </a:t>
            </a:r>
            <a:r>
              <a:rPr lang="en-US" sz="2400" b="0"/>
              <a:t>allows the research community to create custom image analysis and viewing applications for clinical trials</a:t>
            </a:r>
            <a:r>
              <a:rPr lang="en-US" sz="2400"/>
              <a:t> using both caGRID and DICOM.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/>
          </a:p>
        </p:txBody>
      </p:sp>
      <p:pic>
        <p:nvPicPr>
          <p:cNvPr id="29700" name="Picture 3" descr="xip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2209800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195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Parts of the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XIP Reference Host</a:t>
            </a:r>
          </a:p>
          <a:p>
            <a:r>
              <a:rPr lang="en-US" sz="3200" dirty="0" smtClean="0"/>
              <a:t>XIP Libraries</a:t>
            </a:r>
          </a:p>
          <a:p>
            <a:r>
              <a:rPr lang="en-US" sz="3200" dirty="0" smtClean="0"/>
              <a:t>XIP Reference Applications</a:t>
            </a:r>
          </a:p>
          <a:p>
            <a:endParaRPr lang="en-US" sz="3200" dirty="0"/>
          </a:p>
          <a:p>
            <a:r>
              <a:rPr lang="en-US" sz="3200" dirty="0" smtClean="0"/>
              <a:t>XIP Development Tools</a:t>
            </a:r>
          </a:p>
          <a:p>
            <a:endParaRPr lang="en-US" sz="3200" dirty="0" smtClean="0"/>
          </a:p>
          <a:p>
            <a:pPr marL="53975" indent="-53975">
              <a:buNone/>
            </a:pPr>
            <a:r>
              <a:rPr lang="en-US" sz="3200" dirty="0" smtClean="0"/>
              <a:t>The top 3 combine to form an XIP Workstation</a:t>
            </a:r>
            <a:endParaRPr lang="en-US" sz="2800" dirty="0"/>
          </a:p>
        </p:txBody>
      </p:sp>
      <p:pic>
        <p:nvPicPr>
          <p:cNvPr id="4" name="Picture 3" descr="xip-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52400"/>
            <a:ext cx="2209800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96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"/>
          <p:cNvGrpSpPr>
            <a:grpSpLocks/>
          </p:cNvGrpSpPr>
          <p:nvPr/>
        </p:nvGrpSpPr>
        <p:grpSpPr bwMode="auto">
          <a:xfrm>
            <a:off x="2286000" y="2057400"/>
            <a:ext cx="4648200" cy="4184650"/>
            <a:chOff x="2286000" y="2057400"/>
            <a:chExt cx="4648200" cy="4184650"/>
          </a:xfrm>
        </p:grpSpPr>
        <p:sp>
          <p:nvSpPr>
            <p:cNvPr id="32771" name="Rectangle 7"/>
            <p:cNvSpPr>
              <a:spLocks noChangeArrowheads="1"/>
            </p:cNvSpPr>
            <p:nvPr/>
          </p:nvSpPr>
          <p:spPr bwMode="auto">
            <a:xfrm>
              <a:off x="2286000" y="4690731"/>
              <a:ext cx="4648200" cy="778029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aseline="0"/>
            </a:p>
          </p:txBody>
        </p:sp>
        <p:sp>
          <p:nvSpPr>
            <p:cNvPr id="32772" name="Rectangle 8"/>
            <p:cNvSpPr>
              <a:spLocks noChangeArrowheads="1"/>
            </p:cNvSpPr>
            <p:nvPr/>
          </p:nvSpPr>
          <p:spPr bwMode="auto">
            <a:xfrm>
              <a:off x="5702147" y="2057400"/>
              <a:ext cx="1232053" cy="2633331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aseline="0"/>
            </a:p>
          </p:txBody>
        </p:sp>
        <p:sp>
          <p:nvSpPr>
            <p:cNvPr id="32773" name="Line 9"/>
            <p:cNvSpPr>
              <a:spLocks noChangeShapeType="1"/>
            </p:cNvSpPr>
            <p:nvPr/>
          </p:nvSpPr>
          <p:spPr bwMode="auto">
            <a:xfrm flipH="1">
              <a:off x="2286000" y="4690731"/>
              <a:ext cx="7280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74" name="Line 10"/>
            <p:cNvSpPr>
              <a:spLocks noChangeShapeType="1"/>
            </p:cNvSpPr>
            <p:nvPr/>
          </p:nvSpPr>
          <p:spPr bwMode="auto">
            <a:xfrm flipV="1">
              <a:off x="2286000" y="4690731"/>
              <a:ext cx="0" cy="7780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75" name="Line 11"/>
            <p:cNvSpPr>
              <a:spLocks noChangeShapeType="1"/>
            </p:cNvSpPr>
            <p:nvPr/>
          </p:nvSpPr>
          <p:spPr bwMode="auto">
            <a:xfrm flipH="1">
              <a:off x="2286000" y="5468760"/>
              <a:ext cx="4648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76" name="Line 12"/>
            <p:cNvSpPr>
              <a:spLocks noChangeShapeType="1"/>
            </p:cNvSpPr>
            <p:nvPr/>
          </p:nvSpPr>
          <p:spPr bwMode="auto">
            <a:xfrm>
              <a:off x="6934200" y="2057400"/>
              <a:ext cx="0" cy="3411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Line 13"/>
            <p:cNvSpPr>
              <a:spLocks noChangeShapeType="1"/>
            </p:cNvSpPr>
            <p:nvPr/>
          </p:nvSpPr>
          <p:spPr bwMode="auto">
            <a:xfrm>
              <a:off x="5702147" y="2057400"/>
              <a:ext cx="123205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14"/>
            <p:cNvSpPr>
              <a:spLocks noChangeShapeType="1"/>
            </p:cNvSpPr>
            <p:nvPr/>
          </p:nvSpPr>
          <p:spPr bwMode="auto">
            <a:xfrm flipV="1">
              <a:off x="5702147" y="2057400"/>
              <a:ext cx="0" cy="26333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Line 15"/>
            <p:cNvSpPr>
              <a:spLocks noChangeShapeType="1"/>
            </p:cNvSpPr>
            <p:nvPr/>
          </p:nvSpPr>
          <p:spPr bwMode="auto">
            <a:xfrm>
              <a:off x="4918113" y="4690731"/>
              <a:ext cx="7840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Rectangle 17"/>
            <p:cNvSpPr>
              <a:spLocks noChangeArrowheads="1"/>
            </p:cNvSpPr>
            <p:nvPr/>
          </p:nvSpPr>
          <p:spPr bwMode="auto">
            <a:xfrm>
              <a:off x="3014663" y="4511675"/>
              <a:ext cx="1903412" cy="23812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4389438">
                <a:defRPr/>
              </a:pPr>
              <a:r>
                <a:rPr lang="en-US" sz="1400" baseline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WG-23 API (Socket)</a:t>
              </a:r>
              <a:endParaRPr lang="en-US" sz="8600" baseline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32781" name="Line 18"/>
            <p:cNvSpPr>
              <a:spLocks noChangeShapeType="1"/>
            </p:cNvSpPr>
            <p:nvPr/>
          </p:nvSpPr>
          <p:spPr bwMode="auto">
            <a:xfrm>
              <a:off x="2286000" y="3912701"/>
              <a:ext cx="1167" cy="299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9"/>
            <p:cNvSpPr>
              <a:spLocks noChangeShapeType="1"/>
            </p:cNvSpPr>
            <p:nvPr/>
          </p:nvSpPr>
          <p:spPr bwMode="auto">
            <a:xfrm>
              <a:off x="5590142" y="2057400"/>
              <a:ext cx="1167" cy="21545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Line 20"/>
            <p:cNvSpPr>
              <a:spLocks noChangeShapeType="1"/>
            </p:cNvSpPr>
            <p:nvPr/>
          </p:nvSpPr>
          <p:spPr bwMode="auto">
            <a:xfrm>
              <a:off x="5030118" y="2057400"/>
              <a:ext cx="560024" cy="12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21"/>
            <p:cNvSpPr>
              <a:spLocks noChangeArrowheads="1"/>
            </p:cNvSpPr>
            <p:nvPr/>
          </p:nvSpPr>
          <p:spPr bwMode="auto">
            <a:xfrm>
              <a:off x="3014663" y="4271963"/>
              <a:ext cx="1903412" cy="23971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4389438">
                <a:defRPr/>
              </a:pPr>
              <a:r>
                <a:rPr lang="en-US" sz="1400" baseline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WG-23 API (Plug)</a:t>
              </a:r>
              <a:endParaRPr lang="en-US" sz="8600" baseline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32785" name="Line 22"/>
            <p:cNvSpPr>
              <a:spLocks noChangeShapeType="1"/>
            </p:cNvSpPr>
            <p:nvPr/>
          </p:nvSpPr>
          <p:spPr bwMode="auto">
            <a:xfrm>
              <a:off x="2286000" y="3096020"/>
              <a:ext cx="3304142" cy="124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23"/>
            <p:cNvSpPr>
              <a:spLocks noChangeArrowheads="1"/>
            </p:cNvSpPr>
            <p:nvPr/>
          </p:nvSpPr>
          <p:spPr bwMode="auto">
            <a:xfrm>
              <a:off x="2286000" y="3096020"/>
              <a:ext cx="1624070" cy="1175772"/>
            </a:xfrm>
            <a:prstGeom prst="rect">
              <a:avLst/>
            </a:prstGeom>
            <a:gradFill flip="none"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baseline="0"/>
            </a:p>
          </p:txBody>
        </p:sp>
        <p:sp>
          <p:nvSpPr>
            <p:cNvPr id="81" name="Rectangle 24"/>
            <p:cNvSpPr>
              <a:spLocks noChangeArrowheads="1"/>
            </p:cNvSpPr>
            <p:nvPr/>
          </p:nvSpPr>
          <p:spPr bwMode="auto">
            <a:xfrm>
              <a:off x="3910070" y="3096020"/>
              <a:ext cx="1680072" cy="1175772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baseline="0"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</a:endParaRPr>
            </a:p>
          </p:txBody>
        </p:sp>
        <p:sp>
          <p:nvSpPr>
            <p:cNvPr id="32792" name="Line 25"/>
            <p:cNvSpPr>
              <a:spLocks noChangeShapeType="1"/>
            </p:cNvSpPr>
            <p:nvPr/>
          </p:nvSpPr>
          <p:spPr bwMode="auto">
            <a:xfrm>
              <a:off x="2286000" y="3096020"/>
              <a:ext cx="3304142" cy="1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Line 26"/>
            <p:cNvSpPr>
              <a:spLocks noChangeShapeType="1"/>
            </p:cNvSpPr>
            <p:nvPr/>
          </p:nvSpPr>
          <p:spPr bwMode="auto">
            <a:xfrm>
              <a:off x="2286000" y="3096020"/>
              <a:ext cx="1167" cy="11757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4" name="Line 27"/>
            <p:cNvSpPr>
              <a:spLocks noChangeShapeType="1"/>
            </p:cNvSpPr>
            <p:nvPr/>
          </p:nvSpPr>
          <p:spPr bwMode="auto">
            <a:xfrm>
              <a:off x="2286000" y="4271792"/>
              <a:ext cx="3304142" cy="8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5" name="Line 28"/>
            <p:cNvSpPr>
              <a:spLocks noChangeShapeType="1"/>
            </p:cNvSpPr>
            <p:nvPr/>
          </p:nvSpPr>
          <p:spPr bwMode="auto">
            <a:xfrm>
              <a:off x="5590142" y="3096020"/>
              <a:ext cx="1167" cy="11757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29"/>
            <p:cNvSpPr>
              <a:spLocks noChangeShapeType="1"/>
            </p:cNvSpPr>
            <p:nvPr/>
          </p:nvSpPr>
          <p:spPr bwMode="auto">
            <a:xfrm>
              <a:off x="3904236" y="3096020"/>
              <a:ext cx="5834" cy="117577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2286000" y="2057400"/>
              <a:ext cx="3303588" cy="1038225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4389438">
                <a:defRPr/>
              </a:pPr>
              <a:r>
                <a:rPr lang="en-US" sz="2000" b="1" baseline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XIP Application</a:t>
              </a:r>
              <a:endParaRPr lang="en-US" sz="11400" baseline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88" name="Text Box 31"/>
            <p:cNvSpPr txBox="1">
              <a:spLocks noChangeArrowheads="1"/>
            </p:cNvSpPr>
            <p:nvPr/>
          </p:nvSpPr>
          <p:spPr bwMode="auto">
            <a:xfrm>
              <a:off x="2514600" y="3352800"/>
              <a:ext cx="112877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4389438">
                <a:defRPr/>
              </a:pPr>
              <a:r>
                <a:rPr lang="en-US" sz="1400" b="1" baseline="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Custom </a:t>
              </a:r>
            </a:p>
            <a:p>
              <a:pPr algn="ctr" defTabSz="4389438">
                <a:defRPr/>
              </a:pPr>
              <a:r>
                <a:rPr lang="en-US" sz="1400" b="1" baseline="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XIP </a:t>
              </a:r>
              <a:r>
                <a:rPr lang="en-US" sz="1400" b="1" baseline="0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Library</a:t>
              </a:r>
              <a:endParaRPr lang="en-US" sz="1400" b="1" baseline="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defTabSz="4389438">
                <a:defRPr/>
              </a:pPr>
              <a:r>
                <a:rPr lang="en-US" sz="1400" b="1" baseline="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Classes</a:t>
              </a:r>
              <a:endParaRPr lang="en-US" sz="8600" baseline="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9" name="Text Box 32"/>
            <p:cNvSpPr txBox="1">
              <a:spLocks noChangeArrowheads="1"/>
            </p:cNvSpPr>
            <p:nvPr/>
          </p:nvSpPr>
          <p:spPr bwMode="auto">
            <a:xfrm>
              <a:off x="4240213" y="3398838"/>
              <a:ext cx="1122362" cy="73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4389438">
                <a:defRPr/>
              </a:pPr>
              <a:r>
                <a:rPr lang="en-US" sz="1400" b="1" baseline="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Standard</a:t>
              </a:r>
            </a:p>
            <a:p>
              <a:pPr algn="ctr" defTabSz="4389438">
                <a:defRPr/>
              </a:pPr>
              <a:r>
                <a:rPr lang="en-US" sz="1400" b="1" baseline="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XIP Library</a:t>
              </a:r>
            </a:p>
            <a:p>
              <a:pPr algn="ctr" defTabSz="4389438">
                <a:defRPr/>
              </a:pPr>
              <a:r>
                <a:rPr lang="en-US" sz="1400" b="1" baseline="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Classes</a:t>
              </a:r>
              <a:endParaRPr lang="en-US" sz="8600" baseline="0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2800" name="Line 33"/>
            <p:cNvSpPr>
              <a:spLocks noChangeShapeType="1"/>
            </p:cNvSpPr>
            <p:nvPr/>
          </p:nvSpPr>
          <p:spPr bwMode="auto">
            <a:xfrm>
              <a:off x="2286000" y="3096020"/>
              <a:ext cx="3304142" cy="124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01" name="Rectangle 39"/>
            <p:cNvSpPr>
              <a:spLocks noChangeArrowheads="1"/>
            </p:cNvSpPr>
            <p:nvPr/>
          </p:nvSpPr>
          <p:spPr bwMode="auto">
            <a:xfrm>
              <a:off x="2286000" y="5480050"/>
              <a:ext cx="2286000" cy="762000"/>
            </a:xfrm>
            <a:prstGeom prst="rect">
              <a:avLst/>
            </a:prstGeom>
            <a:solidFill>
              <a:srgbClr val="002060"/>
            </a:solidFill>
            <a:ln w="1905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aseline="0">
                  <a:solidFill>
                    <a:schemeClr val="bg1"/>
                  </a:solidFill>
                </a:rPr>
                <a:t>IVI Middleware </a:t>
              </a:r>
              <a:br>
                <a:rPr lang="en-US" baseline="0">
                  <a:solidFill>
                    <a:schemeClr val="bg1"/>
                  </a:solidFill>
                </a:rPr>
              </a:br>
              <a:r>
                <a:rPr lang="en-US" baseline="0">
                  <a:solidFill>
                    <a:schemeClr val="bg1"/>
                  </a:solidFill>
                </a:rPr>
                <a:t>caGRID Interface</a:t>
              </a:r>
            </a:p>
          </p:txBody>
        </p:sp>
        <p:sp>
          <p:nvSpPr>
            <p:cNvPr id="32802" name="Rectangle 42"/>
            <p:cNvSpPr>
              <a:spLocks noChangeArrowheads="1"/>
            </p:cNvSpPr>
            <p:nvPr/>
          </p:nvSpPr>
          <p:spPr bwMode="auto">
            <a:xfrm>
              <a:off x="4572000" y="5480050"/>
              <a:ext cx="2362200" cy="76200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aseline="0"/>
                <a:t>DICOM/IHE</a:t>
              </a:r>
              <a:br>
                <a:rPr lang="en-US" baseline="0"/>
              </a:br>
              <a:r>
                <a:rPr lang="en-US" baseline="0"/>
                <a:t>Intefaces</a:t>
              </a:r>
            </a:p>
          </p:txBody>
        </p:sp>
      </p:grpSp>
      <p:sp>
        <p:nvSpPr>
          <p:cNvPr id="328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302000" cy="1066800"/>
          </a:xfrm>
        </p:spPr>
        <p:txBody>
          <a:bodyPr/>
          <a:lstStyle/>
          <a:p>
            <a:r>
              <a:rPr lang="en-US"/>
              <a:t>XIP Architecture</a:t>
            </a:r>
          </a:p>
        </p:txBody>
      </p:sp>
      <p:sp>
        <p:nvSpPr>
          <p:cNvPr id="92" name="Text Box 16"/>
          <p:cNvSpPr txBox="1">
            <a:spLocks noChangeArrowheads="1"/>
          </p:cNvSpPr>
          <p:nvPr/>
        </p:nvSpPr>
        <p:spPr bwMode="auto">
          <a:xfrm>
            <a:off x="3908425" y="4930775"/>
            <a:ext cx="122872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4389438">
              <a:defRPr/>
            </a:pPr>
            <a:r>
              <a:rPr lang="en-US" sz="2000" b="1" baseline="0">
                <a:effectLst>
                  <a:outerShdw blurRad="38100" dist="38100" dir="2700000" algn="tl">
                    <a:srgbClr val="C0C0C0"/>
                  </a:outerShdw>
                </a:effectLst>
              </a:rPr>
              <a:t>XIP Host</a:t>
            </a:r>
          </a:p>
          <a:p>
            <a:pPr algn="ctr" defTabSz="4389438">
              <a:defRPr/>
            </a:pPr>
            <a:endParaRPr lang="en-US" sz="9500" baseline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advTm="5469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19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419600"/>
            <a:ext cx="1352550" cy="1143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47107" name="Picture 3" descr="19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4419600"/>
            <a:ext cx="1352550" cy="1143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47108" name="Picture 4" descr="19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419600"/>
            <a:ext cx="1352550" cy="10779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47109" name="Picture 5" descr="19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419600"/>
            <a:ext cx="1352550" cy="1143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471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90600" y="5546725"/>
            <a:ext cx="6745288" cy="9906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400" b="0"/>
          </a:p>
          <a:p>
            <a:pPr>
              <a:lnSpc>
                <a:spcPct val="80000"/>
              </a:lnSpc>
            </a:pPr>
            <a:endParaRPr lang="en-US" sz="1400" b="0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title"/>
          </p:nvPr>
        </p:nvSpPr>
        <p:spPr>
          <a:xfrm>
            <a:off x="381000" y="350838"/>
            <a:ext cx="8229600" cy="258762"/>
          </a:xfrm>
        </p:spPr>
        <p:txBody>
          <a:bodyPr/>
          <a:lstStyle/>
          <a:p>
            <a:r>
              <a:rPr lang="en-US"/>
              <a:t>DICOM WG23 Plug-in Framework</a:t>
            </a: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304800" y="1447800"/>
            <a:ext cx="4191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/>
              <a:t> </a:t>
            </a:r>
            <a:r>
              <a:rPr lang="en-US" sz="1600" baseline="0">
                <a:solidFill>
                  <a:srgbClr val="FF0000"/>
                </a:solidFill>
              </a:rPr>
              <a:t>WG-23</a:t>
            </a:r>
            <a:r>
              <a:rPr lang="en-US" sz="1600" baseline="0"/>
              <a:t> addresses clinical integration and vendor inter-operability by defining standardized “plugs” and “sockets” (APIs)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AAF6"/>
              </a:buClr>
            </a:pPr>
            <a:endParaRPr lang="en-US" sz="1600" baseline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sz="1600" baseline="0">
                <a:solidFill>
                  <a:srgbClr val="FF0000"/>
                </a:solidFill>
              </a:rPr>
              <a:t>caBIG XIP</a:t>
            </a:r>
            <a:r>
              <a:rPr lang="en-US" sz="1600" baseline="0"/>
              <a:t> addresses an open-architecture, integrated development environment for rapid prototyping &amp; collaboration based on</a:t>
            </a:r>
            <a:br>
              <a:rPr lang="en-US" sz="1600" baseline="0"/>
            </a:br>
            <a:r>
              <a:rPr lang="en-US" sz="1600" baseline="0"/>
              <a:t>WG 23 APIs.  It will be a reference implementation of those APIs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blackWhite">
          <a:xfrm>
            <a:off x="4867275" y="5459413"/>
            <a:ext cx="685800" cy="161925"/>
          </a:xfrm>
          <a:prstGeom prst="rect">
            <a:avLst/>
          </a:prstGeom>
          <a:solidFill>
            <a:srgbClr val="FFFF00"/>
          </a:solidFill>
          <a:ln w="25400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grpSp>
        <p:nvGrpSpPr>
          <p:cNvPr id="47114" name="Group 10"/>
          <p:cNvGrpSpPr>
            <a:grpSpLocks/>
          </p:cNvGrpSpPr>
          <p:nvPr/>
        </p:nvGrpSpPr>
        <p:grpSpPr bwMode="auto">
          <a:xfrm>
            <a:off x="4572000" y="4403725"/>
            <a:ext cx="1752600" cy="1600200"/>
            <a:chOff x="2928" y="2736"/>
            <a:chExt cx="1104" cy="1008"/>
          </a:xfrm>
        </p:grpSpPr>
        <p:grpSp>
          <p:nvGrpSpPr>
            <p:cNvPr id="47115" name="Group 11"/>
            <p:cNvGrpSpPr>
              <a:grpSpLocks/>
            </p:cNvGrpSpPr>
            <p:nvPr/>
          </p:nvGrpSpPr>
          <p:grpSpPr bwMode="auto">
            <a:xfrm>
              <a:off x="2928" y="2736"/>
              <a:ext cx="1104" cy="1008"/>
              <a:chOff x="2928" y="2736"/>
              <a:chExt cx="1104" cy="1008"/>
            </a:xfrm>
          </p:grpSpPr>
          <p:sp>
            <p:nvSpPr>
              <p:cNvPr id="47116" name="Rectangle 12"/>
              <p:cNvSpPr>
                <a:spLocks noChangeArrowheads="1"/>
              </p:cNvSpPr>
              <p:nvPr/>
            </p:nvSpPr>
            <p:spPr bwMode="blackWhite">
              <a:xfrm>
                <a:off x="2928" y="3552"/>
                <a:ext cx="1104" cy="192"/>
              </a:xfrm>
              <a:prstGeom prst="rect">
                <a:avLst/>
              </a:prstGeom>
              <a:solidFill>
                <a:srgbClr val="FF7C80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17" name="Rectangle 13"/>
              <p:cNvSpPr>
                <a:spLocks noChangeArrowheads="1"/>
              </p:cNvSpPr>
              <p:nvPr/>
            </p:nvSpPr>
            <p:spPr bwMode="blackWhite">
              <a:xfrm>
                <a:off x="3792" y="2736"/>
                <a:ext cx="240" cy="816"/>
              </a:xfrm>
              <a:prstGeom prst="rect">
                <a:avLst/>
              </a:prstGeom>
              <a:solidFill>
                <a:srgbClr val="FF7C80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7118" name="Group 14"/>
              <p:cNvGrpSpPr>
                <a:grpSpLocks/>
              </p:cNvGrpSpPr>
              <p:nvPr/>
            </p:nvGrpSpPr>
            <p:grpSpPr bwMode="auto">
              <a:xfrm>
                <a:off x="2928" y="2736"/>
                <a:ext cx="1104" cy="1008"/>
                <a:chOff x="3936" y="1056"/>
                <a:chExt cx="1104" cy="1008"/>
              </a:xfrm>
            </p:grpSpPr>
            <p:sp>
              <p:nvSpPr>
                <p:cNvPr id="47119" name="Line 15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86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0" name="Line 16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1" name="Line 17"/>
                <p:cNvSpPr>
                  <a:spLocks noChangeShapeType="1"/>
                </p:cNvSpPr>
                <p:nvPr/>
              </p:nvSpPr>
              <p:spPr bwMode="blackWhite">
                <a:xfrm>
                  <a:off x="3936" y="2064"/>
                  <a:ext cx="110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2" name="Line 18"/>
                <p:cNvSpPr>
                  <a:spLocks noChangeShapeType="1"/>
                </p:cNvSpPr>
                <p:nvPr/>
              </p:nvSpPr>
              <p:spPr bwMode="blackWhite">
                <a:xfrm flipV="1">
                  <a:off x="4800" y="1056"/>
                  <a:ext cx="0" cy="816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3" name="Line 19"/>
                <p:cNvSpPr>
                  <a:spLocks noChangeShapeType="1"/>
                </p:cNvSpPr>
                <p:nvPr/>
              </p:nvSpPr>
              <p:spPr bwMode="blackWhite">
                <a:xfrm flipV="1">
                  <a:off x="5040" y="1056"/>
                  <a:ext cx="0" cy="1008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4" name="Line 20"/>
                <p:cNvSpPr>
                  <a:spLocks noChangeShapeType="1"/>
                </p:cNvSpPr>
                <p:nvPr/>
              </p:nvSpPr>
              <p:spPr bwMode="blackWhite">
                <a:xfrm>
                  <a:off x="4800" y="1056"/>
                  <a:ext cx="240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7125" name="Rectangle 21"/>
            <p:cNvSpPr>
              <a:spLocks noChangeArrowheads="1"/>
            </p:cNvSpPr>
            <p:nvPr/>
          </p:nvSpPr>
          <p:spPr bwMode="blackWhite">
            <a:xfrm>
              <a:off x="3120" y="3504"/>
              <a:ext cx="432" cy="96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rgbClr val="808000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7126" name="Group 22"/>
          <p:cNvGrpSpPr>
            <a:grpSpLocks/>
          </p:cNvGrpSpPr>
          <p:nvPr/>
        </p:nvGrpSpPr>
        <p:grpSpPr bwMode="auto">
          <a:xfrm>
            <a:off x="7000875" y="4403725"/>
            <a:ext cx="1752600" cy="1600200"/>
            <a:chOff x="4416" y="2256"/>
            <a:chExt cx="1104" cy="1008"/>
          </a:xfrm>
        </p:grpSpPr>
        <p:grpSp>
          <p:nvGrpSpPr>
            <p:cNvPr id="47127" name="Group 23"/>
            <p:cNvGrpSpPr>
              <a:grpSpLocks/>
            </p:cNvGrpSpPr>
            <p:nvPr/>
          </p:nvGrpSpPr>
          <p:grpSpPr bwMode="auto">
            <a:xfrm>
              <a:off x="4416" y="2256"/>
              <a:ext cx="1104" cy="1008"/>
              <a:chOff x="3312" y="2544"/>
              <a:chExt cx="1104" cy="1008"/>
            </a:xfrm>
          </p:grpSpPr>
          <p:sp>
            <p:nvSpPr>
              <p:cNvPr id="47128" name="Rectangle 24"/>
              <p:cNvSpPr>
                <a:spLocks noChangeArrowheads="1"/>
              </p:cNvSpPr>
              <p:nvPr/>
            </p:nvSpPr>
            <p:spPr bwMode="blackWhite">
              <a:xfrm>
                <a:off x="3312" y="3360"/>
                <a:ext cx="1104" cy="192"/>
              </a:xfrm>
              <a:prstGeom prst="rect">
                <a:avLst/>
              </a:prstGeom>
              <a:solidFill>
                <a:srgbClr val="FF99E4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29" name="Rectangle 25"/>
              <p:cNvSpPr>
                <a:spLocks noChangeArrowheads="1"/>
              </p:cNvSpPr>
              <p:nvPr/>
            </p:nvSpPr>
            <p:spPr bwMode="blackWhite">
              <a:xfrm>
                <a:off x="4176" y="2544"/>
                <a:ext cx="240" cy="816"/>
              </a:xfrm>
              <a:prstGeom prst="rect">
                <a:avLst/>
              </a:prstGeom>
              <a:solidFill>
                <a:srgbClr val="FF99E4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7130" name="Group 26"/>
              <p:cNvGrpSpPr>
                <a:grpSpLocks/>
              </p:cNvGrpSpPr>
              <p:nvPr/>
            </p:nvGrpSpPr>
            <p:grpSpPr bwMode="auto">
              <a:xfrm>
                <a:off x="3312" y="2544"/>
                <a:ext cx="1104" cy="1008"/>
                <a:chOff x="3936" y="1056"/>
                <a:chExt cx="1104" cy="1008"/>
              </a:xfrm>
            </p:grpSpPr>
            <p:sp>
              <p:nvSpPr>
                <p:cNvPr id="47131" name="Line 27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86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2" name="Line 28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3" name="Line 29"/>
                <p:cNvSpPr>
                  <a:spLocks noChangeShapeType="1"/>
                </p:cNvSpPr>
                <p:nvPr/>
              </p:nvSpPr>
              <p:spPr bwMode="blackWhite">
                <a:xfrm>
                  <a:off x="3936" y="2064"/>
                  <a:ext cx="110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4" name="Line 30"/>
                <p:cNvSpPr>
                  <a:spLocks noChangeShapeType="1"/>
                </p:cNvSpPr>
                <p:nvPr/>
              </p:nvSpPr>
              <p:spPr bwMode="blackWhite">
                <a:xfrm flipV="1">
                  <a:off x="4800" y="1056"/>
                  <a:ext cx="0" cy="816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5" name="Line 31"/>
                <p:cNvSpPr>
                  <a:spLocks noChangeShapeType="1"/>
                </p:cNvSpPr>
                <p:nvPr/>
              </p:nvSpPr>
              <p:spPr bwMode="blackWhite">
                <a:xfrm flipV="1">
                  <a:off x="5040" y="1056"/>
                  <a:ext cx="0" cy="1008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6" name="Line 32"/>
                <p:cNvSpPr>
                  <a:spLocks noChangeShapeType="1"/>
                </p:cNvSpPr>
                <p:nvPr/>
              </p:nvSpPr>
              <p:spPr bwMode="blackWhite">
                <a:xfrm>
                  <a:off x="4800" y="1056"/>
                  <a:ext cx="240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7137" name="Rectangle 33"/>
            <p:cNvSpPr>
              <a:spLocks noChangeArrowheads="1"/>
            </p:cNvSpPr>
            <p:nvPr/>
          </p:nvSpPr>
          <p:spPr bwMode="blackWhite">
            <a:xfrm>
              <a:off x="4608" y="3024"/>
              <a:ext cx="432" cy="96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rgbClr val="808000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38" name="Text Box 34"/>
          <p:cNvSpPr txBox="1">
            <a:spLocks noChangeArrowheads="1"/>
          </p:cNvSpPr>
          <p:nvPr/>
        </p:nvSpPr>
        <p:spPr bwMode="blackWhite">
          <a:xfrm>
            <a:off x="4611688" y="5699125"/>
            <a:ext cx="1712912" cy="304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ts val="2400"/>
              </a:lnSpc>
              <a:spcBef>
                <a:spcPct val="50000"/>
              </a:spcBef>
            </a:pPr>
            <a:r>
              <a:rPr lang="en-US" sz="1200" b="1" i="1" baseline="0">
                <a:solidFill>
                  <a:srgbClr val="002B5D"/>
                </a:solidFill>
                <a:latin typeface="Arial Narrow" pitchFamily="34" charset="0"/>
              </a:rPr>
              <a:t>Unix, Mac, PC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blackWhite">
          <a:xfrm>
            <a:off x="7529513" y="5699125"/>
            <a:ext cx="968375" cy="304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ts val="2400"/>
              </a:lnSpc>
              <a:spcBef>
                <a:spcPct val="50000"/>
              </a:spcBef>
            </a:pPr>
            <a:r>
              <a:rPr lang="en-US" sz="1200" b="1" i="1" baseline="0">
                <a:solidFill>
                  <a:srgbClr val="002B5D"/>
                </a:solidFill>
                <a:latin typeface="Arial Narrow" pitchFamily="34" charset="0"/>
              </a:rPr>
              <a:t>Internet Server</a:t>
            </a: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blackWhite">
          <a:xfrm flipH="1">
            <a:off x="5410200" y="3276600"/>
            <a:ext cx="304800" cy="974725"/>
          </a:xfrm>
          <a:prstGeom prst="line">
            <a:avLst/>
          </a:prstGeom>
          <a:noFill/>
          <a:ln w="25400">
            <a:solidFill>
              <a:srgbClr val="808000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blackWhite">
          <a:xfrm>
            <a:off x="5715000" y="3276600"/>
            <a:ext cx="1814513" cy="974725"/>
          </a:xfrm>
          <a:prstGeom prst="line">
            <a:avLst/>
          </a:prstGeom>
          <a:noFill/>
          <a:ln w="25400">
            <a:solidFill>
              <a:srgbClr val="808000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grpSp>
        <p:nvGrpSpPr>
          <p:cNvPr id="47142" name="Group 38"/>
          <p:cNvGrpSpPr>
            <a:grpSpLocks/>
          </p:cNvGrpSpPr>
          <p:nvPr/>
        </p:nvGrpSpPr>
        <p:grpSpPr bwMode="auto">
          <a:xfrm>
            <a:off x="2532063" y="4402138"/>
            <a:ext cx="1752600" cy="1600200"/>
            <a:chOff x="1643" y="2735"/>
            <a:chExt cx="1104" cy="1008"/>
          </a:xfrm>
        </p:grpSpPr>
        <p:grpSp>
          <p:nvGrpSpPr>
            <p:cNvPr id="47143" name="Group 39"/>
            <p:cNvGrpSpPr>
              <a:grpSpLocks/>
            </p:cNvGrpSpPr>
            <p:nvPr/>
          </p:nvGrpSpPr>
          <p:grpSpPr bwMode="auto">
            <a:xfrm>
              <a:off x="1643" y="2735"/>
              <a:ext cx="1104" cy="1008"/>
              <a:chOff x="1643" y="2735"/>
              <a:chExt cx="1104" cy="1008"/>
            </a:xfrm>
          </p:grpSpPr>
          <p:sp>
            <p:nvSpPr>
              <p:cNvPr id="47144" name="Rectangle 40"/>
              <p:cNvSpPr>
                <a:spLocks noChangeArrowheads="1"/>
              </p:cNvSpPr>
              <p:nvPr/>
            </p:nvSpPr>
            <p:spPr bwMode="blackWhite">
              <a:xfrm>
                <a:off x="1643" y="3551"/>
                <a:ext cx="1104" cy="192"/>
              </a:xfrm>
              <a:prstGeom prst="rect">
                <a:avLst/>
              </a:prstGeom>
              <a:solidFill>
                <a:srgbClr val="FFCC99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45" name="Rectangle 41"/>
              <p:cNvSpPr>
                <a:spLocks noChangeArrowheads="1"/>
              </p:cNvSpPr>
              <p:nvPr/>
            </p:nvSpPr>
            <p:spPr bwMode="blackWhite">
              <a:xfrm>
                <a:off x="2507" y="2735"/>
                <a:ext cx="240" cy="816"/>
              </a:xfrm>
              <a:prstGeom prst="rect">
                <a:avLst/>
              </a:prstGeom>
              <a:solidFill>
                <a:srgbClr val="FFCC99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7146" name="Group 42"/>
              <p:cNvGrpSpPr>
                <a:grpSpLocks/>
              </p:cNvGrpSpPr>
              <p:nvPr/>
            </p:nvGrpSpPr>
            <p:grpSpPr bwMode="auto">
              <a:xfrm>
                <a:off x="1643" y="2735"/>
                <a:ext cx="1104" cy="1008"/>
                <a:chOff x="3936" y="1056"/>
                <a:chExt cx="1104" cy="1008"/>
              </a:xfrm>
            </p:grpSpPr>
            <p:sp>
              <p:nvSpPr>
                <p:cNvPr id="47147" name="Line 43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86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8" name="Line 44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9" name="Line 45"/>
                <p:cNvSpPr>
                  <a:spLocks noChangeShapeType="1"/>
                </p:cNvSpPr>
                <p:nvPr/>
              </p:nvSpPr>
              <p:spPr bwMode="blackWhite">
                <a:xfrm>
                  <a:off x="3936" y="2064"/>
                  <a:ext cx="110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0" name="Line 46"/>
                <p:cNvSpPr>
                  <a:spLocks noChangeShapeType="1"/>
                </p:cNvSpPr>
                <p:nvPr/>
              </p:nvSpPr>
              <p:spPr bwMode="blackWhite">
                <a:xfrm flipV="1">
                  <a:off x="4800" y="1056"/>
                  <a:ext cx="0" cy="816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1" name="Line 47"/>
                <p:cNvSpPr>
                  <a:spLocks noChangeShapeType="1"/>
                </p:cNvSpPr>
                <p:nvPr/>
              </p:nvSpPr>
              <p:spPr bwMode="blackWhite">
                <a:xfrm flipV="1">
                  <a:off x="5040" y="1056"/>
                  <a:ext cx="0" cy="1008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2" name="Line 48"/>
                <p:cNvSpPr>
                  <a:spLocks noChangeShapeType="1"/>
                </p:cNvSpPr>
                <p:nvPr/>
              </p:nvSpPr>
              <p:spPr bwMode="blackWhite">
                <a:xfrm>
                  <a:off x="4800" y="1056"/>
                  <a:ext cx="240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7153" name="Rectangle 49"/>
            <p:cNvSpPr>
              <a:spLocks noChangeArrowheads="1"/>
            </p:cNvSpPr>
            <p:nvPr/>
          </p:nvSpPr>
          <p:spPr bwMode="blackWhite">
            <a:xfrm>
              <a:off x="1835" y="3503"/>
              <a:ext cx="432" cy="96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rgbClr val="808000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54" name="Text Box 50"/>
          <p:cNvSpPr txBox="1">
            <a:spLocks noChangeArrowheads="1"/>
          </p:cNvSpPr>
          <p:nvPr/>
        </p:nvSpPr>
        <p:spPr bwMode="blackWhite">
          <a:xfrm>
            <a:off x="2660650" y="5699125"/>
            <a:ext cx="1358900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ts val="2400"/>
              </a:lnSpc>
              <a:spcBef>
                <a:spcPct val="50000"/>
              </a:spcBef>
            </a:pPr>
            <a:r>
              <a:rPr lang="en-US" sz="1200" b="1" i="1" baseline="0">
                <a:solidFill>
                  <a:srgbClr val="002B5D"/>
                </a:solidFill>
                <a:latin typeface="Arial Narrow" pitchFamily="34" charset="0"/>
              </a:rPr>
              <a:t>Commercial Vendor #2</a:t>
            </a:r>
          </a:p>
        </p:txBody>
      </p:sp>
      <p:grpSp>
        <p:nvGrpSpPr>
          <p:cNvPr id="47155" name="Group 51"/>
          <p:cNvGrpSpPr>
            <a:grpSpLocks/>
          </p:cNvGrpSpPr>
          <p:nvPr/>
        </p:nvGrpSpPr>
        <p:grpSpPr bwMode="auto">
          <a:xfrm>
            <a:off x="487363" y="4421188"/>
            <a:ext cx="1752600" cy="1600200"/>
            <a:chOff x="3024" y="2256"/>
            <a:chExt cx="1104" cy="1008"/>
          </a:xfrm>
        </p:grpSpPr>
        <p:grpSp>
          <p:nvGrpSpPr>
            <p:cNvPr id="47156" name="Group 52"/>
            <p:cNvGrpSpPr>
              <a:grpSpLocks/>
            </p:cNvGrpSpPr>
            <p:nvPr/>
          </p:nvGrpSpPr>
          <p:grpSpPr bwMode="auto">
            <a:xfrm>
              <a:off x="3024" y="2256"/>
              <a:ext cx="1104" cy="1008"/>
              <a:chOff x="3312" y="2544"/>
              <a:chExt cx="1104" cy="1008"/>
            </a:xfrm>
          </p:grpSpPr>
          <p:sp>
            <p:nvSpPr>
              <p:cNvPr id="47157" name="Rectangle 53"/>
              <p:cNvSpPr>
                <a:spLocks noChangeArrowheads="1"/>
              </p:cNvSpPr>
              <p:nvPr/>
            </p:nvSpPr>
            <p:spPr bwMode="blackWhite">
              <a:xfrm>
                <a:off x="3312" y="3360"/>
                <a:ext cx="1104" cy="192"/>
              </a:xfrm>
              <a:prstGeom prst="rect">
                <a:avLst/>
              </a:prstGeom>
              <a:solidFill>
                <a:srgbClr val="FFCCCC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158" name="Rectangle 54"/>
              <p:cNvSpPr>
                <a:spLocks noChangeArrowheads="1"/>
              </p:cNvSpPr>
              <p:nvPr/>
            </p:nvSpPr>
            <p:spPr bwMode="blackWhite">
              <a:xfrm>
                <a:off x="4176" y="2544"/>
                <a:ext cx="240" cy="816"/>
              </a:xfrm>
              <a:prstGeom prst="rect">
                <a:avLst/>
              </a:prstGeom>
              <a:solidFill>
                <a:srgbClr val="FFCCCC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7159" name="Group 55"/>
              <p:cNvGrpSpPr>
                <a:grpSpLocks/>
              </p:cNvGrpSpPr>
              <p:nvPr/>
            </p:nvGrpSpPr>
            <p:grpSpPr bwMode="auto">
              <a:xfrm>
                <a:off x="3312" y="2544"/>
                <a:ext cx="1104" cy="1008"/>
                <a:chOff x="3936" y="1056"/>
                <a:chExt cx="1104" cy="1008"/>
              </a:xfrm>
            </p:grpSpPr>
            <p:sp>
              <p:nvSpPr>
                <p:cNvPr id="47160" name="Line 56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86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1" name="Line 57"/>
                <p:cNvSpPr>
                  <a:spLocks noChangeShapeType="1"/>
                </p:cNvSpPr>
                <p:nvPr/>
              </p:nvSpPr>
              <p:spPr bwMode="blackWhite">
                <a:xfrm>
                  <a:off x="3936" y="1872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2" name="Line 58"/>
                <p:cNvSpPr>
                  <a:spLocks noChangeShapeType="1"/>
                </p:cNvSpPr>
                <p:nvPr/>
              </p:nvSpPr>
              <p:spPr bwMode="blackWhite">
                <a:xfrm>
                  <a:off x="3936" y="2064"/>
                  <a:ext cx="1104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3" name="Line 59"/>
                <p:cNvSpPr>
                  <a:spLocks noChangeShapeType="1"/>
                </p:cNvSpPr>
                <p:nvPr/>
              </p:nvSpPr>
              <p:spPr bwMode="blackWhite">
                <a:xfrm flipV="1">
                  <a:off x="4800" y="1056"/>
                  <a:ext cx="0" cy="816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4" name="Line 60"/>
                <p:cNvSpPr>
                  <a:spLocks noChangeShapeType="1"/>
                </p:cNvSpPr>
                <p:nvPr/>
              </p:nvSpPr>
              <p:spPr bwMode="blackWhite">
                <a:xfrm flipV="1">
                  <a:off x="5040" y="1056"/>
                  <a:ext cx="0" cy="1008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5" name="Line 61"/>
                <p:cNvSpPr>
                  <a:spLocks noChangeShapeType="1"/>
                </p:cNvSpPr>
                <p:nvPr/>
              </p:nvSpPr>
              <p:spPr bwMode="blackWhite">
                <a:xfrm>
                  <a:off x="4800" y="1056"/>
                  <a:ext cx="240" cy="0"/>
                </a:xfrm>
                <a:prstGeom prst="line">
                  <a:avLst/>
                </a:prstGeom>
                <a:noFill/>
                <a:ln w="25400">
                  <a:solidFill>
                    <a:srgbClr val="808000"/>
                  </a:solidFill>
                  <a:round/>
                  <a:headEnd/>
                  <a:tailEnd/>
                </a:ln>
                <a:effectLst/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7166" name="Rectangle 62"/>
            <p:cNvSpPr>
              <a:spLocks noChangeArrowheads="1"/>
            </p:cNvSpPr>
            <p:nvPr/>
          </p:nvSpPr>
          <p:spPr bwMode="blackWhite">
            <a:xfrm>
              <a:off x="3216" y="3024"/>
              <a:ext cx="432" cy="96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rgbClr val="808000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67" name="Rectangle 63"/>
          <p:cNvSpPr>
            <a:spLocks noChangeArrowheads="1"/>
          </p:cNvSpPr>
          <p:nvPr/>
        </p:nvSpPr>
        <p:spPr bwMode="auto">
          <a:xfrm>
            <a:off x="6499225" y="4919663"/>
            <a:ext cx="4191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/>
          <a:lstStyle/>
          <a:p>
            <a:pPr>
              <a:spcBef>
                <a:spcPct val="20000"/>
              </a:spcBef>
              <a:buClr>
                <a:srgbClr val="00AAF6"/>
              </a:buClr>
            </a:pPr>
            <a:r>
              <a:rPr lang="en-US" sz="2000" baseline="0"/>
              <a:t>…</a:t>
            </a:r>
          </a:p>
        </p:txBody>
      </p:sp>
      <p:sp>
        <p:nvSpPr>
          <p:cNvPr id="47168" name="Line 64"/>
          <p:cNvSpPr>
            <a:spLocks noChangeShapeType="1"/>
          </p:cNvSpPr>
          <p:nvPr/>
        </p:nvSpPr>
        <p:spPr bwMode="blackWhite">
          <a:xfrm flipH="1">
            <a:off x="3335338" y="3276600"/>
            <a:ext cx="2379662" cy="974725"/>
          </a:xfrm>
          <a:prstGeom prst="line">
            <a:avLst/>
          </a:prstGeom>
          <a:noFill/>
          <a:ln w="25400">
            <a:solidFill>
              <a:srgbClr val="808000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7169" name="Line 65"/>
          <p:cNvSpPr>
            <a:spLocks noChangeShapeType="1"/>
          </p:cNvSpPr>
          <p:nvPr/>
        </p:nvSpPr>
        <p:spPr bwMode="blackWhite">
          <a:xfrm flipH="1">
            <a:off x="1298575" y="3276600"/>
            <a:ext cx="4416425" cy="992188"/>
          </a:xfrm>
          <a:prstGeom prst="line">
            <a:avLst/>
          </a:prstGeom>
          <a:noFill/>
          <a:ln w="25400">
            <a:solidFill>
              <a:srgbClr val="808000"/>
            </a:solidFill>
            <a:round/>
            <a:headEnd/>
            <a:tailEnd type="triangle" w="med" len="med"/>
          </a:ln>
          <a:effectLst/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7170" name="Text Box 66"/>
          <p:cNvSpPr txBox="1">
            <a:spLocks noChangeArrowheads="1"/>
          </p:cNvSpPr>
          <p:nvPr/>
        </p:nvSpPr>
        <p:spPr bwMode="blackWhite">
          <a:xfrm>
            <a:off x="623888" y="5699125"/>
            <a:ext cx="1358900" cy="3048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defTabSz="762000" eaLnBrk="0" hangingPunct="0">
              <a:lnSpc>
                <a:spcPts val="2400"/>
              </a:lnSpc>
              <a:spcBef>
                <a:spcPct val="50000"/>
              </a:spcBef>
            </a:pPr>
            <a:r>
              <a:rPr lang="en-US" sz="1200" b="1" i="1" baseline="0">
                <a:solidFill>
                  <a:srgbClr val="002B5D"/>
                </a:solidFill>
                <a:latin typeface="Arial Narrow" pitchFamily="34" charset="0"/>
              </a:rPr>
              <a:t>Commercial Vendor #1</a:t>
            </a:r>
          </a:p>
        </p:txBody>
      </p:sp>
      <p:sp>
        <p:nvSpPr>
          <p:cNvPr id="47171" name="Rectangle 67"/>
          <p:cNvSpPr>
            <a:spLocks noChangeArrowheads="1"/>
          </p:cNvSpPr>
          <p:nvPr/>
        </p:nvSpPr>
        <p:spPr bwMode="blackWhite">
          <a:xfrm>
            <a:off x="792163" y="5459413"/>
            <a:ext cx="685800" cy="161925"/>
          </a:xfrm>
          <a:prstGeom prst="rect">
            <a:avLst/>
          </a:prstGeom>
          <a:solidFill>
            <a:srgbClr val="FFFF00"/>
          </a:solidFill>
          <a:ln w="25400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7172" name="Rectangle 68"/>
          <p:cNvSpPr>
            <a:spLocks noChangeArrowheads="1"/>
          </p:cNvSpPr>
          <p:nvPr/>
        </p:nvSpPr>
        <p:spPr bwMode="blackWhite">
          <a:xfrm>
            <a:off x="2836863" y="5459413"/>
            <a:ext cx="685800" cy="161925"/>
          </a:xfrm>
          <a:prstGeom prst="rect">
            <a:avLst/>
          </a:prstGeom>
          <a:solidFill>
            <a:srgbClr val="FFFF00"/>
          </a:solidFill>
          <a:ln w="25400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7173" name="Rectangle 69"/>
          <p:cNvSpPr>
            <a:spLocks noChangeArrowheads="1"/>
          </p:cNvSpPr>
          <p:nvPr/>
        </p:nvSpPr>
        <p:spPr bwMode="blackWhite">
          <a:xfrm>
            <a:off x="7305675" y="5449888"/>
            <a:ext cx="685800" cy="161925"/>
          </a:xfrm>
          <a:prstGeom prst="rect">
            <a:avLst/>
          </a:prstGeom>
          <a:solidFill>
            <a:srgbClr val="FFFF00"/>
          </a:solidFill>
          <a:ln w="25400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47174" name="Text Box 70"/>
          <p:cNvSpPr txBox="1">
            <a:spLocks noChangeArrowheads="1"/>
          </p:cNvSpPr>
          <p:nvPr/>
        </p:nvSpPr>
        <p:spPr bwMode="auto">
          <a:xfrm>
            <a:off x="839788" y="6156325"/>
            <a:ext cx="3179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baseline="0">
                <a:latin typeface="Siemens Sans Black" pitchFamily="2" charset="0"/>
                <a:sym typeface="Wingdings" pitchFamily="2" charset="2"/>
              </a:rPr>
              <a:t> Clinical </a:t>
            </a:r>
            <a:endParaRPr lang="en-US" sz="2000" b="1" baseline="0">
              <a:latin typeface="Siemens Sans Black" pitchFamily="2" charset="0"/>
            </a:endParaRPr>
          </a:p>
        </p:txBody>
      </p:sp>
      <p:sp>
        <p:nvSpPr>
          <p:cNvPr id="47175" name="Text Box 71"/>
          <p:cNvSpPr txBox="1">
            <a:spLocks noChangeArrowheads="1"/>
          </p:cNvSpPr>
          <p:nvPr/>
        </p:nvSpPr>
        <p:spPr bwMode="auto">
          <a:xfrm>
            <a:off x="4057650" y="6140450"/>
            <a:ext cx="4933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baseline="0">
                <a:latin typeface="Siemens Sans Black" pitchFamily="2" charset="0"/>
                <a:sym typeface="Wingdings" pitchFamily="2" charset="2"/>
              </a:rPr>
              <a:t> Prototype &amp; Collaboration </a:t>
            </a:r>
            <a:endParaRPr lang="en-US" sz="2000" b="1" baseline="0">
              <a:latin typeface="Siemens Sans Black" pitchFamily="2" charset="0"/>
            </a:endParaRPr>
          </a:p>
        </p:txBody>
      </p:sp>
      <p:sp>
        <p:nvSpPr>
          <p:cNvPr id="47176" name="Line 72"/>
          <p:cNvSpPr>
            <a:spLocks noChangeShapeType="1"/>
          </p:cNvSpPr>
          <p:nvPr/>
        </p:nvSpPr>
        <p:spPr bwMode="auto">
          <a:xfrm flipH="1">
            <a:off x="6096000" y="2611438"/>
            <a:ext cx="4572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77" name="Text Box 73"/>
          <p:cNvSpPr txBox="1">
            <a:spLocks noChangeArrowheads="1"/>
          </p:cNvSpPr>
          <p:nvPr/>
        </p:nvSpPr>
        <p:spPr bwMode="blackWhite">
          <a:xfrm>
            <a:off x="6705600" y="1752600"/>
            <a:ext cx="1676400" cy="609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762000" eaLnBrk="0" hangingPunct="0">
              <a:lnSpc>
                <a:spcPts val="2400"/>
              </a:lnSpc>
              <a:spcBef>
                <a:spcPct val="50000"/>
              </a:spcBef>
            </a:pPr>
            <a:r>
              <a:rPr lang="en-US" sz="1600" b="1" i="1" baseline="0">
                <a:solidFill>
                  <a:srgbClr val="002B5D"/>
                </a:solidFill>
                <a:latin typeface="Arial Narrow" pitchFamily="34" charset="0"/>
              </a:rPr>
              <a:t>XIP developed Application</a:t>
            </a:r>
          </a:p>
        </p:txBody>
      </p:sp>
      <p:pic>
        <p:nvPicPr>
          <p:cNvPr id="47178" name="Picture 74" descr="19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438275"/>
            <a:ext cx="1905000" cy="16097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47179" name="Rectangle 75"/>
          <p:cNvSpPr>
            <a:spLocks noChangeArrowheads="1"/>
          </p:cNvSpPr>
          <p:nvPr/>
        </p:nvSpPr>
        <p:spPr bwMode="blackWhite">
          <a:xfrm>
            <a:off x="5105400" y="3021013"/>
            <a:ext cx="1219200" cy="238125"/>
          </a:xfrm>
          <a:prstGeom prst="rect">
            <a:avLst/>
          </a:prstGeom>
          <a:solidFill>
            <a:srgbClr val="FFFF00"/>
          </a:solidFill>
          <a:ln w="25400">
            <a:solidFill>
              <a:srgbClr val="FF5050"/>
            </a:solidFill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1400" baseline="0"/>
              <a:t> Standard API</a:t>
            </a:r>
          </a:p>
        </p:txBody>
      </p:sp>
    </p:spTree>
  </p:cSld>
  <p:clrMapOvr>
    <a:masterClrMapping/>
  </p:clrMapOvr>
  <p:transition advTm="951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43000" cy="8572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11430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Sets of Open Inventor </a:t>
            </a:r>
            <a:r>
              <a:rPr lang="en-US" baseline="0" dirty="0"/>
              <a:t>®</a:t>
            </a: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 objects that XIP applications may utilize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Stock Open Inventor</a:t>
            </a:r>
            <a:r>
              <a:rPr lang="en-US" b="1" baseline="0" dirty="0"/>
              <a:t>®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objects for 3D graphics, modeling, UI, etc.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Standard XIP objects for retrieving data from, and storing data to XIP or DICOM WG-23 Hosts via the DICOM WG-23 interfaces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XIP objects that extend Open Inventor</a:t>
            </a:r>
            <a:r>
              <a:rPr lang="en-US" b="1" baseline="0" dirty="0"/>
              <a:t>®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objects with functions optimized for medical imaging </a:t>
            </a:r>
            <a:r>
              <a:rPr lang="en-US" baseline="0" dirty="0" smtClean="0">
                <a:ea typeface="Arial Unicode MS" pitchFamily="34" charset="-128"/>
                <a:cs typeface="Arial Unicode MS" pitchFamily="34" charset="-128"/>
              </a:rPr>
              <a:t>applications, including MPR, image markup, annotations, etc.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 smtClean="0">
                <a:ea typeface="Arial Unicode MS" pitchFamily="34" charset="-128"/>
                <a:cs typeface="Arial Unicode MS" pitchFamily="34" charset="-128"/>
              </a:rPr>
              <a:t>XIP objects for accessing GPU hardware for volume visualization, filtering, etc.</a:t>
            </a:r>
            <a:endParaRPr lang="en-US" baseline="0" dirty="0">
              <a:ea typeface="Arial Unicode MS" pitchFamily="34" charset="-128"/>
              <a:cs typeface="Arial Unicode MS" pitchFamily="34" charset="-128"/>
            </a:endParaRP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VTK classes wrapped into Open Inventor</a:t>
            </a:r>
            <a:r>
              <a:rPr lang="en-US" b="1" baseline="0" dirty="0"/>
              <a:t>®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objects to support visualization 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ITK classes wrapped into Open Inventor</a:t>
            </a:r>
            <a:r>
              <a:rPr lang="en-US" b="1" baseline="0" dirty="0"/>
              <a:t>®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objects to support image processing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Custom objects supplied by developers to extend XIP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Many XIP Libraries are host-independent, but if dependent on host services: 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XIP libraries have internal dynamic </a:t>
            </a:r>
            <a:r>
              <a:rPr lang="en-US" baseline="0" dirty="0">
                <a:latin typeface="Arial Unicode MS"/>
                <a:ea typeface="Arial Unicode MS" pitchFamily="34" charset="-128"/>
                <a:cs typeface="Arial Unicode MS" pitchFamily="34" charset="-128"/>
              </a:rPr>
              <a:t>‘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adapter</a:t>
            </a:r>
            <a:r>
              <a:rPr lang="en-US" baseline="0" dirty="0">
                <a:latin typeface="Arial Unicode MS"/>
                <a:ea typeface="Arial Unicode MS" pitchFamily="34" charset="-128"/>
                <a:cs typeface="Arial Unicode MS" pitchFamily="34" charset="-128"/>
              </a:rPr>
              <a:t>’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libraries to allow for easy switching between XIP hosts or platforms (i.e. simply swap the dynamic library)</a:t>
            </a:r>
          </a:p>
          <a:p>
            <a:pPr marL="914400" lvl="1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The XIP Application always sees the same Open Inventor</a:t>
            </a:r>
            <a:r>
              <a:rPr lang="en-US" b="1" baseline="0" dirty="0"/>
              <a:t>®</a:t>
            </a:r>
            <a:r>
              <a:rPr lang="en-US" baseline="0" dirty="0">
                <a:ea typeface="Arial Unicode MS" pitchFamily="34" charset="-128"/>
                <a:cs typeface="Arial Unicode MS" pitchFamily="34" charset="-128"/>
              </a:rPr>
              <a:t> objects regardless of host</a:t>
            </a:r>
          </a:p>
          <a:p>
            <a:pPr marL="228600" indent="-228600" defTabSz="2814638">
              <a:spcBef>
                <a:spcPct val="20000"/>
              </a:spcBef>
              <a:buClr>
                <a:srgbClr val="00AAF6"/>
              </a:buClr>
              <a:buFontTx/>
              <a:buChar char="•"/>
            </a:pPr>
            <a:r>
              <a:rPr lang="en-US" b="1" baseline="0" dirty="0">
                <a:ea typeface="Arial Unicode MS" pitchFamily="34" charset="-128"/>
                <a:cs typeface="Arial Unicode MS" pitchFamily="34" charset="-128"/>
              </a:rPr>
              <a:t>XIP libraries may be auto-generated from existing class libraries (e.g. ITK, VTK), or may be custom-built from new or existing code</a:t>
            </a:r>
          </a:p>
        </p:txBody>
      </p:sp>
      <p:pic>
        <p:nvPicPr>
          <p:cNvPr id="52232" name="Picture 8" descr="xip-builder"/>
          <p:cNvPicPr>
            <a:picLocks noChangeAspect="1" noChangeArrowheads="1"/>
          </p:cNvPicPr>
          <p:nvPr/>
        </p:nvPicPr>
        <p:blipFill>
          <a:blip r:embed="rId3" cstate="print"/>
          <a:srcRect l="6667" t="11111" r="54443" b="13889"/>
          <a:stretch>
            <a:fillRect/>
          </a:stretch>
        </p:blipFill>
        <p:spPr bwMode="auto">
          <a:xfrm>
            <a:off x="0" y="0"/>
            <a:ext cx="1295400" cy="1000125"/>
          </a:xfrm>
          <a:prstGeom prst="rect">
            <a:avLst/>
          </a:prstGeom>
          <a:noFill/>
        </p:spPr>
      </p:pic>
      <p:sp>
        <p:nvSpPr>
          <p:cNvPr id="52233" name="WordArt 9"/>
          <p:cNvSpPr>
            <a:spLocks noChangeArrowheads="1" noChangeShapeType="1" noTextEdit="1"/>
          </p:cNvSpPr>
          <p:nvPr/>
        </p:nvSpPr>
        <p:spPr bwMode="auto">
          <a:xfrm>
            <a:off x="1447800" y="342900"/>
            <a:ext cx="3114675" cy="266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spc="72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B2B2B2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4D4D4D">
                      <a:alpha val="80000"/>
                    </a:srgbClr>
                  </a:outerShdw>
                </a:effectLst>
                <a:latin typeface="Arial Black"/>
              </a:rPr>
              <a:t>Libraries</a:t>
            </a:r>
          </a:p>
        </p:txBody>
      </p:sp>
    </p:spTree>
  </p:cSld>
  <p:clrMapOvr>
    <a:masterClrMapping/>
  </p:clrMapOvr>
  <p:transition advTm="1862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6858000" cy="1066800"/>
          </a:xfrm>
        </p:spPr>
        <p:txBody>
          <a:bodyPr/>
          <a:lstStyle/>
          <a:p>
            <a:r>
              <a:rPr lang="en-US"/>
              <a:t>Open Inventor</a:t>
            </a:r>
            <a:r>
              <a:rPr lang="en-US" sz="2800"/>
              <a:t>®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b="0" dirty="0" smtClean="0"/>
              <a:t>Open Inventor</a:t>
            </a:r>
            <a:r>
              <a:rPr lang="en-US" sz="2000" b="0" dirty="0" smtClean="0"/>
              <a:t>®</a:t>
            </a:r>
            <a:r>
              <a:rPr lang="en-US" b="0" dirty="0" smtClean="0"/>
              <a:t> is an </a:t>
            </a:r>
            <a:r>
              <a:rPr lang="en-US" b="0" dirty="0"/>
              <a:t>object-oriented 3D toolkit for interactive graphics </a:t>
            </a:r>
            <a:r>
              <a:rPr lang="en-US" b="0" dirty="0" smtClean="0"/>
              <a:t>programming</a:t>
            </a:r>
            <a:endParaRPr lang="en-US" b="0" dirty="0"/>
          </a:p>
          <a:p>
            <a:pPr>
              <a:lnSpc>
                <a:spcPct val="90000"/>
              </a:lnSpc>
            </a:pPr>
            <a:r>
              <a:rPr lang="de-DE" b="0" dirty="0" smtClean="0"/>
              <a:t>Open Inventor</a:t>
            </a:r>
            <a:r>
              <a:rPr lang="en-US" sz="2000" b="0" dirty="0" smtClean="0"/>
              <a:t>®</a:t>
            </a:r>
            <a:r>
              <a:rPr lang="en-US" b="0" dirty="0" smtClean="0"/>
              <a:t> presents </a:t>
            </a:r>
            <a:r>
              <a:rPr lang="en-US" b="0" dirty="0"/>
              <a:t>a programming model based on the </a:t>
            </a:r>
            <a:r>
              <a:rPr lang="en-US" dirty="0"/>
              <a:t>Model/View/Controller</a:t>
            </a:r>
            <a:r>
              <a:rPr lang="en-US" b="0" dirty="0"/>
              <a:t> design </a:t>
            </a:r>
            <a:r>
              <a:rPr lang="en-US" b="0" dirty="0" smtClean="0"/>
              <a:t>pattern</a:t>
            </a:r>
          </a:p>
          <a:p>
            <a:pPr>
              <a:lnSpc>
                <a:spcPct val="90000"/>
              </a:lnSpc>
            </a:pPr>
            <a:r>
              <a:rPr lang="de-DE" b="0" dirty="0" smtClean="0"/>
              <a:t>Open Inventor</a:t>
            </a:r>
            <a:r>
              <a:rPr lang="en-US" sz="2000" b="0" dirty="0" smtClean="0"/>
              <a:t>®</a:t>
            </a:r>
            <a:r>
              <a:rPr lang="en-US" b="0" dirty="0" smtClean="0"/>
              <a:t> includes both the </a:t>
            </a:r>
            <a:r>
              <a:rPr lang="en-US" dirty="0" smtClean="0"/>
              <a:t>Pipeline </a:t>
            </a:r>
            <a:r>
              <a:rPr lang="en-US" b="0" dirty="0" smtClean="0"/>
              <a:t>(for processing data) and </a:t>
            </a:r>
            <a:r>
              <a:rPr lang="en-US" dirty="0" smtClean="0"/>
              <a:t>Scene Graph</a:t>
            </a:r>
            <a:r>
              <a:rPr lang="en-US" b="0" dirty="0" smtClean="0"/>
              <a:t> (for visualizing data and models) concepts</a:t>
            </a:r>
          </a:p>
          <a:p>
            <a:pPr>
              <a:lnSpc>
                <a:spcPct val="90000"/>
              </a:lnSpc>
            </a:pPr>
            <a:r>
              <a:rPr lang="de-DE" dirty="0" smtClean="0"/>
              <a:t>Open Inventor</a:t>
            </a:r>
            <a:r>
              <a:rPr lang="en-US" dirty="0" smtClean="0"/>
              <a:t>® has a simple extension mechanism</a:t>
            </a:r>
            <a:r>
              <a:rPr lang="en-US" b="0" dirty="0" smtClean="0"/>
              <a:t>, making it easy to add new libraries (e.g. VTK, ITK) and functions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de-DE" b="0" dirty="0"/>
              <a:t>Open Inventor</a:t>
            </a:r>
            <a:r>
              <a:rPr lang="en-US" sz="2000" b="0" dirty="0"/>
              <a:t>®</a:t>
            </a:r>
            <a:r>
              <a:rPr lang="de-DE" b="0" dirty="0"/>
              <a:t> modules represent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Engines, Nodes</a:t>
            </a:r>
            <a:r>
              <a:rPr lang="de-DE" dirty="0"/>
              <a:t> and </a:t>
            </a:r>
            <a:r>
              <a:rPr lang="de-DE" dirty="0" smtClean="0">
                <a:solidFill>
                  <a:srgbClr val="FF0000"/>
                </a:solidFill>
              </a:rPr>
              <a:t>Manipulators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4820" name="Picture 4" descr="inventor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47625"/>
            <a:ext cx="1066800" cy="971550"/>
          </a:xfrm>
          <a:prstGeom prst="rect">
            <a:avLst/>
          </a:prstGeom>
          <a:noFill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5863" y="4267200"/>
            <a:ext cx="4440237" cy="23653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2663" y="4267200"/>
            <a:ext cx="1328737" cy="23622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advTm="9312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4|2.7|2.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212545</TotalTime>
  <Words>1535</Words>
  <PresentationFormat>On-screen Show (4:3)</PresentationFormat>
  <Paragraphs>302</Paragraphs>
  <Slides>36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Default Design</vt:lpstr>
      <vt:lpstr>Photo Editor Photo</vt:lpstr>
      <vt:lpstr>XIP: The eXtensible Imaging Platform Development Program</vt:lpstr>
      <vt:lpstr>Slide 2</vt:lpstr>
      <vt:lpstr>In Vivo Imaging Workspace</vt:lpstr>
      <vt:lpstr>Slide 4</vt:lpstr>
      <vt:lpstr>Major Parts of the </vt:lpstr>
      <vt:lpstr>XIP Architecture</vt:lpstr>
      <vt:lpstr>DICOM WG23 Plug-in Framework</vt:lpstr>
      <vt:lpstr>Slide 8</vt:lpstr>
      <vt:lpstr>Open Inventor®</vt:lpstr>
      <vt:lpstr>Slide 10</vt:lpstr>
      <vt:lpstr>Example – RECIST measurement tools</vt:lpstr>
      <vt:lpstr>Slide 12</vt:lpstr>
      <vt:lpstr>Slide 13</vt:lpstr>
      <vt:lpstr>Slide 14</vt:lpstr>
      <vt:lpstr>Slide 15</vt:lpstr>
      <vt:lpstr>Host Identifies and Authenticates the User</vt:lpstr>
      <vt:lpstr>Worklist Identify Data and Application to Run</vt:lpstr>
      <vt:lpstr>Host Launches Application</vt:lpstr>
      <vt:lpstr>Slide 19</vt:lpstr>
      <vt:lpstr>Slide 20</vt:lpstr>
      <vt:lpstr>Slide 21</vt:lpstr>
      <vt:lpstr>Fused Volume Rendering (screen shot of live demo)</vt:lpstr>
      <vt:lpstr>Animal Imaging Prototype (screen shot of live demo)</vt:lpstr>
      <vt:lpstr>Animal Imaging Prototype (screen shot of live demo)</vt:lpstr>
      <vt:lpstr>Lymphnode Segmentation (screen shot of live demo)</vt:lpstr>
      <vt:lpstr>ROI Tools, Measurement and Filtering (screen shot of live demo)</vt:lpstr>
      <vt:lpstr>4D Beating Heart (screen shot of live demo) </vt:lpstr>
      <vt:lpstr>Slide 28</vt:lpstr>
      <vt:lpstr>Use Case – Agent-Specific Post Processing</vt:lpstr>
      <vt:lpstr>Use Case – SOP-Specific Post Processing</vt:lpstr>
      <vt:lpstr>Use Case – CAD/Screening Applications</vt:lpstr>
      <vt:lpstr>Use Case – Mammography Image Storage</vt:lpstr>
      <vt:lpstr>Use Case – Multi-site Trials/Research</vt:lpstr>
      <vt:lpstr>Other Use Cases</vt:lpstr>
      <vt:lpstr>Summary</vt:lpstr>
      <vt:lpstr>XIP Development Team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cp:lastModifiedBy>Lawrence Tarbox, PhD</cp:lastModifiedBy>
  <cp:revision>323</cp:revision>
  <dcterms:modified xsi:type="dcterms:W3CDTF">2007-12-05T04:34:15Z</dcterms:modified>
</cp:coreProperties>
</file>